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1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2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3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9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22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23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notesSlides/notesSlide24.xml" ContentType="application/vnd.openxmlformats-officedocument.presentationml.notesSlide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notesSlides/notesSlide25.xml" ContentType="application/vnd.openxmlformats-officedocument.presentationml.notesSlide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notesSlides/notesSlide26.xml" ContentType="application/vnd.openxmlformats-officedocument.presentationml.notesSlide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notesSlides/notesSlide27.xml" ContentType="application/vnd.openxmlformats-officedocument.presentationml.notesSlide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notesSlides/notesSlide28.xml" ContentType="application/vnd.openxmlformats-officedocument.presentationml.notesSlide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1.xml" ContentType="application/vnd.openxmlformats-officedocument.drawingml.chartshapes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2.xml" ContentType="application/vnd.openxmlformats-officedocument.drawingml.chartshapes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rawings/drawing3.xml" ContentType="application/vnd.openxmlformats-officedocument.drawingml.chartshapes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notesSlides/notesSlide31.xml" ContentType="application/vnd.openxmlformats-officedocument.presentationml.notesSlide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diagrams/data32.xml" ContentType="application/vnd.openxmlformats-officedocument.drawingml.diagramData+xml"/>
  <Override PartName="/ppt/notesSlides/notesSlide32.xml" ContentType="application/vnd.openxmlformats-officedocument.presentationml.notesSlide+xml"/>
  <Override PartName="/ppt/diagrams/data33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notesSlides/notesSlide33.xml" ContentType="application/vnd.openxmlformats-officedocument.presentationml.notesSlide+xml"/>
  <Override PartName="/ppt/diagrams/data34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notesSlides/notesSlide34.xml" ContentType="application/vnd.openxmlformats-officedocument.presentationml.notesSlide+xml"/>
  <Override PartName="/ppt/diagrams/data35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notesSlides/notesSlide35.xml" ContentType="application/vnd.openxmlformats-officedocument.presentationml.notesSlide+xml"/>
  <Override PartName="/ppt/diagrams/data36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diagrams/data37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54"/>
  </p:notesMasterIdLst>
  <p:sldIdLst>
    <p:sldId id="259" r:id="rId2"/>
    <p:sldId id="281" r:id="rId3"/>
    <p:sldId id="287" r:id="rId4"/>
    <p:sldId id="264" r:id="rId5"/>
    <p:sldId id="269" r:id="rId6"/>
    <p:sldId id="296" r:id="rId7"/>
    <p:sldId id="297" r:id="rId8"/>
    <p:sldId id="294" r:id="rId9"/>
    <p:sldId id="293" r:id="rId10"/>
    <p:sldId id="298" r:id="rId11"/>
    <p:sldId id="299" r:id="rId12"/>
    <p:sldId id="300" r:id="rId13"/>
    <p:sldId id="331" r:id="rId14"/>
    <p:sldId id="301" r:id="rId15"/>
    <p:sldId id="320" r:id="rId16"/>
    <p:sldId id="322" r:id="rId17"/>
    <p:sldId id="337" r:id="rId18"/>
    <p:sldId id="304" r:id="rId19"/>
    <p:sldId id="302" r:id="rId20"/>
    <p:sldId id="334" r:id="rId21"/>
    <p:sldId id="339" r:id="rId22"/>
    <p:sldId id="340" r:id="rId23"/>
    <p:sldId id="318" r:id="rId24"/>
    <p:sldId id="317" r:id="rId25"/>
    <p:sldId id="316" r:id="rId26"/>
    <p:sldId id="335" r:id="rId27"/>
    <p:sldId id="343" r:id="rId28"/>
    <p:sldId id="305" r:id="rId29"/>
    <p:sldId id="306" r:id="rId30"/>
    <p:sldId id="329" r:id="rId31"/>
    <p:sldId id="330" r:id="rId32"/>
    <p:sldId id="332" r:id="rId33"/>
    <p:sldId id="344" r:id="rId34"/>
    <p:sldId id="345" r:id="rId35"/>
    <p:sldId id="346" r:id="rId36"/>
    <p:sldId id="347" r:id="rId37"/>
    <p:sldId id="348" r:id="rId38"/>
    <p:sldId id="349" r:id="rId39"/>
    <p:sldId id="350" r:id="rId40"/>
    <p:sldId id="351" r:id="rId41"/>
    <p:sldId id="333" r:id="rId42"/>
    <p:sldId id="342" r:id="rId43"/>
    <p:sldId id="309" r:id="rId44"/>
    <p:sldId id="310" r:id="rId45"/>
    <p:sldId id="311" r:id="rId46"/>
    <p:sldId id="315" r:id="rId47"/>
    <p:sldId id="313" r:id="rId48"/>
    <p:sldId id="323" r:id="rId49"/>
    <p:sldId id="282" r:id="rId50"/>
    <p:sldId id="284" r:id="rId51"/>
    <p:sldId id="321" r:id="rId52"/>
    <p:sldId id="319" r:id="rId53"/>
  </p:sldIdLst>
  <p:sldSz cx="9144000" cy="6858000" type="screen4x3"/>
  <p:notesSz cx="7010400" cy="92964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rge Echaniz Pellicer" initials="JEP" lastIdx="1" clrIdx="0">
    <p:extLst>
      <p:ext uri="{19B8F6BF-5375-455C-9EA6-DF929625EA0E}">
        <p15:presenceInfo xmlns:p15="http://schemas.microsoft.com/office/powerpoint/2012/main" userId="S-1-5-21-1224139075-507196168-3613387102-7449" providerId="AD"/>
      </p:ext>
    </p:extLst>
  </p:cmAuthor>
  <p:cmAuthor id="2" name="Gabriel Portilla Orozco" initials="GPO" lastIdx="1" clrIdx="1">
    <p:extLst>
      <p:ext uri="{19B8F6BF-5375-455C-9EA6-DF929625EA0E}">
        <p15:presenceInfo xmlns:p15="http://schemas.microsoft.com/office/powerpoint/2012/main" userId="S-1-5-21-1224139075-507196168-3613387102-8321" providerId="AD"/>
      </p:ext>
    </p:extLst>
  </p:cmAuthor>
  <p:cmAuthor id="3" name="gabriel portilla" initials="gp" lastIdx="1" clrIdx="2">
    <p:extLst>
      <p:ext uri="{19B8F6BF-5375-455C-9EA6-DF929625EA0E}">
        <p15:presenceInfo xmlns:p15="http://schemas.microsoft.com/office/powerpoint/2012/main" userId="0a3b0beef707fb2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FC715"/>
    <a:srgbClr val="FF3300"/>
    <a:srgbClr val="C63A3A"/>
    <a:srgbClr val="F1995D"/>
    <a:srgbClr val="FF5001"/>
    <a:srgbClr val="EEB500"/>
    <a:srgbClr val="ED7D31"/>
    <a:srgbClr val="70AD47"/>
    <a:srgbClr val="F7C3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Estilo temático 1 - Énfasis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FD0F851-EC5A-4D38-B0AD-8093EC10F338}" styleName="Estilo claro 1 - Acento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A111915-BE36-4E01-A7E5-04B1672EAD32}" styleName="Estilo claro 2 - Acento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Estilo claro 2 - Acento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F2DE63D5-997A-4646-A377-4702673A728D}" styleName="Estilo claro 2 - Acento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2833802-FEF1-4C79-8D5D-14CF1EAF98D9}" styleName="Estilo claro 2 - Acent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8FB837D-C827-4EFA-A057-4D05807E0F7C}" styleName="Estilo temático 1 - Énfasis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FECB4D8-DB02-4DC6-A0A2-4F2EBAE1DC90}" styleName="Estilo medio 1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799B23B-EC83-4686-B30A-512413B5E67A}" styleName="Estilo claro 3 - Acent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7853C-536D-4A76-A0AE-DD22124D55A5}" styleName="Estilo temático 1 - Énfasis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C083E6E3-FA7D-4D7B-A595-EF9225AFEA82}" styleName="Estilo claro 1 - Acento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CAF9ED-07DC-4A11-8D7F-57B35C25682E}" styleName="Estilo medio 1 - Énfasis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ABFCF23-3B69-468F-B69F-88F6DE6A72F2}" styleName="Estilo medio 1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301B821-A1FF-4177-AEE7-76D212191A09}" styleName="Estilo medio 1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8D230F3-CF80-4859-8CE7-A43EE81993B5}" styleName="Estilo claro 1 - Acento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E3FDE45-AF77-4B5C-9715-49D594BDF05E}" styleName="Estilo claro 1 - Acento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09" autoAdjust="0"/>
    <p:restoredTop sz="92000" autoAdjust="0"/>
  </p:normalViewPr>
  <p:slideViewPr>
    <p:cSldViewPr snapToGrid="0">
      <p:cViewPr>
        <p:scale>
          <a:sx n="100" d="100"/>
          <a:sy n="100" d="100"/>
        </p:scale>
        <p:origin x="845" y="-42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2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commentAuthors" Target="comment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glopezhe\Documents\CENACE\Gui&#769;a%20Operativa\ForwardPriceCurve17-4-24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glopezhe\Documents\CENACE\Gui&#769;a%20Operativa\ForwardPriceCurve17-4-24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glopezhe\Documents\CENACE\Gui&#769;a%20Operativa\ForwardPriceCurve17-4-24.xlsx" TargetMode="Externa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glopezhe\Documents\CENACE\Gui&#769;a%20Operativa\ForwardPriceCurve17-4-24.xlsx" TargetMode="Externa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glopezhe\Documents\CENACE\Gui&#769;a%20Operativa\ForwardPriceCurve17-4-24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glopezhe\Documents\CENACE\Gui&#769;a%20Operativa\ForwardPriceCurve17-4-24.xlsx" TargetMode="Externa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chartUserShapes" Target="../drawings/drawing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defRPr>
            </a:pPr>
            <a:r>
              <a:rPr lang="en-US" sz="1800">
                <a:latin typeface="Arial" charset="0"/>
                <a:ea typeface="Arial" charset="0"/>
                <a:cs typeface="Arial" charset="0"/>
              </a:rPr>
              <a:t>Curvas</a:t>
            </a:r>
            <a:r>
              <a:rPr lang="en-US" sz="1800" baseline="0">
                <a:latin typeface="Arial" charset="0"/>
                <a:ea typeface="Arial" charset="0"/>
                <a:cs typeface="Arial" charset="0"/>
              </a:rPr>
              <a:t> Fwd de Energ</a:t>
            </a:r>
            <a:r>
              <a:rPr lang="es-ES" sz="1800" baseline="0">
                <a:latin typeface="Arial" charset="0"/>
                <a:ea typeface="Arial" charset="0"/>
                <a:cs typeface="Arial" charset="0"/>
              </a:rPr>
              <a:t>ía</a:t>
            </a:r>
            <a:endParaRPr lang="en-US" sz="1800">
              <a:latin typeface="Arial" charset="0"/>
              <a:ea typeface="Arial" charset="0"/>
              <a:cs typeface="Arial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  <a:ea typeface="Arial" charset="0"/>
              <a:cs typeface="Arial" charset="0"/>
            </a:defRPr>
          </a:pPr>
          <a:endParaRPr lang="es-419"/>
        </a:p>
      </c:txPr>
    </c:title>
    <c:autoTitleDeleted val="0"/>
    <c:plotArea>
      <c:layout>
        <c:manualLayout>
          <c:layoutTarget val="inner"/>
          <c:xMode val="edge"/>
          <c:yMode val="edge"/>
          <c:x val="6.7176093563076897E-2"/>
          <c:y val="9.1916666666666605E-2"/>
          <c:w val="0.91216165564325402"/>
          <c:h val="0.66868022747156597"/>
        </c:manualLayout>
      </c:layout>
      <c:lineChart>
        <c:grouping val="standard"/>
        <c:varyColors val="0"/>
        <c:ser>
          <c:idx val="0"/>
          <c:order val="0"/>
          <c:tx>
            <c:strRef>
              <c:f>'Forward Curve'!$N$3</c:f>
              <c:strCache>
                <c:ptCount val="1"/>
                <c:pt idx="0">
                  <c:v>Precio de la Energía en el NE_x000d_(Mercado)</c:v>
                </c:pt>
              </c:strCache>
            </c:strRef>
          </c:tx>
          <c:spPr>
            <a:ln w="158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'Forward Curve'!$B$4:$B$183</c:f>
              <c:numCache>
                <c:formatCode>[$-409]mmm\-yy;@</c:formatCode>
                <c:ptCount val="180"/>
                <c:pt idx="0">
                  <c:v>42856</c:v>
                </c:pt>
                <c:pt idx="1">
                  <c:v>42887</c:v>
                </c:pt>
                <c:pt idx="2">
                  <c:v>42917</c:v>
                </c:pt>
                <c:pt idx="3">
                  <c:v>42948</c:v>
                </c:pt>
                <c:pt idx="4">
                  <c:v>42979</c:v>
                </c:pt>
                <c:pt idx="5">
                  <c:v>43009</c:v>
                </c:pt>
                <c:pt idx="6">
                  <c:v>43040</c:v>
                </c:pt>
                <c:pt idx="7">
                  <c:v>43070</c:v>
                </c:pt>
                <c:pt idx="8">
                  <c:v>43101</c:v>
                </c:pt>
                <c:pt idx="9">
                  <c:v>43132</c:v>
                </c:pt>
                <c:pt idx="10">
                  <c:v>43160</c:v>
                </c:pt>
                <c:pt idx="11">
                  <c:v>43191</c:v>
                </c:pt>
                <c:pt idx="12">
                  <c:v>43221</c:v>
                </c:pt>
                <c:pt idx="13">
                  <c:v>43252</c:v>
                </c:pt>
                <c:pt idx="14">
                  <c:v>43282</c:v>
                </c:pt>
                <c:pt idx="15">
                  <c:v>43313</c:v>
                </c:pt>
                <c:pt idx="16">
                  <c:v>43344</c:v>
                </c:pt>
                <c:pt idx="17">
                  <c:v>43374</c:v>
                </c:pt>
                <c:pt idx="18">
                  <c:v>43405</c:v>
                </c:pt>
                <c:pt idx="19">
                  <c:v>43435</c:v>
                </c:pt>
                <c:pt idx="20">
                  <c:v>43466</c:v>
                </c:pt>
                <c:pt idx="21">
                  <c:v>43497</c:v>
                </c:pt>
                <c:pt idx="22">
                  <c:v>43525</c:v>
                </c:pt>
                <c:pt idx="23">
                  <c:v>43556</c:v>
                </c:pt>
                <c:pt idx="24">
                  <c:v>43586</c:v>
                </c:pt>
                <c:pt idx="25">
                  <c:v>43617</c:v>
                </c:pt>
                <c:pt idx="26">
                  <c:v>43647</c:v>
                </c:pt>
                <c:pt idx="27">
                  <c:v>43678</c:v>
                </c:pt>
                <c:pt idx="28">
                  <c:v>43709</c:v>
                </c:pt>
                <c:pt idx="29">
                  <c:v>43739</c:v>
                </c:pt>
                <c:pt idx="30">
                  <c:v>43770</c:v>
                </c:pt>
                <c:pt idx="31">
                  <c:v>43800</c:v>
                </c:pt>
                <c:pt idx="32">
                  <c:v>43831</c:v>
                </c:pt>
                <c:pt idx="33">
                  <c:v>43862</c:v>
                </c:pt>
                <c:pt idx="34">
                  <c:v>43891</c:v>
                </c:pt>
                <c:pt idx="35">
                  <c:v>43922</c:v>
                </c:pt>
                <c:pt idx="36">
                  <c:v>43952</c:v>
                </c:pt>
                <c:pt idx="37">
                  <c:v>43983</c:v>
                </c:pt>
                <c:pt idx="38">
                  <c:v>44013</c:v>
                </c:pt>
                <c:pt idx="39">
                  <c:v>44044</c:v>
                </c:pt>
                <c:pt idx="40">
                  <c:v>44075</c:v>
                </c:pt>
                <c:pt idx="41">
                  <c:v>44105</c:v>
                </c:pt>
                <c:pt idx="42">
                  <c:v>44136</c:v>
                </c:pt>
                <c:pt idx="43">
                  <c:v>44166</c:v>
                </c:pt>
                <c:pt idx="44">
                  <c:v>44197</c:v>
                </c:pt>
                <c:pt idx="45">
                  <c:v>44228</c:v>
                </c:pt>
                <c:pt idx="46">
                  <c:v>44256</c:v>
                </c:pt>
                <c:pt idx="47">
                  <c:v>44287</c:v>
                </c:pt>
                <c:pt idx="48">
                  <c:v>44317</c:v>
                </c:pt>
                <c:pt idx="49">
                  <c:v>44348</c:v>
                </c:pt>
                <c:pt idx="50">
                  <c:v>44378</c:v>
                </c:pt>
                <c:pt idx="51">
                  <c:v>44409</c:v>
                </c:pt>
                <c:pt idx="52">
                  <c:v>44440</c:v>
                </c:pt>
                <c:pt idx="53">
                  <c:v>44470</c:v>
                </c:pt>
                <c:pt idx="54">
                  <c:v>44501</c:v>
                </c:pt>
                <c:pt idx="55">
                  <c:v>44531</c:v>
                </c:pt>
                <c:pt idx="56">
                  <c:v>44562</c:v>
                </c:pt>
                <c:pt idx="57">
                  <c:v>44593</c:v>
                </c:pt>
                <c:pt idx="58">
                  <c:v>44621</c:v>
                </c:pt>
                <c:pt idx="59">
                  <c:v>44652</c:v>
                </c:pt>
                <c:pt idx="60">
                  <c:v>44682</c:v>
                </c:pt>
                <c:pt idx="61">
                  <c:v>44713</c:v>
                </c:pt>
                <c:pt idx="62">
                  <c:v>44743</c:v>
                </c:pt>
                <c:pt idx="63">
                  <c:v>44774</c:v>
                </c:pt>
                <c:pt idx="64">
                  <c:v>44805</c:v>
                </c:pt>
                <c:pt idx="65">
                  <c:v>44835</c:v>
                </c:pt>
                <c:pt idx="66">
                  <c:v>44866</c:v>
                </c:pt>
                <c:pt idx="67">
                  <c:v>44896</c:v>
                </c:pt>
                <c:pt idx="68">
                  <c:v>44927</c:v>
                </c:pt>
                <c:pt idx="69">
                  <c:v>44958</c:v>
                </c:pt>
                <c:pt idx="70">
                  <c:v>44986</c:v>
                </c:pt>
                <c:pt idx="71">
                  <c:v>45017</c:v>
                </c:pt>
                <c:pt idx="72">
                  <c:v>45047</c:v>
                </c:pt>
                <c:pt idx="73">
                  <c:v>45078</c:v>
                </c:pt>
                <c:pt idx="74">
                  <c:v>45108</c:v>
                </c:pt>
                <c:pt idx="75">
                  <c:v>45139</c:v>
                </c:pt>
                <c:pt idx="76">
                  <c:v>45170</c:v>
                </c:pt>
                <c:pt idx="77">
                  <c:v>45200</c:v>
                </c:pt>
                <c:pt idx="78">
                  <c:v>45231</c:v>
                </c:pt>
                <c:pt idx="79">
                  <c:v>45261</c:v>
                </c:pt>
                <c:pt idx="80">
                  <c:v>45292</c:v>
                </c:pt>
                <c:pt idx="81">
                  <c:v>45323</c:v>
                </c:pt>
                <c:pt idx="82">
                  <c:v>45352</c:v>
                </c:pt>
                <c:pt idx="83">
                  <c:v>45383</c:v>
                </c:pt>
                <c:pt idx="84">
                  <c:v>45413</c:v>
                </c:pt>
                <c:pt idx="85">
                  <c:v>45444</c:v>
                </c:pt>
                <c:pt idx="86">
                  <c:v>45474</c:v>
                </c:pt>
                <c:pt idx="87">
                  <c:v>45505</c:v>
                </c:pt>
                <c:pt idx="88">
                  <c:v>45536</c:v>
                </c:pt>
                <c:pt idx="89">
                  <c:v>45566</c:v>
                </c:pt>
                <c:pt idx="90">
                  <c:v>45597</c:v>
                </c:pt>
                <c:pt idx="91">
                  <c:v>45627</c:v>
                </c:pt>
                <c:pt idx="92">
                  <c:v>45658</c:v>
                </c:pt>
                <c:pt idx="93">
                  <c:v>45689</c:v>
                </c:pt>
                <c:pt idx="94">
                  <c:v>45717</c:v>
                </c:pt>
                <c:pt idx="95">
                  <c:v>45748</c:v>
                </c:pt>
                <c:pt idx="96">
                  <c:v>45778</c:v>
                </c:pt>
                <c:pt idx="97">
                  <c:v>45809</c:v>
                </c:pt>
                <c:pt idx="98">
                  <c:v>45839</c:v>
                </c:pt>
                <c:pt idx="99">
                  <c:v>45870</c:v>
                </c:pt>
                <c:pt idx="100">
                  <c:v>45901</c:v>
                </c:pt>
                <c:pt idx="101">
                  <c:v>45931</c:v>
                </c:pt>
                <c:pt idx="102">
                  <c:v>45962</c:v>
                </c:pt>
                <c:pt idx="103">
                  <c:v>45992</c:v>
                </c:pt>
                <c:pt idx="104">
                  <c:v>46023</c:v>
                </c:pt>
                <c:pt idx="105">
                  <c:v>46054</c:v>
                </c:pt>
                <c:pt idx="106">
                  <c:v>46082</c:v>
                </c:pt>
                <c:pt idx="107">
                  <c:v>46113</c:v>
                </c:pt>
                <c:pt idx="108">
                  <c:v>46143</c:v>
                </c:pt>
                <c:pt idx="109">
                  <c:v>46174</c:v>
                </c:pt>
                <c:pt idx="110">
                  <c:v>46204</c:v>
                </c:pt>
                <c:pt idx="111">
                  <c:v>46235</c:v>
                </c:pt>
                <c:pt idx="112">
                  <c:v>46266</c:v>
                </c:pt>
                <c:pt idx="113">
                  <c:v>46296</c:v>
                </c:pt>
                <c:pt idx="114">
                  <c:v>46327</c:v>
                </c:pt>
                <c:pt idx="115">
                  <c:v>46357</c:v>
                </c:pt>
                <c:pt idx="116">
                  <c:v>46388</c:v>
                </c:pt>
                <c:pt idx="117">
                  <c:v>46419</c:v>
                </c:pt>
                <c:pt idx="118">
                  <c:v>46447</c:v>
                </c:pt>
                <c:pt idx="119">
                  <c:v>46478</c:v>
                </c:pt>
                <c:pt idx="120">
                  <c:v>46508</c:v>
                </c:pt>
                <c:pt idx="121">
                  <c:v>46539</c:v>
                </c:pt>
                <c:pt idx="122">
                  <c:v>46569</c:v>
                </c:pt>
                <c:pt idx="123">
                  <c:v>46600</c:v>
                </c:pt>
                <c:pt idx="124">
                  <c:v>46631</c:v>
                </c:pt>
                <c:pt idx="125">
                  <c:v>46661</c:v>
                </c:pt>
                <c:pt idx="126">
                  <c:v>46692</c:v>
                </c:pt>
                <c:pt idx="127">
                  <c:v>46722</c:v>
                </c:pt>
                <c:pt idx="128">
                  <c:v>46753</c:v>
                </c:pt>
                <c:pt idx="129">
                  <c:v>46784</c:v>
                </c:pt>
                <c:pt idx="130">
                  <c:v>46813</c:v>
                </c:pt>
                <c:pt idx="131">
                  <c:v>46844</c:v>
                </c:pt>
                <c:pt idx="132">
                  <c:v>46874</c:v>
                </c:pt>
                <c:pt idx="133">
                  <c:v>46905</c:v>
                </c:pt>
                <c:pt idx="134">
                  <c:v>46935</c:v>
                </c:pt>
                <c:pt idx="135">
                  <c:v>46966</c:v>
                </c:pt>
                <c:pt idx="136">
                  <c:v>46997</c:v>
                </c:pt>
                <c:pt idx="137">
                  <c:v>47027</c:v>
                </c:pt>
                <c:pt idx="138">
                  <c:v>47058</c:v>
                </c:pt>
                <c:pt idx="139">
                  <c:v>47088</c:v>
                </c:pt>
                <c:pt idx="140">
                  <c:v>47119</c:v>
                </c:pt>
                <c:pt idx="141">
                  <c:v>47150</c:v>
                </c:pt>
                <c:pt idx="142">
                  <c:v>47178</c:v>
                </c:pt>
                <c:pt idx="143">
                  <c:v>47209</c:v>
                </c:pt>
                <c:pt idx="144">
                  <c:v>47239</c:v>
                </c:pt>
                <c:pt idx="145">
                  <c:v>47270</c:v>
                </c:pt>
                <c:pt idx="146">
                  <c:v>47300</c:v>
                </c:pt>
                <c:pt idx="147">
                  <c:v>47331</c:v>
                </c:pt>
                <c:pt idx="148">
                  <c:v>47362</c:v>
                </c:pt>
                <c:pt idx="149">
                  <c:v>47392</c:v>
                </c:pt>
                <c:pt idx="150">
                  <c:v>47423</c:v>
                </c:pt>
                <c:pt idx="151">
                  <c:v>47453</c:v>
                </c:pt>
                <c:pt idx="152">
                  <c:v>47484</c:v>
                </c:pt>
                <c:pt idx="153">
                  <c:v>47515</c:v>
                </c:pt>
                <c:pt idx="154">
                  <c:v>47543</c:v>
                </c:pt>
                <c:pt idx="155">
                  <c:v>47574</c:v>
                </c:pt>
                <c:pt idx="156">
                  <c:v>47604</c:v>
                </c:pt>
                <c:pt idx="157">
                  <c:v>47635</c:v>
                </c:pt>
                <c:pt idx="158">
                  <c:v>47665</c:v>
                </c:pt>
                <c:pt idx="159">
                  <c:v>47696</c:v>
                </c:pt>
                <c:pt idx="160">
                  <c:v>47727</c:v>
                </c:pt>
                <c:pt idx="161">
                  <c:v>47757</c:v>
                </c:pt>
                <c:pt idx="162">
                  <c:v>47788</c:v>
                </c:pt>
                <c:pt idx="163">
                  <c:v>47818</c:v>
                </c:pt>
                <c:pt idx="164">
                  <c:v>47849</c:v>
                </c:pt>
                <c:pt idx="165">
                  <c:v>47880</c:v>
                </c:pt>
                <c:pt idx="166">
                  <c:v>47908</c:v>
                </c:pt>
                <c:pt idx="167">
                  <c:v>47939</c:v>
                </c:pt>
                <c:pt idx="168">
                  <c:v>47969</c:v>
                </c:pt>
                <c:pt idx="169">
                  <c:v>48000</c:v>
                </c:pt>
                <c:pt idx="170">
                  <c:v>48030</c:v>
                </c:pt>
                <c:pt idx="171">
                  <c:v>48061</c:v>
                </c:pt>
                <c:pt idx="172">
                  <c:v>48092</c:v>
                </c:pt>
                <c:pt idx="173">
                  <c:v>48122</c:v>
                </c:pt>
                <c:pt idx="174">
                  <c:v>48153</c:v>
                </c:pt>
                <c:pt idx="175">
                  <c:v>48183</c:v>
                </c:pt>
                <c:pt idx="176">
                  <c:v>48214</c:v>
                </c:pt>
                <c:pt idx="177">
                  <c:v>48245</c:v>
                </c:pt>
                <c:pt idx="178">
                  <c:v>48274</c:v>
                </c:pt>
                <c:pt idx="179">
                  <c:v>48305</c:v>
                </c:pt>
              </c:numCache>
            </c:numRef>
          </c:cat>
          <c:val>
            <c:numRef>
              <c:f>'Forward Curve'!$N$4:$N$183</c:f>
              <c:numCache>
                <c:formatCode>0.00</c:formatCode>
                <c:ptCount val="180"/>
                <c:pt idx="0">
                  <c:v>633.08000000000004</c:v>
                </c:pt>
                <c:pt idx="1">
                  <c:v>717.60750000000007</c:v>
                </c:pt>
                <c:pt idx="2">
                  <c:v>806.57500000000005</c:v>
                </c:pt>
                <c:pt idx="3">
                  <c:v>811.12500000000011</c:v>
                </c:pt>
                <c:pt idx="4">
                  <c:v>731.04</c:v>
                </c:pt>
                <c:pt idx="5">
                  <c:v>655.66000000000008</c:v>
                </c:pt>
                <c:pt idx="6">
                  <c:v>660.06</c:v>
                </c:pt>
                <c:pt idx="7">
                  <c:v>674.58</c:v>
                </c:pt>
                <c:pt idx="8">
                  <c:v>684.22</c:v>
                </c:pt>
                <c:pt idx="9">
                  <c:v>678.02</c:v>
                </c:pt>
                <c:pt idx="10">
                  <c:v>667.12</c:v>
                </c:pt>
                <c:pt idx="11">
                  <c:v>586.31999999999994</c:v>
                </c:pt>
                <c:pt idx="12">
                  <c:v>577.58000000000004</c:v>
                </c:pt>
                <c:pt idx="13">
                  <c:v>647.88</c:v>
                </c:pt>
                <c:pt idx="14">
                  <c:v>718.77499999999998</c:v>
                </c:pt>
                <c:pt idx="15">
                  <c:v>719.1</c:v>
                </c:pt>
                <c:pt idx="16">
                  <c:v>649.63499999999999</c:v>
                </c:pt>
                <c:pt idx="17">
                  <c:v>585.46</c:v>
                </c:pt>
                <c:pt idx="18">
                  <c:v>591.78</c:v>
                </c:pt>
                <c:pt idx="19">
                  <c:v>609.88</c:v>
                </c:pt>
                <c:pt idx="20">
                  <c:v>618.1</c:v>
                </c:pt>
                <c:pt idx="21">
                  <c:v>614.14</c:v>
                </c:pt>
                <c:pt idx="22">
                  <c:v>602.5</c:v>
                </c:pt>
                <c:pt idx="23">
                  <c:v>561.4</c:v>
                </c:pt>
                <c:pt idx="24">
                  <c:v>557.4</c:v>
                </c:pt>
                <c:pt idx="25">
                  <c:v>624.43500000000006</c:v>
                </c:pt>
                <c:pt idx="26">
                  <c:v>695.5</c:v>
                </c:pt>
                <c:pt idx="27">
                  <c:v>698.40000000000009</c:v>
                </c:pt>
                <c:pt idx="28">
                  <c:v>634.74</c:v>
                </c:pt>
                <c:pt idx="29">
                  <c:v>574.20000000000005</c:v>
                </c:pt>
                <c:pt idx="30">
                  <c:v>576.04</c:v>
                </c:pt>
                <c:pt idx="31">
                  <c:v>599.72</c:v>
                </c:pt>
                <c:pt idx="32">
                  <c:v>615.52</c:v>
                </c:pt>
                <c:pt idx="33">
                  <c:v>609.4</c:v>
                </c:pt>
                <c:pt idx="34">
                  <c:v>600.76</c:v>
                </c:pt>
                <c:pt idx="35">
                  <c:v>562.64</c:v>
                </c:pt>
                <c:pt idx="36">
                  <c:v>560.88</c:v>
                </c:pt>
                <c:pt idx="37">
                  <c:v>629.42999999999995</c:v>
                </c:pt>
                <c:pt idx="38">
                  <c:v>702.2</c:v>
                </c:pt>
                <c:pt idx="39">
                  <c:v>708.1</c:v>
                </c:pt>
                <c:pt idx="40">
                  <c:v>643.65</c:v>
                </c:pt>
                <c:pt idx="41">
                  <c:v>582</c:v>
                </c:pt>
                <c:pt idx="42">
                  <c:v>578.84</c:v>
                </c:pt>
                <c:pt idx="43">
                  <c:v>598.52</c:v>
                </c:pt>
                <c:pt idx="44">
                  <c:v>621.04</c:v>
                </c:pt>
                <c:pt idx="45">
                  <c:v>616.67999999999995</c:v>
                </c:pt>
                <c:pt idx="46">
                  <c:v>605</c:v>
                </c:pt>
                <c:pt idx="47">
                  <c:v>566.02</c:v>
                </c:pt>
                <c:pt idx="48">
                  <c:v>563.79999999999995</c:v>
                </c:pt>
                <c:pt idx="49">
                  <c:v>631.97249999999997</c:v>
                </c:pt>
                <c:pt idx="50">
                  <c:v>702.45</c:v>
                </c:pt>
                <c:pt idx="51">
                  <c:v>707.95</c:v>
                </c:pt>
                <c:pt idx="52">
                  <c:v>644.50500000000011</c:v>
                </c:pt>
                <c:pt idx="53">
                  <c:v>582.41999999999996</c:v>
                </c:pt>
                <c:pt idx="54">
                  <c:v>583.54</c:v>
                </c:pt>
                <c:pt idx="55">
                  <c:v>605.58000000000004</c:v>
                </c:pt>
                <c:pt idx="56">
                  <c:v>626.91999999999996</c:v>
                </c:pt>
                <c:pt idx="57">
                  <c:v>621.24</c:v>
                </c:pt>
                <c:pt idx="58">
                  <c:v>609.08000000000004</c:v>
                </c:pt>
                <c:pt idx="59">
                  <c:v>567.62</c:v>
                </c:pt>
                <c:pt idx="60">
                  <c:v>565.28</c:v>
                </c:pt>
                <c:pt idx="61">
                  <c:v>634.3125</c:v>
                </c:pt>
                <c:pt idx="62">
                  <c:v>705.44999999999982</c:v>
                </c:pt>
                <c:pt idx="63">
                  <c:v>711.55</c:v>
                </c:pt>
                <c:pt idx="64">
                  <c:v>648.05999999999995</c:v>
                </c:pt>
                <c:pt idx="65">
                  <c:v>584.98</c:v>
                </c:pt>
                <c:pt idx="66">
                  <c:v>588.70000000000005</c:v>
                </c:pt>
                <c:pt idx="67">
                  <c:v>611.5</c:v>
                </c:pt>
                <c:pt idx="68">
                  <c:v>633.48</c:v>
                </c:pt>
                <c:pt idx="69">
                  <c:v>626.91999999999996</c:v>
                </c:pt>
                <c:pt idx="70">
                  <c:v>614.6</c:v>
                </c:pt>
                <c:pt idx="71">
                  <c:v>575.46</c:v>
                </c:pt>
                <c:pt idx="72">
                  <c:v>572.79999999999995</c:v>
                </c:pt>
                <c:pt idx="73">
                  <c:v>642.77250000000004</c:v>
                </c:pt>
                <c:pt idx="74">
                  <c:v>714.85</c:v>
                </c:pt>
                <c:pt idx="75">
                  <c:v>720.95</c:v>
                </c:pt>
                <c:pt idx="76">
                  <c:v>656.51999999999987</c:v>
                </c:pt>
                <c:pt idx="77">
                  <c:v>593.30000000000007</c:v>
                </c:pt>
                <c:pt idx="78">
                  <c:v>596.74</c:v>
                </c:pt>
                <c:pt idx="79">
                  <c:v>619.70000000000005</c:v>
                </c:pt>
                <c:pt idx="80">
                  <c:v>641.96</c:v>
                </c:pt>
                <c:pt idx="81">
                  <c:v>633.67999999999995</c:v>
                </c:pt>
                <c:pt idx="82">
                  <c:v>621.72</c:v>
                </c:pt>
                <c:pt idx="83">
                  <c:v>581.86</c:v>
                </c:pt>
                <c:pt idx="84">
                  <c:v>579.52</c:v>
                </c:pt>
                <c:pt idx="85">
                  <c:v>651.23249999999996</c:v>
                </c:pt>
                <c:pt idx="86">
                  <c:v>726.45</c:v>
                </c:pt>
                <c:pt idx="87">
                  <c:v>734.15000000000009</c:v>
                </c:pt>
                <c:pt idx="88">
                  <c:v>669.48</c:v>
                </c:pt>
                <c:pt idx="89">
                  <c:v>607.22</c:v>
                </c:pt>
                <c:pt idx="90">
                  <c:v>624.58000000000004</c:v>
                </c:pt>
                <c:pt idx="91">
                  <c:v>648.46</c:v>
                </c:pt>
                <c:pt idx="92">
                  <c:v>671</c:v>
                </c:pt>
                <c:pt idx="93">
                  <c:v>661.28</c:v>
                </c:pt>
                <c:pt idx="94">
                  <c:v>649.55999999999995</c:v>
                </c:pt>
                <c:pt idx="95">
                  <c:v>587.29999999999995</c:v>
                </c:pt>
                <c:pt idx="96">
                  <c:v>584.36</c:v>
                </c:pt>
                <c:pt idx="97">
                  <c:v>656.99249999999995</c:v>
                </c:pt>
                <c:pt idx="98">
                  <c:v>732.30000000000007</c:v>
                </c:pt>
                <c:pt idx="99">
                  <c:v>740.40000000000009</c:v>
                </c:pt>
                <c:pt idx="100">
                  <c:v>675.78</c:v>
                </c:pt>
                <c:pt idx="101">
                  <c:v>613.17999999999995</c:v>
                </c:pt>
                <c:pt idx="102">
                  <c:v>635.82000000000005</c:v>
                </c:pt>
                <c:pt idx="103">
                  <c:v>660.50000000000011</c:v>
                </c:pt>
                <c:pt idx="104">
                  <c:v>682.5200000000001</c:v>
                </c:pt>
                <c:pt idx="105">
                  <c:v>672.48</c:v>
                </c:pt>
                <c:pt idx="106">
                  <c:v>660.6</c:v>
                </c:pt>
                <c:pt idx="107">
                  <c:v>598.1</c:v>
                </c:pt>
                <c:pt idx="108">
                  <c:v>594.67999999999995</c:v>
                </c:pt>
                <c:pt idx="109">
                  <c:v>668.96250000000009</c:v>
                </c:pt>
                <c:pt idx="110">
                  <c:v>746.2</c:v>
                </c:pt>
                <c:pt idx="111">
                  <c:v>754.7</c:v>
                </c:pt>
                <c:pt idx="112">
                  <c:v>689.01</c:v>
                </c:pt>
                <c:pt idx="113">
                  <c:v>625.41999999999996</c:v>
                </c:pt>
                <c:pt idx="114">
                  <c:v>648.29999999999995</c:v>
                </c:pt>
                <c:pt idx="115">
                  <c:v>673.78</c:v>
                </c:pt>
                <c:pt idx="116">
                  <c:v>695.96</c:v>
                </c:pt>
                <c:pt idx="117">
                  <c:v>685.76</c:v>
                </c:pt>
                <c:pt idx="118">
                  <c:v>673.88000000000011</c:v>
                </c:pt>
                <c:pt idx="119">
                  <c:v>610.58000000000004</c:v>
                </c:pt>
                <c:pt idx="120">
                  <c:v>607.16</c:v>
                </c:pt>
                <c:pt idx="121">
                  <c:v>683.00250000000005</c:v>
                </c:pt>
                <c:pt idx="122">
                  <c:v>761.8</c:v>
                </c:pt>
                <c:pt idx="123">
                  <c:v>770.3</c:v>
                </c:pt>
                <c:pt idx="124">
                  <c:v>703.05</c:v>
                </c:pt>
                <c:pt idx="125">
                  <c:v>637.9</c:v>
                </c:pt>
                <c:pt idx="126">
                  <c:v>661.1</c:v>
                </c:pt>
                <c:pt idx="127">
                  <c:v>687.38</c:v>
                </c:pt>
                <c:pt idx="128">
                  <c:v>709.88</c:v>
                </c:pt>
                <c:pt idx="129">
                  <c:v>699.68</c:v>
                </c:pt>
                <c:pt idx="130">
                  <c:v>687.8</c:v>
                </c:pt>
                <c:pt idx="131">
                  <c:v>623.70000000000005</c:v>
                </c:pt>
                <c:pt idx="132">
                  <c:v>620.28</c:v>
                </c:pt>
                <c:pt idx="133">
                  <c:v>697.76250000000005</c:v>
                </c:pt>
                <c:pt idx="134">
                  <c:v>778.2</c:v>
                </c:pt>
                <c:pt idx="135">
                  <c:v>786.7</c:v>
                </c:pt>
                <c:pt idx="136">
                  <c:v>717.81</c:v>
                </c:pt>
                <c:pt idx="137">
                  <c:v>651.02</c:v>
                </c:pt>
                <c:pt idx="138">
                  <c:v>674.7</c:v>
                </c:pt>
                <c:pt idx="139">
                  <c:v>701.78</c:v>
                </c:pt>
                <c:pt idx="140">
                  <c:v>724.60000000000014</c:v>
                </c:pt>
                <c:pt idx="141">
                  <c:v>714.4</c:v>
                </c:pt>
                <c:pt idx="142">
                  <c:v>702.52</c:v>
                </c:pt>
                <c:pt idx="143">
                  <c:v>638.41999999999996</c:v>
                </c:pt>
                <c:pt idx="144">
                  <c:v>635</c:v>
                </c:pt>
                <c:pt idx="145">
                  <c:v>714.32249999999999</c:v>
                </c:pt>
                <c:pt idx="146">
                  <c:v>796.60000000000014</c:v>
                </c:pt>
                <c:pt idx="147">
                  <c:v>805.1</c:v>
                </c:pt>
                <c:pt idx="148">
                  <c:v>734.37</c:v>
                </c:pt>
                <c:pt idx="149">
                  <c:v>665.74</c:v>
                </c:pt>
                <c:pt idx="150">
                  <c:v>690.22</c:v>
                </c:pt>
                <c:pt idx="151">
                  <c:v>718.1</c:v>
                </c:pt>
                <c:pt idx="152">
                  <c:v>739.70385487528335</c:v>
                </c:pt>
                <c:pt idx="153">
                  <c:v>729.5088142405973</c:v>
                </c:pt>
                <c:pt idx="154">
                  <c:v>717.63713782991192</c:v>
                </c:pt>
                <c:pt idx="155">
                  <c:v>653.58620757825361</c:v>
                </c:pt>
                <c:pt idx="156">
                  <c:v>650.16842384105962</c:v>
                </c:pt>
                <c:pt idx="157">
                  <c:v>731.38119721767578</c:v>
                </c:pt>
                <c:pt idx="158">
                  <c:v>815.54606451612915</c:v>
                </c:pt>
                <c:pt idx="159">
                  <c:v>824.03910828025482</c:v>
                </c:pt>
                <c:pt idx="160">
                  <c:v>751.41289064976206</c:v>
                </c:pt>
                <c:pt idx="161">
                  <c:v>680.88188161993764</c:v>
                </c:pt>
                <c:pt idx="162">
                  <c:v>706.19619393939377</c:v>
                </c:pt>
                <c:pt idx="163">
                  <c:v>734.89972334293952</c:v>
                </c:pt>
                <c:pt idx="164">
                  <c:v>755.20157444686095</c:v>
                </c:pt>
                <c:pt idx="165">
                  <c:v>745.01671286538476</c:v>
                </c:pt>
                <c:pt idx="166">
                  <c:v>733.16212805875398</c:v>
                </c:pt>
                <c:pt idx="167">
                  <c:v>669.21214863169655</c:v>
                </c:pt>
                <c:pt idx="168">
                  <c:v>665.79893211701244</c:v>
                </c:pt>
                <c:pt idx="169">
                  <c:v>748.95360970344552</c:v>
                </c:pt>
                <c:pt idx="170">
                  <c:v>835.05439933402715</c:v>
                </c:pt>
                <c:pt idx="171">
                  <c:v>843.53312036999478</c:v>
                </c:pt>
                <c:pt idx="172">
                  <c:v>768.95275307124507</c:v>
                </c:pt>
                <c:pt idx="173">
                  <c:v>696.45773617103885</c:v>
                </c:pt>
                <c:pt idx="174">
                  <c:v>722.64199115518841</c:v>
                </c:pt>
                <c:pt idx="175">
                  <c:v>752.19327140662244</c:v>
                </c:pt>
                <c:pt idx="176">
                  <c:v>771.10342956282227</c:v>
                </c:pt>
                <c:pt idx="177">
                  <c:v>760.93423729364065</c:v>
                </c:pt>
                <c:pt idx="178">
                  <c:v>749.10597432896066</c:v>
                </c:pt>
                <c:pt idx="179">
                  <c:v>685.31175906797876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'Forward Curve'!$Q$3</c:f>
              <c:strCache>
                <c:ptCount val="1"/>
                <c:pt idx="0">
                  <c:v>Precio Nocional de la Energía (Contrato)</c:v>
                </c:pt>
              </c:strCache>
            </c:strRef>
          </c:tx>
          <c:spPr>
            <a:ln w="2222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numRef>
              <c:f>'Forward Curve'!$B$4:$B$183</c:f>
              <c:numCache>
                <c:formatCode>[$-409]mmm\-yy;@</c:formatCode>
                <c:ptCount val="180"/>
                <c:pt idx="0">
                  <c:v>42856</c:v>
                </c:pt>
                <c:pt idx="1">
                  <c:v>42887</c:v>
                </c:pt>
                <c:pt idx="2">
                  <c:v>42917</c:v>
                </c:pt>
                <c:pt idx="3">
                  <c:v>42948</c:v>
                </c:pt>
                <c:pt idx="4">
                  <c:v>42979</c:v>
                </c:pt>
                <c:pt idx="5">
                  <c:v>43009</c:v>
                </c:pt>
                <c:pt idx="6">
                  <c:v>43040</c:v>
                </c:pt>
                <c:pt idx="7">
                  <c:v>43070</c:v>
                </c:pt>
                <c:pt idx="8">
                  <c:v>43101</c:v>
                </c:pt>
                <c:pt idx="9">
                  <c:v>43132</c:v>
                </c:pt>
                <c:pt idx="10">
                  <c:v>43160</c:v>
                </c:pt>
                <c:pt idx="11">
                  <c:v>43191</c:v>
                </c:pt>
                <c:pt idx="12">
                  <c:v>43221</c:v>
                </c:pt>
                <c:pt idx="13">
                  <c:v>43252</c:v>
                </c:pt>
                <c:pt idx="14">
                  <c:v>43282</c:v>
                </c:pt>
                <c:pt idx="15">
                  <c:v>43313</c:v>
                </c:pt>
                <c:pt idx="16">
                  <c:v>43344</c:v>
                </c:pt>
                <c:pt idx="17">
                  <c:v>43374</c:v>
                </c:pt>
                <c:pt idx="18">
                  <c:v>43405</c:v>
                </c:pt>
                <c:pt idx="19">
                  <c:v>43435</c:v>
                </c:pt>
                <c:pt idx="20">
                  <c:v>43466</c:v>
                </c:pt>
                <c:pt idx="21">
                  <c:v>43497</c:v>
                </c:pt>
                <c:pt idx="22">
                  <c:v>43525</c:v>
                </c:pt>
                <c:pt idx="23">
                  <c:v>43556</c:v>
                </c:pt>
                <c:pt idx="24">
                  <c:v>43586</c:v>
                </c:pt>
                <c:pt idx="25">
                  <c:v>43617</c:v>
                </c:pt>
                <c:pt idx="26">
                  <c:v>43647</c:v>
                </c:pt>
                <c:pt idx="27">
                  <c:v>43678</c:v>
                </c:pt>
                <c:pt idx="28">
                  <c:v>43709</c:v>
                </c:pt>
                <c:pt idx="29">
                  <c:v>43739</c:v>
                </c:pt>
                <c:pt idx="30">
                  <c:v>43770</c:v>
                </c:pt>
                <c:pt idx="31">
                  <c:v>43800</c:v>
                </c:pt>
                <c:pt idx="32">
                  <c:v>43831</c:v>
                </c:pt>
                <c:pt idx="33">
                  <c:v>43862</c:v>
                </c:pt>
                <c:pt idx="34">
                  <c:v>43891</c:v>
                </c:pt>
                <c:pt idx="35">
                  <c:v>43922</c:v>
                </c:pt>
                <c:pt idx="36">
                  <c:v>43952</c:v>
                </c:pt>
                <c:pt idx="37">
                  <c:v>43983</c:v>
                </c:pt>
                <c:pt idx="38">
                  <c:v>44013</c:v>
                </c:pt>
                <c:pt idx="39">
                  <c:v>44044</c:v>
                </c:pt>
                <c:pt idx="40">
                  <c:v>44075</c:v>
                </c:pt>
                <c:pt idx="41">
                  <c:v>44105</c:v>
                </c:pt>
                <c:pt idx="42">
                  <c:v>44136</c:v>
                </c:pt>
                <c:pt idx="43">
                  <c:v>44166</c:v>
                </c:pt>
                <c:pt idx="44">
                  <c:v>44197</c:v>
                </c:pt>
                <c:pt idx="45">
                  <c:v>44228</c:v>
                </c:pt>
                <c:pt idx="46">
                  <c:v>44256</c:v>
                </c:pt>
                <c:pt idx="47">
                  <c:v>44287</c:v>
                </c:pt>
                <c:pt idx="48">
                  <c:v>44317</c:v>
                </c:pt>
                <c:pt idx="49">
                  <c:v>44348</c:v>
                </c:pt>
                <c:pt idx="50">
                  <c:v>44378</c:v>
                </c:pt>
                <c:pt idx="51">
                  <c:v>44409</c:v>
                </c:pt>
                <c:pt idx="52">
                  <c:v>44440</c:v>
                </c:pt>
                <c:pt idx="53">
                  <c:v>44470</c:v>
                </c:pt>
                <c:pt idx="54">
                  <c:v>44501</c:v>
                </c:pt>
                <c:pt idx="55">
                  <c:v>44531</c:v>
                </c:pt>
                <c:pt idx="56">
                  <c:v>44562</c:v>
                </c:pt>
                <c:pt idx="57">
                  <c:v>44593</c:v>
                </c:pt>
                <c:pt idx="58">
                  <c:v>44621</c:v>
                </c:pt>
                <c:pt idx="59">
                  <c:v>44652</c:v>
                </c:pt>
                <c:pt idx="60">
                  <c:v>44682</c:v>
                </c:pt>
                <c:pt idx="61">
                  <c:v>44713</c:v>
                </c:pt>
                <c:pt idx="62">
                  <c:v>44743</c:v>
                </c:pt>
                <c:pt idx="63">
                  <c:v>44774</c:v>
                </c:pt>
                <c:pt idx="64">
                  <c:v>44805</c:v>
                </c:pt>
                <c:pt idx="65">
                  <c:v>44835</c:v>
                </c:pt>
                <c:pt idx="66">
                  <c:v>44866</c:v>
                </c:pt>
                <c:pt idx="67">
                  <c:v>44896</c:v>
                </c:pt>
                <c:pt idx="68">
                  <c:v>44927</c:v>
                </c:pt>
                <c:pt idx="69">
                  <c:v>44958</c:v>
                </c:pt>
                <c:pt idx="70">
                  <c:v>44986</c:v>
                </c:pt>
                <c:pt idx="71">
                  <c:v>45017</c:v>
                </c:pt>
                <c:pt idx="72">
                  <c:v>45047</c:v>
                </c:pt>
                <c:pt idx="73">
                  <c:v>45078</c:v>
                </c:pt>
                <c:pt idx="74">
                  <c:v>45108</c:v>
                </c:pt>
                <c:pt idx="75">
                  <c:v>45139</c:v>
                </c:pt>
                <c:pt idx="76">
                  <c:v>45170</c:v>
                </c:pt>
                <c:pt idx="77">
                  <c:v>45200</c:v>
                </c:pt>
                <c:pt idx="78">
                  <c:v>45231</c:v>
                </c:pt>
                <c:pt idx="79">
                  <c:v>45261</c:v>
                </c:pt>
                <c:pt idx="80">
                  <c:v>45292</c:v>
                </c:pt>
                <c:pt idx="81">
                  <c:v>45323</c:v>
                </c:pt>
                <c:pt idx="82">
                  <c:v>45352</c:v>
                </c:pt>
                <c:pt idx="83">
                  <c:v>45383</c:v>
                </c:pt>
                <c:pt idx="84">
                  <c:v>45413</c:v>
                </c:pt>
                <c:pt idx="85">
                  <c:v>45444</c:v>
                </c:pt>
                <c:pt idx="86">
                  <c:v>45474</c:v>
                </c:pt>
                <c:pt idx="87">
                  <c:v>45505</c:v>
                </c:pt>
                <c:pt idx="88">
                  <c:v>45536</c:v>
                </c:pt>
                <c:pt idx="89">
                  <c:v>45566</c:v>
                </c:pt>
                <c:pt idx="90">
                  <c:v>45597</c:v>
                </c:pt>
                <c:pt idx="91">
                  <c:v>45627</c:v>
                </c:pt>
                <c:pt idx="92">
                  <c:v>45658</c:v>
                </c:pt>
                <c:pt idx="93">
                  <c:v>45689</c:v>
                </c:pt>
                <c:pt idx="94">
                  <c:v>45717</c:v>
                </c:pt>
                <c:pt idx="95">
                  <c:v>45748</c:v>
                </c:pt>
                <c:pt idx="96">
                  <c:v>45778</c:v>
                </c:pt>
                <c:pt idx="97">
                  <c:v>45809</c:v>
                </c:pt>
                <c:pt idx="98">
                  <c:v>45839</c:v>
                </c:pt>
                <c:pt idx="99">
                  <c:v>45870</c:v>
                </c:pt>
                <c:pt idx="100">
                  <c:v>45901</c:v>
                </c:pt>
                <c:pt idx="101">
                  <c:v>45931</c:v>
                </c:pt>
                <c:pt idx="102">
                  <c:v>45962</c:v>
                </c:pt>
                <c:pt idx="103">
                  <c:v>45992</c:v>
                </c:pt>
                <c:pt idx="104">
                  <c:v>46023</c:v>
                </c:pt>
                <c:pt idx="105">
                  <c:v>46054</c:v>
                </c:pt>
                <c:pt idx="106">
                  <c:v>46082</c:v>
                </c:pt>
                <c:pt idx="107">
                  <c:v>46113</c:v>
                </c:pt>
                <c:pt idx="108">
                  <c:v>46143</c:v>
                </c:pt>
                <c:pt idx="109">
                  <c:v>46174</c:v>
                </c:pt>
                <c:pt idx="110">
                  <c:v>46204</c:v>
                </c:pt>
                <c:pt idx="111">
                  <c:v>46235</c:v>
                </c:pt>
                <c:pt idx="112">
                  <c:v>46266</c:v>
                </c:pt>
                <c:pt idx="113">
                  <c:v>46296</c:v>
                </c:pt>
                <c:pt idx="114">
                  <c:v>46327</c:v>
                </c:pt>
                <c:pt idx="115">
                  <c:v>46357</c:v>
                </c:pt>
                <c:pt idx="116">
                  <c:v>46388</c:v>
                </c:pt>
                <c:pt idx="117">
                  <c:v>46419</c:v>
                </c:pt>
                <c:pt idx="118">
                  <c:v>46447</c:v>
                </c:pt>
                <c:pt idx="119">
                  <c:v>46478</c:v>
                </c:pt>
                <c:pt idx="120">
                  <c:v>46508</c:v>
                </c:pt>
                <c:pt idx="121">
                  <c:v>46539</c:v>
                </c:pt>
                <c:pt idx="122">
                  <c:v>46569</c:v>
                </c:pt>
                <c:pt idx="123">
                  <c:v>46600</c:v>
                </c:pt>
                <c:pt idx="124">
                  <c:v>46631</c:v>
                </c:pt>
                <c:pt idx="125">
                  <c:v>46661</c:v>
                </c:pt>
                <c:pt idx="126">
                  <c:v>46692</c:v>
                </c:pt>
                <c:pt idx="127">
                  <c:v>46722</c:v>
                </c:pt>
                <c:pt idx="128">
                  <c:v>46753</c:v>
                </c:pt>
                <c:pt idx="129">
                  <c:v>46784</c:v>
                </c:pt>
                <c:pt idx="130">
                  <c:v>46813</c:v>
                </c:pt>
                <c:pt idx="131">
                  <c:v>46844</c:v>
                </c:pt>
                <c:pt idx="132">
                  <c:v>46874</c:v>
                </c:pt>
                <c:pt idx="133">
                  <c:v>46905</c:v>
                </c:pt>
                <c:pt idx="134">
                  <c:v>46935</c:v>
                </c:pt>
                <c:pt idx="135">
                  <c:v>46966</c:v>
                </c:pt>
                <c:pt idx="136">
                  <c:v>46997</c:v>
                </c:pt>
                <c:pt idx="137">
                  <c:v>47027</c:v>
                </c:pt>
                <c:pt idx="138">
                  <c:v>47058</c:v>
                </c:pt>
                <c:pt idx="139">
                  <c:v>47088</c:v>
                </c:pt>
                <c:pt idx="140">
                  <c:v>47119</c:v>
                </c:pt>
                <c:pt idx="141">
                  <c:v>47150</c:v>
                </c:pt>
                <c:pt idx="142">
                  <c:v>47178</c:v>
                </c:pt>
                <c:pt idx="143">
                  <c:v>47209</c:v>
                </c:pt>
                <c:pt idx="144">
                  <c:v>47239</c:v>
                </c:pt>
                <c:pt idx="145">
                  <c:v>47270</c:v>
                </c:pt>
                <c:pt idx="146">
                  <c:v>47300</c:v>
                </c:pt>
                <c:pt idx="147">
                  <c:v>47331</c:v>
                </c:pt>
                <c:pt idx="148">
                  <c:v>47362</c:v>
                </c:pt>
                <c:pt idx="149">
                  <c:v>47392</c:v>
                </c:pt>
                <c:pt idx="150">
                  <c:v>47423</c:v>
                </c:pt>
                <c:pt idx="151">
                  <c:v>47453</c:v>
                </c:pt>
                <c:pt idx="152">
                  <c:v>47484</c:v>
                </c:pt>
                <c:pt idx="153">
                  <c:v>47515</c:v>
                </c:pt>
                <c:pt idx="154">
                  <c:v>47543</c:v>
                </c:pt>
                <c:pt idx="155">
                  <c:v>47574</c:v>
                </c:pt>
                <c:pt idx="156">
                  <c:v>47604</c:v>
                </c:pt>
                <c:pt idx="157">
                  <c:v>47635</c:v>
                </c:pt>
                <c:pt idx="158">
                  <c:v>47665</c:v>
                </c:pt>
                <c:pt idx="159">
                  <c:v>47696</c:v>
                </c:pt>
                <c:pt idx="160">
                  <c:v>47727</c:v>
                </c:pt>
                <c:pt idx="161">
                  <c:v>47757</c:v>
                </c:pt>
                <c:pt idx="162">
                  <c:v>47788</c:v>
                </c:pt>
                <c:pt idx="163">
                  <c:v>47818</c:v>
                </c:pt>
                <c:pt idx="164">
                  <c:v>47849</c:v>
                </c:pt>
                <c:pt idx="165">
                  <c:v>47880</c:v>
                </c:pt>
                <c:pt idx="166">
                  <c:v>47908</c:v>
                </c:pt>
                <c:pt idx="167">
                  <c:v>47939</c:v>
                </c:pt>
                <c:pt idx="168">
                  <c:v>47969</c:v>
                </c:pt>
                <c:pt idx="169">
                  <c:v>48000</c:v>
                </c:pt>
                <c:pt idx="170">
                  <c:v>48030</c:v>
                </c:pt>
                <c:pt idx="171">
                  <c:v>48061</c:v>
                </c:pt>
                <c:pt idx="172">
                  <c:v>48092</c:v>
                </c:pt>
                <c:pt idx="173">
                  <c:v>48122</c:v>
                </c:pt>
                <c:pt idx="174">
                  <c:v>48153</c:v>
                </c:pt>
                <c:pt idx="175">
                  <c:v>48183</c:v>
                </c:pt>
                <c:pt idx="176">
                  <c:v>48214</c:v>
                </c:pt>
                <c:pt idx="177">
                  <c:v>48245</c:v>
                </c:pt>
                <c:pt idx="178">
                  <c:v>48274</c:v>
                </c:pt>
                <c:pt idx="179">
                  <c:v>48305</c:v>
                </c:pt>
              </c:numCache>
            </c:numRef>
          </c:cat>
          <c:val>
            <c:numRef>
              <c:f>'Forward Curve'!$Q$4:$Q$183</c:f>
              <c:numCache>
                <c:formatCode>0.00</c:formatCode>
                <c:ptCount val="180"/>
                <c:pt idx="0">
                  <c:v>432.41534282795237</c:v>
                </c:pt>
                <c:pt idx="1">
                  <c:v>433.0020760479087</c:v>
                </c:pt>
                <c:pt idx="2">
                  <c:v>433.58880926786497</c:v>
                </c:pt>
                <c:pt idx="3">
                  <c:v>434.17554248782119</c:v>
                </c:pt>
                <c:pt idx="4">
                  <c:v>434.76227570777752</c:v>
                </c:pt>
                <c:pt idx="5">
                  <c:v>435.34900892773379</c:v>
                </c:pt>
                <c:pt idx="6">
                  <c:v>440.13889880140522</c:v>
                </c:pt>
                <c:pt idx="7">
                  <c:v>440.72563202136138</c:v>
                </c:pt>
                <c:pt idx="8">
                  <c:v>441.31236524131782</c:v>
                </c:pt>
                <c:pt idx="9">
                  <c:v>441.89909846127398</c:v>
                </c:pt>
                <c:pt idx="10">
                  <c:v>442.48583168123042</c:v>
                </c:pt>
                <c:pt idx="11">
                  <c:v>443.07256490118658</c:v>
                </c:pt>
                <c:pt idx="12">
                  <c:v>443.65929812114268</c:v>
                </c:pt>
                <c:pt idx="13">
                  <c:v>444.24603134109913</c:v>
                </c:pt>
                <c:pt idx="14">
                  <c:v>444.83276456105528</c:v>
                </c:pt>
                <c:pt idx="15">
                  <c:v>445.41949778101161</c:v>
                </c:pt>
                <c:pt idx="16">
                  <c:v>446.00623100096789</c:v>
                </c:pt>
                <c:pt idx="17">
                  <c:v>446.59296422092422</c:v>
                </c:pt>
                <c:pt idx="18">
                  <c:v>451.38285409459559</c:v>
                </c:pt>
                <c:pt idx="19">
                  <c:v>451.9695873145518</c:v>
                </c:pt>
                <c:pt idx="20">
                  <c:v>452.55632053450807</c:v>
                </c:pt>
                <c:pt idx="21">
                  <c:v>453.1430537544644</c:v>
                </c:pt>
                <c:pt idx="22">
                  <c:v>453.72978697442068</c:v>
                </c:pt>
                <c:pt idx="23">
                  <c:v>454.31652019437701</c:v>
                </c:pt>
                <c:pt idx="24">
                  <c:v>454.90325341433328</c:v>
                </c:pt>
                <c:pt idx="25">
                  <c:v>455.48998663428961</c:v>
                </c:pt>
                <c:pt idx="26">
                  <c:v>456.07671985424571</c:v>
                </c:pt>
                <c:pt idx="27">
                  <c:v>456.66345307420198</c:v>
                </c:pt>
                <c:pt idx="28">
                  <c:v>457.25018629415842</c:v>
                </c:pt>
                <c:pt idx="29">
                  <c:v>457.83691951411458</c:v>
                </c:pt>
                <c:pt idx="30">
                  <c:v>462.6268093877859</c:v>
                </c:pt>
                <c:pt idx="31">
                  <c:v>463.21354260774223</c:v>
                </c:pt>
                <c:pt idx="32">
                  <c:v>463.8002758276985</c:v>
                </c:pt>
                <c:pt idx="33">
                  <c:v>464.38700904765471</c:v>
                </c:pt>
                <c:pt idx="34">
                  <c:v>464.9737422676111</c:v>
                </c:pt>
                <c:pt idx="35">
                  <c:v>465.56047548756732</c:v>
                </c:pt>
                <c:pt idx="36">
                  <c:v>466.14720870752359</c:v>
                </c:pt>
                <c:pt idx="37">
                  <c:v>466.73394192747992</c:v>
                </c:pt>
                <c:pt idx="38">
                  <c:v>467.32067514743608</c:v>
                </c:pt>
                <c:pt idx="39">
                  <c:v>467.90740836739241</c:v>
                </c:pt>
                <c:pt idx="40">
                  <c:v>468.49414158734868</c:v>
                </c:pt>
                <c:pt idx="41">
                  <c:v>469.08087480730489</c:v>
                </c:pt>
                <c:pt idx="42">
                  <c:v>473.87076468097632</c:v>
                </c:pt>
                <c:pt idx="43">
                  <c:v>474.45749790093248</c:v>
                </c:pt>
                <c:pt idx="44">
                  <c:v>475.04423112088881</c:v>
                </c:pt>
                <c:pt idx="45">
                  <c:v>475.63096434084508</c:v>
                </c:pt>
                <c:pt idx="46">
                  <c:v>476.21769756080153</c:v>
                </c:pt>
                <c:pt idx="47">
                  <c:v>476.80443078075768</c:v>
                </c:pt>
                <c:pt idx="48">
                  <c:v>477.3911640007139</c:v>
                </c:pt>
                <c:pt idx="49">
                  <c:v>477.97789722067017</c:v>
                </c:pt>
                <c:pt idx="50">
                  <c:v>478.5646304406265</c:v>
                </c:pt>
                <c:pt idx="51">
                  <c:v>479.15136366058277</c:v>
                </c:pt>
                <c:pt idx="52">
                  <c:v>479.73809688053899</c:v>
                </c:pt>
                <c:pt idx="53">
                  <c:v>480.32483010049532</c:v>
                </c:pt>
                <c:pt idx="54">
                  <c:v>485.11471997416669</c:v>
                </c:pt>
                <c:pt idx="55">
                  <c:v>485.70145319412302</c:v>
                </c:pt>
                <c:pt idx="56">
                  <c:v>486.28818641407918</c:v>
                </c:pt>
                <c:pt idx="57">
                  <c:v>486.87491963403551</c:v>
                </c:pt>
                <c:pt idx="58">
                  <c:v>487.46165285399178</c:v>
                </c:pt>
                <c:pt idx="59">
                  <c:v>488.048386073948</c:v>
                </c:pt>
                <c:pt idx="60">
                  <c:v>488.63511929390432</c:v>
                </c:pt>
                <c:pt idx="61">
                  <c:v>489.22185251386048</c:v>
                </c:pt>
                <c:pt idx="62">
                  <c:v>489.80858573381698</c:v>
                </c:pt>
                <c:pt idx="63">
                  <c:v>490.39531895377309</c:v>
                </c:pt>
                <c:pt idx="64">
                  <c:v>490.98205217372941</c:v>
                </c:pt>
                <c:pt idx="65">
                  <c:v>491.56878539368569</c:v>
                </c:pt>
                <c:pt idx="66">
                  <c:v>496.35867526735723</c:v>
                </c:pt>
                <c:pt idx="67">
                  <c:v>496.94540848731327</c:v>
                </c:pt>
                <c:pt idx="68">
                  <c:v>497.5321417072696</c:v>
                </c:pt>
                <c:pt idx="69">
                  <c:v>498.11887492722599</c:v>
                </c:pt>
                <c:pt idx="70">
                  <c:v>498.70560814718209</c:v>
                </c:pt>
                <c:pt idx="71">
                  <c:v>499.29234136713842</c:v>
                </c:pt>
                <c:pt idx="72">
                  <c:v>499.87907458709469</c:v>
                </c:pt>
                <c:pt idx="73">
                  <c:v>500.46580780705102</c:v>
                </c:pt>
                <c:pt idx="74">
                  <c:v>501.05254102700718</c:v>
                </c:pt>
                <c:pt idx="75">
                  <c:v>501.63927424696351</c:v>
                </c:pt>
                <c:pt idx="76">
                  <c:v>502.22600746691978</c:v>
                </c:pt>
                <c:pt idx="77">
                  <c:v>502.81274068687611</c:v>
                </c:pt>
                <c:pt idx="78">
                  <c:v>507.60263056054748</c:v>
                </c:pt>
                <c:pt idx="79">
                  <c:v>508.18936378050358</c:v>
                </c:pt>
                <c:pt idx="80">
                  <c:v>508.77609700046003</c:v>
                </c:pt>
                <c:pt idx="81">
                  <c:v>509.36283022041619</c:v>
                </c:pt>
                <c:pt idx="82">
                  <c:v>509.94956344037257</c:v>
                </c:pt>
                <c:pt idx="83">
                  <c:v>510.53629666032867</c:v>
                </c:pt>
                <c:pt idx="84">
                  <c:v>511.123029880285</c:v>
                </c:pt>
                <c:pt idx="85">
                  <c:v>511.70976310024139</c:v>
                </c:pt>
                <c:pt idx="86">
                  <c:v>512.29649632019755</c:v>
                </c:pt>
                <c:pt idx="87">
                  <c:v>512.88322954015405</c:v>
                </c:pt>
                <c:pt idx="88">
                  <c:v>513.46996276011021</c:v>
                </c:pt>
                <c:pt idx="89" formatCode="#,##0.00;[Red]\(#,##0.00\)">
                  <c:v>514.05669598006648</c:v>
                </c:pt>
                <c:pt idx="90" formatCode="#,##0.00;[Red]\(#,##0.00\)">
                  <c:v>518.84658585373791</c:v>
                </c:pt>
                <c:pt idx="91" formatCode="#,##0.00;[Red]\(#,##0.00\)">
                  <c:v>519.43331907369395</c:v>
                </c:pt>
                <c:pt idx="92" formatCode="#,##0.00;[Red]\(#,##0.00\)">
                  <c:v>520.02005229365045</c:v>
                </c:pt>
                <c:pt idx="93" formatCode="#,##0.00;[Red]\(#,##0.00\)">
                  <c:v>520.60678551360661</c:v>
                </c:pt>
                <c:pt idx="94" formatCode="#,##0.00;[Red]\(#,##0.00\)">
                  <c:v>521.193518733563</c:v>
                </c:pt>
                <c:pt idx="95" formatCode="#,##0.00;[Red]\(#,##0.00\)">
                  <c:v>521.78025195351915</c:v>
                </c:pt>
                <c:pt idx="96" formatCode="#,##0.00;[Red]\(#,##0.00\)">
                  <c:v>522.36698517347543</c:v>
                </c:pt>
                <c:pt idx="97" formatCode="#,##0.00;[Red]\(#,##0.00\)">
                  <c:v>522.9537183934317</c:v>
                </c:pt>
                <c:pt idx="98" formatCode="#,##0.00;[Red]\(#,##0.00\)">
                  <c:v>523.54045161338797</c:v>
                </c:pt>
                <c:pt idx="99" formatCode="#,##0.00;[Red]\(#,##0.00\)">
                  <c:v>524.12718483334424</c:v>
                </c:pt>
                <c:pt idx="100" formatCode="#,##0.00;[Red]\(#,##0.00\)">
                  <c:v>524.71391805330052</c:v>
                </c:pt>
                <c:pt idx="101">
                  <c:v>525.30065127325679</c:v>
                </c:pt>
                <c:pt idx="102">
                  <c:v>530.09054114692822</c:v>
                </c:pt>
                <c:pt idx="103">
                  <c:v>530.67727436688426</c:v>
                </c:pt>
                <c:pt idx="104">
                  <c:v>531.26400758684065</c:v>
                </c:pt>
                <c:pt idx="105">
                  <c:v>531.85074080679715</c:v>
                </c:pt>
                <c:pt idx="106">
                  <c:v>532.43747402675342</c:v>
                </c:pt>
                <c:pt idx="107">
                  <c:v>533.02420724670958</c:v>
                </c:pt>
                <c:pt idx="108">
                  <c:v>533.61094046666574</c:v>
                </c:pt>
                <c:pt idx="109">
                  <c:v>534.19767368662201</c:v>
                </c:pt>
                <c:pt idx="110">
                  <c:v>534.78440690657828</c:v>
                </c:pt>
                <c:pt idx="111">
                  <c:v>535.37114012653467</c:v>
                </c:pt>
                <c:pt idx="112">
                  <c:v>535.95787334649106</c:v>
                </c:pt>
                <c:pt idx="113">
                  <c:v>536.54460656644699</c:v>
                </c:pt>
                <c:pt idx="114">
                  <c:v>541.33449644011853</c:v>
                </c:pt>
                <c:pt idx="115">
                  <c:v>541.92122966007491</c:v>
                </c:pt>
                <c:pt idx="116">
                  <c:v>542.50796288003119</c:v>
                </c:pt>
                <c:pt idx="117">
                  <c:v>543.09469609998735</c:v>
                </c:pt>
                <c:pt idx="118">
                  <c:v>543.68142931994373</c:v>
                </c:pt>
                <c:pt idx="119">
                  <c:v>544.26816253989978</c:v>
                </c:pt>
                <c:pt idx="120">
                  <c:v>544.85489575985605</c:v>
                </c:pt>
                <c:pt idx="121">
                  <c:v>545.44162897981255</c:v>
                </c:pt>
                <c:pt idx="122">
                  <c:v>546.02836219976871</c:v>
                </c:pt>
                <c:pt idx="123">
                  <c:v>546.61509541972509</c:v>
                </c:pt>
                <c:pt idx="124">
                  <c:v>547.20182863968125</c:v>
                </c:pt>
                <c:pt idx="125">
                  <c:v>547.78856185963753</c:v>
                </c:pt>
                <c:pt idx="126">
                  <c:v>552.57845173330895</c:v>
                </c:pt>
                <c:pt idx="127">
                  <c:v>553.16518495326522</c:v>
                </c:pt>
                <c:pt idx="128">
                  <c:v>553.7519181732215</c:v>
                </c:pt>
                <c:pt idx="129">
                  <c:v>554.33865139317788</c:v>
                </c:pt>
                <c:pt idx="130">
                  <c:v>554.92538461313404</c:v>
                </c:pt>
                <c:pt idx="131">
                  <c:v>555.51211783309031</c:v>
                </c:pt>
                <c:pt idx="132">
                  <c:v>556.09885105304647</c:v>
                </c:pt>
                <c:pt idx="133">
                  <c:v>556.68558427300275</c:v>
                </c:pt>
                <c:pt idx="134">
                  <c:v>557.27231749295913</c:v>
                </c:pt>
                <c:pt idx="135">
                  <c:v>557.85905071291552</c:v>
                </c:pt>
                <c:pt idx="136">
                  <c:v>558.44578393287156</c:v>
                </c:pt>
                <c:pt idx="137">
                  <c:v>559.03251715282795</c:v>
                </c:pt>
                <c:pt idx="138">
                  <c:v>563.82240702649926</c:v>
                </c:pt>
                <c:pt idx="139">
                  <c:v>564.40914024645565</c:v>
                </c:pt>
                <c:pt idx="140">
                  <c:v>564.99587346641181</c:v>
                </c:pt>
                <c:pt idx="141">
                  <c:v>565.58260668636831</c:v>
                </c:pt>
                <c:pt idx="142">
                  <c:v>566.16933990632435</c:v>
                </c:pt>
                <c:pt idx="143">
                  <c:v>566.75607312628063</c:v>
                </c:pt>
                <c:pt idx="144">
                  <c:v>567.3428063462369</c:v>
                </c:pt>
                <c:pt idx="145">
                  <c:v>567.92953956619294</c:v>
                </c:pt>
                <c:pt idx="146">
                  <c:v>568.51627278614944</c:v>
                </c:pt>
                <c:pt idx="147">
                  <c:v>569.10300600610583</c:v>
                </c:pt>
                <c:pt idx="148">
                  <c:v>569.68973922606199</c:v>
                </c:pt>
                <c:pt idx="149">
                  <c:v>570.27647244601826</c:v>
                </c:pt>
                <c:pt idx="150">
                  <c:v>575.0663623196898</c:v>
                </c:pt>
                <c:pt idx="151">
                  <c:v>575.65309553964596</c:v>
                </c:pt>
                <c:pt idx="152">
                  <c:v>576.23982875960223</c:v>
                </c:pt>
                <c:pt idx="153">
                  <c:v>576.82656197955862</c:v>
                </c:pt>
                <c:pt idx="154">
                  <c:v>577.41329519951478</c:v>
                </c:pt>
                <c:pt idx="155">
                  <c:v>578.00002841947116</c:v>
                </c:pt>
                <c:pt idx="156">
                  <c:v>578.58676163942732</c:v>
                </c:pt>
                <c:pt idx="157">
                  <c:v>579.17349485938348</c:v>
                </c:pt>
                <c:pt idx="158">
                  <c:v>579.76022807933998</c:v>
                </c:pt>
                <c:pt idx="159">
                  <c:v>580.34696129929614</c:v>
                </c:pt>
                <c:pt idx="160">
                  <c:v>580.93369451925253</c:v>
                </c:pt>
                <c:pt idx="161">
                  <c:v>581.5204277392088</c:v>
                </c:pt>
                <c:pt idx="162">
                  <c:v>586.31031761288011</c:v>
                </c:pt>
                <c:pt idx="163">
                  <c:v>586.89705083283638</c:v>
                </c:pt>
                <c:pt idx="164">
                  <c:v>587.48378405279254</c:v>
                </c:pt>
                <c:pt idx="165">
                  <c:v>588.07051727274904</c:v>
                </c:pt>
                <c:pt idx="166">
                  <c:v>588.65725049270509</c:v>
                </c:pt>
                <c:pt idx="167">
                  <c:v>589.24398371266136</c:v>
                </c:pt>
                <c:pt idx="168">
                  <c:v>589.83071693261763</c:v>
                </c:pt>
                <c:pt idx="169">
                  <c:v>590.41745015257391</c:v>
                </c:pt>
                <c:pt idx="170">
                  <c:v>591.00418337253018</c:v>
                </c:pt>
                <c:pt idx="171">
                  <c:v>591.59091659248656</c:v>
                </c:pt>
                <c:pt idx="172">
                  <c:v>592.17764981244284</c:v>
                </c:pt>
                <c:pt idx="173">
                  <c:v>592.764383032399</c:v>
                </c:pt>
                <c:pt idx="174">
                  <c:v>597.55427290607042</c:v>
                </c:pt>
                <c:pt idx="175">
                  <c:v>598.14100612602681</c:v>
                </c:pt>
                <c:pt idx="176">
                  <c:v>598.72773934598308</c:v>
                </c:pt>
                <c:pt idx="177">
                  <c:v>599.31447256593935</c:v>
                </c:pt>
                <c:pt idx="178">
                  <c:v>599.90120578589563</c:v>
                </c:pt>
                <c:pt idx="179">
                  <c:v>600.4879390058519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05003792"/>
        <c:axId val="505005424"/>
      </c:lineChart>
      <c:dateAx>
        <c:axId val="505003792"/>
        <c:scaling>
          <c:orientation val="minMax"/>
        </c:scaling>
        <c:delete val="0"/>
        <c:axPos val="b"/>
        <c:numFmt formatCode="[$-409]mmm\-yy;@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defRPr>
            </a:pPr>
            <a:endParaRPr lang="es-419"/>
          </a:p>
        </c:txPr>
        <c:crossAx val="505005424"/>
        <c:crossesAt val="250"/>
        <c:auto val="1"/>
        <c:lblOffset val="100"/>
        <c:baseTimeUnit val="months"/>
      </c:dateAx>
      <c:valAx>
        <c:axId val="505005424"/>
        <c:scaling>
          <c:orientation val="minMax"/>
        </c:scaling>
        <c:delete val="0"/>
        <c:axPos val="l"/>
        <c:numFmt formatCode="0.0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defRPr>
            </a:pPr>
            <a:endParaRPr lang="es-419"/>
          </a:p>
        </c:txPr>
        <c:crossAx val="5050037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9.9182433157118097E-2"/>
          <c:y val="0.73639151356080501"/>
          <c:w val="0.80640322025746602"/>
          <c:h val="7.749737532808399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  <a:ea typeface="Arial" charset="0"/>
              <a:cs typeface="Arial" charset="0"/>
            </a:defRPr>
          </a:pPr>
          <a:endParaRPr lang="es-419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419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defRPr>
            </a:pPr>
            <a:r>
              <a:rPr lang="en-US" sz="1800">
                <a:latin typeface="Arial" charset="0"/>
                <a:ea typeface="Arial" charset="0"/>
                <a:cs typeface="Arial" charset="0"/>
              </a:rPr>
              <a:t>Curvas</a:t>
            </a:r>
            <a:r>
              <a:rPr lang="en-US" sz="1800" baseline="0">
                <a:latin typeface="Arial" charset="0"/>
                <a:ea typeface="Arial" charset="0"/>
                <a:cs typeface="Arial" charset="0"/>
              </a:rPr>
              <a:t> Fwd de Potencia</a:t>
            </a:r>
            <a:endParaRPr lang="en-US" sz="1800">
              <a:latin typeface="Arial" charset="0"/>
              <a:ea typeface="Arial" charset="0"/>
              <a:cs typeface="Arial" charset="0"/>
            </a:endParaRPr>
          </a:p>
        </c:rich>
      </c:tx>
      <c:layout>
        <c:manualLayout>
          <c:xMode val="edge"/>
          <c:yMode val="edge"/>
          <c:x val="0.38819738694488698"/>
          <c:y val="2.500000000000000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  <a:ea typeface="Arial" charset="0"/>
              <a:cs typeface="Arial" charset="0"/>
            </a:defRPr>
          </a:pPr>
          <a:endParaRPr lang="es-419"/>
        </a:p>
      </c:txPr>
    </c:title>
    <c:autoTitleDeleted val="0"/>
    <c:plotArea>
      <c:layout>
        <c:manualLayout>
          <c:layoutTarget val="inner"/>
          <c:xMode val="edge"/>
          <c:yMode val="edge"/>
          <c:x val="6.7176093563076897E-2"/>
          <c:y val="9.1916666666666605E-2"/>
          <c:w val="0.91216165564325402"/>
          <c:h val="0.66868022747156597"/>
        </c:manualLayout>
      </c:layout>
      <c:lineChart>
        <c:grouping val="standard"/>
        <c:varyColors val="0"/>
        <c:ser>
          <c:idx val="5"/>
          <c:order val="0"/>
          <c:tx>
            <c:strRef>
              <c:f>'Forward Curve'!$S$3</c:f>
              <c:strCache>
                <c:ptCount val="1"/>
                <c:pt idx="0">
                  <c:v>Precio Nocional de Potencia (Contrato)</c:v>
                </c:pt>
              </c:strCache>
            </c:strRef>
          </c:tx>
          <c:spPr>
            <a:ln w="2540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numRef>
              <c:f>'Forward Curve'!$B$4:$B$183</c:f>
              <c:numCache>
                <c:formatCode>[$-409]mmm\-yy;@</c:formatCode>
                <c:ptCount val="180"/>
                <c:pt idx="0">
                  <c:v>42856</c:v>
                </c:pt>
                <c:pt idx="1">
                  <c:v>42887</c:v>
                </c:pt>
                <c:pt idx="2">
                  <c:v>42917</c:v>
                </c:pt>
                <c:pt idx="3">
                  <c:v>42948</c:v>
                </c:pt>
                <c:pt idx="4">
                  <c:v>42979</c:v>
                </c:pt>
                <c:pt idx="5">
                  <c:v>43009</c:v>
                </c:pt>
                <c:pt idx="6">
                  <c:v>43040</c:v>
                </c:pt>
                <c:pt idx="7">
                  <c:v>43070</c:v>
                </c:pt>
                <c:pt idx="8">
                  <c:v>43101</c:v>
                </c:pt>
                <c:pt idx="9">
                  <c:v>43132</c:v>
                </c:pt>
                <c:pt idx="10">
                  <c:v>43160</c:v>
                </c:pt>
                <c:pt idx="11">
                  <c:v>43191</c:v>
                </c:pt>
                <c:pt idx="12">
                  <c:v>43221</c:v>
                </c:pt>
                <c:pt idx="13">
                  <c:v>43252</c:v>
                </c:pt>
                <c:pt idx="14">
                  <c:v>43282</c:v>
                </c:pt>
                <c:pt idx="15">
                  <c:v>43313</c:v>
                </c:pt>
                <c:pt idx="16">
                  <c:v>43344</c:v>
                </c:pt>
                <c:pt idx="17">
                  <c:v>43374</c:v>
                </c:pt>
                <c:pt idx="18">
                  <c:v>43405</c:v>
                </c:pt>
                <c:pt idx="19">
                  <c:v>43435</c:v>
                </c:pt>
                <c:pt idx="20">
                  <c:v>43466</c:v>
                </c:pt>
                <c:pt idx="21">
                  <c:v>43497</c:v>
                </c:pt>
                <c:pt idx="22">
                  <c:v>43525</c:v>
                </c:pt>
                <c:pt idx="23">
                  <c:v>43556</c:v>
                </c:pt>
                <c:pt idx="24">
                  <c:v>43586</c:v>
                </c:pt>
                <c:pt idx="25">
                  <c:v>43617</c:v>
                </c:pt>
                <c:pt idx="26">
                  <c:v>43647</c:v>
                </c:pt>
                <c:pt idx="27">
                  <c:v>43678</c:v>
                </c:pt>
                <c:pt idx="28">
                  <c:v>43709</c:v>
                </c:pt>
                <c:pt idx="29">
                  <c:v>43739</c:v>
                </c:pt>
                <c:pt idx="30">
                  <c:v>43770</c:v>
                </c:pt>
                <c:pt idx="31">
                  <c:v>43800</c:v>
                </c:pt>
                <c:pt idx="32">
                  <c:v>43831</c:v>
                </c:pt>
                <c:pt idx="33">
                  <c:v>43862</c:v>
                </c:pt>
                <c:pt idx="34">
                  <c:v>43891</c:v>
                </c:pt>
                <c:pt idx="35">
                  <c:v>43922</c:v>
                </c:pt>
                <c:pt idx="36">
                  <c:v>43952</c:v>
                </c:pt>
                <c:pt idx="37">
                  <c:v>43983</c:v>
                </c:pt>
                <c:pt idx="38">
                  <c:v>44013</c:v>
                </c:pt>
                <c:pt idx="39">
                  <c:v>44044</c:v>
                </c:pt>
                <c:pt idx="40">
                  <c:v>44075</c:v>
                </c:pt>
                <c:pt idx="41">
                  <c:v>44105</c:v>
                </c:pt>
                <c:pt idx="42">
                  <c:v>44136</c:v>
                </c:pt>
                <c:pt idx="43">
                  <c:v>44166</c:v>
                </c:pt>
                <c:pt idx="44">
                  <c:v>44197</c:v>
                </c:pt>
                <c:pt idx="45">
                  <c:v>44228</c:v>
                </c:pt>
                <c:pt idx="46">
                  <c:v>44256</c:v>
                </c:pt>
                <c:pt idx="47">
                  <c:v>44287</c:v>
                </c:pt>
                <c:pt idx="48">
                  <c:v>44317</c:v>
                </c:pt>
                <c:pt idx="49">
                  <c:v>44348</c:v>
                </c:pt>
                <c:pt idx="50">
                  <c:v>44378</c:v>
                </c:pt>
                <c:pt idx="51">
                  <c:v>44409</c:v>
                </c:pt>
                <c:pt idx="52">
                  <c:v>44440</c:v>
                </c:pt>
                <c:pt idx="53">
                  <c:v>44470</c:v>
                </c:pt>
                <c:pt idx="54">
                  <c:v>44501</c:v>
                </c:pt>
                <c:pt idx="55">
                  <c:v>44531</c:v>
                </c:pt>
                <c:pt idx="56">
                  <c:v>44562</c:v>
                </c:pt>
                <c:pt idx="57">
                  <c:v>44593</c:v>
                </c:pt>
                <c:pt idx="58">
                  <c:v>44621</c:v>
                </c:pt>
                <c:pt idx="59">
                  <c:v>44652</c:v>
                </c:pt>
                <c:pt idx="60">
                  <c:v>44682</c:v>
                </c:pt>
                <c:pt idx="61">
                  <c:v>44713</c:v>
                </c:pt>
                <c:pt idx="62">
                  <c:v>44743</c:v>
                </c:pt>
                <c:pt idx="63">
                  <c:v>44774</c:v>
                </c:pt>
                <c:pt idx="64">
                  <c:v>44805</c:v>
                </c:pt>
                <c:pt idx="65">
                  <c:v>44835</c:v>
                </c:pt>
                <c:pt idx="66">
                  <c:v>44866</c:v>
                </c:pt>
                <c:pt idx="67">
                  <c:v>44896</c:v>
                </c:pt>
                <c:pt idx="68">
                  <c:v>44927</c:v>
                </c:pt>
                <c:pt idx="69">
                  <c:v>44958</c:v>
                </c:pt>
                <c:pt idx="70">
                  <c:v>44986</c:v>
                </c:pt>
                <c:pt idx="71">
                  <c:v>45017</c:v>
                </c:pt>
                <c:pt idx="72">
                  <c:v>45047</c:v>
                </c:pt>
                <c:pt idx="73">
                  <c:v>45078</c:v>
                </c:pt>
                <c:pt idx="74">
                  <c:v>45108</c:v>
                </c:pt>
                <c:pt idx="75">
                  <c:v>45139</c:v>
                </c:pt>
                <c:pt idx="76">
                  <c:v>45170</c:v>
                </c:pt>
                <c:pt idx="77">
                  <c:v>45200</c:v>
                </c:pt>
                <c:pt idx="78">
                  <c:v>45231</c:v>
                </c:pt>
                <c:pt idx="79">
                  <c:v>45261</c:v>
                </c:pt>
                <c:pt idx="80">
                  <c:v>45292</c:v>
                </c:pt>
                <c:pt idx="81">
                  <c:v>45323</c:v>
                </c:pt>
                <c:pt idx="82">
                  <c:v>45352</c:v>
                </c:pt>
                <c:pt idx="83">
                  <c:v>45383</c:v>
                </c:pt>
                <c:pt idx="84">
                  <c:v>45413</c:v>
                </c:pt>
                <c:pt idx="85">
                  <c:v>45444</c:v>
                </c:pt>
                <c:pt idx="86">
                  <c:v>45474</c:v>
                </c:pt>
                <c:pt idx="87">
                  <c:v>45505</c:v>
                </c:pt>
                <c:pt idx="88">
                  <c:v>45536</c:v>
                </c:pt>
                <c:pt idx="89">
                  <c:v>45566</c:v>
                </c:pt>
                <c:pt idx="90">
                  <c:v>45597</c:v>
                </c:pt>
                <c:pt idx="91">
                  <c:v>45627</c:v>
                </c:pt>
                <c:pt idx="92">
                  <c:v>45658</c:v>
                </c:pt>
                <c:pt idx="93">
                  <c:v>45689</c:v>
                </c:pt>
                <c:pt idx="94">
                  <c:v>45717</c:v>
                </c:pt>
                <c:pt idx="95">
                  <c:v>45748</c:v>
                </c:pt>
                <c:pt idx="96">
                  <c:v>45778</c:v>
                </c:pt>
                <c:pt idx="97">
                  <c:v>45809</c:v>
                </c:pt>
                <c:pt idx="98">
                  <c:v>45839</c:v>
                </c:pt>
                <c:pt idx="99">
                  <c:v>45870</c:v>
                </c:pt>
                <c:pt idx="100">
                  <c:v>45901</c:v>
                </c:pt>
                <c:pt idx="101">
                  <c:v>45931</c:v>
                </c:pt>
                <c:pt idx="102">
                  <c:v>45962</c:v>
                </c:pt>
                <c:pt idx="103">
                  <c:v>45992</c:v>
                </c:pt>
                <c:pt idx="104">
                  <c:v>46023</c:v>
                </c:pt>
                <c:pt idx="105">
                  <c:v>46054</c:v>
                </c:pt>
                <c:pt idx="106">
                  <c:v>46082</c:v>
                </c:pt>
                <c:pt idx="107">
                  <c:v>46113</c:v>
                </c:pt>
                <c:pt idx="108">
                  <c:v>46143</c:v>
                </c:pt>
                <c:pt idx="109">
                  <c:v>46174</c:v>
                </c:pt>
                <c:pt idx="110">
                  <c:v>46204</c:v>
                </c:pt>
                <c:pt idx="111">
                  <c:v>46235</c:v>
                </c:pt>
                <c:pt idx="112">
                  <c:v>46266</c:v>
                </c:pt>
                <c:pt idx="113">
                  <c:v>46296</c:v>
                </c:pt>
                <c:pt idx="114">
                  <c:v>46327</c:v>
                </c:pt>
                <c:pt idx="115">
                  <c:v>46357</c:v>
                </c:pt>
                <c:pt idx="116">
                  <c:v>46388</c:v>
                </c:pt>
                <c:pt idx="117">
                  <c:v>46419</c:v>
                </c:pt>
                <c:pt idx="118">
                  <c:v>46447</c:v>
                </c:pt>
                <c:pt idx="119">
                  <c:v>46478</c:v>
                </c:pt>
                <c:pt idx="120">
                  <c:v>46508</c:v>
                </c:pt>
                <c:pt idx="121">
                  <c:v>46539</c:v>
                </c:pt>
                <c:pt idx="122">
                  <c:v>46569</c:v>
                </c:pt>
                <c:pt idx="123">
                  <c:v>46600</c:v>
                </c:pt>
                <c:pt idx="124">
                  <c:v>46631</c:v>
                </c:pt>
                <c:pt idx="125">
                  <c:v>46661</c:v>
                </c:pt>
                <c:pt idx="126">
                  <c:v>46692</c:v>
                </c:pt>
                <c:pt idx="127">
                  <c:v>46722</c:v>
                </c:pt>
                <c:pt idx="128">
                  <c:v>46753</c:v>
                </c:pt>
                <c:pt idx="129">
                  <c:v>46784</c:v>
                </c:pt>
                <c:pt idx="130">
                  <c:v>46813</c:v>
                </c:pt>
                <c:pt idx="131">
                  <c:v>46844</c:v>
                </c:pt>
                <c:pt idx="132">
                  <c:v>46874</c:v>
                </c:pt>
                <c:pt idx="133">
                  <c:v>46905</c:v>
                </c:pt>
                <c:pt idx="134">
                  <c:v>46935</c:v>
                </c:pt>
                <c:pt idx="135">
                  <c:v>46966</c:v>
                </c:pt>
                <c:pt idx="136">
                  <c:v>46997</c:v>
                </c:pt>
                <c:pt idx="137">
                  <c:v>47027</c:v>
                </c:pt>
                <c:pt idx="138">
                  <c:v>47058</c:v>
                </c:pt>
                <c:pt idx="139">
                  <c:v>47088</c:v>
                </c:pt>
                <c:pt idx="140">
                  <c:v>47119</c:v>
                </c:pt>
                <c:pt idx="141">
                  <c:v>47150</c:v>
                </c:pt>
                <c:pt idx="142">
                  <c:v>47178</c:v>
                </c:pt>
                <c:pt idx="143">
                  <c:v>47209</c:v>
                </c:pt>
                <c:pt idx="144">
                  <c:v>47239</c:v>
                </c:pt>
                <c:pt idx="145">
                  <c:v>47270</c:v>
                </c:pt>
                <c:pt idx="146">
                  <c:v>47300</c:v>
                </c:pt>
                <c:pt idx="147">
                  <c:v>47331</c:v>
                </c:pt>
                <c:pt idx="148">
                  <c:v>47362</c:v>
                </c:pt>
                <c:pt idx="149">
                  <c:v>47392</c:v>
                </c:pt>
                <c:pt idx="150">
                  <c:v>47423</c:v>
                </c:pt>
                <c:pt idx="151">
                  <c:v>47453</c:v>
                </c:pt>
                <c:pt idx="152">
                  <c:v>47484</c:v>
                </c:pt>
                <c:pt idx="153">
                  <c:v>47515</c:v>
                </c:pt>
                <c:pt idx="154">
                  <c:v>47543</c:v>
                </c:pt>
                <c:pt idx="155">
                  <c:v>47574</c:v>
                </c:pt>
                <c:pt idx="156">
                  <c:v>47604</c:v>
                </c:pt>
                <c:pt idx="157">
                  <c:v>47635</c:v>
                </c:pt>
                <c:pt idx="158">
                  <c:v>47665</c:v>
                </c:pt>
                <c:pt idx="159">
                  <c:v>47696</c:v>
                </c:pt>
                <c:pt idx="160">
                  <c:v>47727</c:v>
                </c:pt>
                <c:pt idx="161">
                  <c:v>47757</c:v>
                </c:pt>
                <c:pt idx="162">
                  <c:v>47788</c:v>
                </c:pt>
                <c:pt idx="163">
                  <c:v>47818</c:v>
                </c:pt>
                <c:pt idx="164">
                  <c:v>47849</c:v>
                </c:pt>
                <c:pt idx="165">
                  <c:v>47880</c:v>
                </c:pt>
                <c:pt idx="166">
                  <c:v>47908</c:v>
                </c:pt>
                <c:pt idx="167">
                  <c:v>47939</c:v>
                </c:pt>
                <c:pt idx="168">
                  <c:v>47969</c:v>
                </c:pt>
                <c:pt idx="169">
                  <c:v>48000</c:v>
                </c:pt>
                <c:pt idx="170">
                  <c:v>48030</c:v>
                </c:pt>
                <c:pt idx="171">
                  <c:v>48061</c:v>
                </c:pt>
                <c:pt idx="172">
                  <c:v>48092</c:v>
                </c:pt>
                <c:pt idx="173">
                  <c:v>48122</c:v>
                </c:pt>
                <c:pt idx="174">
                  <c:v>48153</c:v>
                </c:pt>
                <c:pt idx="175">
                  <c:v>48183</c:v>
                </c:pt>
                <c:pt idx="176">
                  <c:v>48214</c:v>
                </c:pt>
                <c:pt idx="177">
                  <c:v>48245</c:v>
                </c:pt>
                <c:pt idx="178">
                  <c:v>48274</c:v>
                </c:pt>
                <c:pt idx="179">
                  <c:v>48305</c:v>
                </c:pt>
              </c:numCache>
            </c:numRef>
          </c:cat>
          <c:val>
            <c:numRef>
              <c:f>'Forward Curve'!$S$4:$S$183</c:f>
              <c:numCache>
                <c:formatCode>#,##0.00_);[Red]\(#,##0.00\)</c:formatCode>
                <c:ptCount val="180"/>
                <c:pt idx="0">
                  <c:v>756726.8499489167</c:v>
                </c:pt>
                <c:pt idx="1">
                  <c:v>757753.63308384025</c:v>
                </c:pt>
                <c:pt idx="2">
                  <c:v>758780.4162187638</c:v>
                </c:pt>
                <c:pt idx="3">
                  <c:v>759807.199353687</c:v>
                </c:pt>
                <c:pt idx="4">
                  <c:v>760833.98248861067</c:v>
                </c:pt>
                <c:pt idx="5">
                  <c:v>761860.76562353421</c:v>
                </c:pt>
                <c:pt idx="6">
                  <c:v>770243.07290245907</c:v>
                </c:pt>
                <c:pt idx="7">
                  <c:v>771269.8560373825</c:v>
                </c:pt>
                <c:pt idx="8">
                  <c:v>772296.63917230617</c:v>
                </c:pt>
                <c:pt idx="9">
                  <c:v>773323.42230722948</c:v>
                </c:pt>
                <c:pt idx="10">
                  <c:v>774350.20544215303</c:v>
                </c:pt>
                <c:pt idx="11">
                  <c:v>775376.98857707658</c:v>
                </c:pt>
                <c:pt idx="12">
                  <c:v>776403.77171199978</c:v>
                </c:pt>
                <c:pt idx="13">
                  <c:v>777430.55484692345</c:v>
                </c:pt>
                <c:pt idx="14">
                  <c:v>778457.33798184677</c:v>
                </c:pt>
                <c:pt idx="15">
                  <c:v>779484.12111677031</c:v>
                </c:pt>
                <c:pt idx="16">
                  <c:v>780510.90425169375</c:v>
                </c:pt>
                <c:pt idx="17">
                  <c:v>781537.6873866173</c:v>
                </c:pt>
                <c:pt idx="18">
                  <c:v>789919.99466554215</c:v>
                </c:pt>
                <c:pt idx="19">
                  <c:v>790946.7778004657</c:v>
                </c:pt>
                <c:pt idx="20">
                  <c:v>791973.56093538913</c:v>
                </c:pt>
                <c:pt idx="21">
                  <c:v>793000.34407031268</c:v>
                </c:pt>
                <c:pt idx="22">
                  <c:v>794027.12720523623</c:v>
                </c:pt>
                <c:pt idx="23">
                  <c:v>795053.91034015967</c:v>
                </c:pt>
                <c:pt idx="24">
                  <c:v>796080.69347508322</c:v>
                </c:pt>
                <c:pt idx="25">
                  <c:v>797107.47661000665</c:v>
                </c:pt>
                <c:pt idx="26">
                  <c:v>798134.25974492996</c:v>
                </c:pt>
                <c:pt idx="27">
                  <c:v>799161.04287985351</c:v>
                </c:pt>
                <c:pt idx="28">
                  <c:v>800187.82601477695</c:v>
                </c:pt>
                <c:pt idx="29">
                  <c:v>801214.6091497005</c:v>
                </c:pt>
                <c:pt idx="30">
                  <c:v>809596.91642862523</c:v>
                </c:pt>
                <c:pt idx="31">
                  <c:v>810623.69956354878</c:v>
                </c:pt>
                <c:pt idx="32">
                  <c:v>811650.48269847233</c:v>
                </c:pt>
                <c:pt idx="33">
                  <c:v>812677.26583339565</c:v>
                </c:pt>
                <c:pt idx="34">
                  <c:v>813704.04896831943</c:v>
                </c:pt>
                <c:pt idx="35">
                  <c:v>814730.83210324275</c:v>
                </c:pt>
                <c:pt idx="36">
                  <c:v>815757.6152381663</c:v>
                </c:pt>
                <c:pt idx="37">
                  <c:v>816784.39837308973</c:v>
                </c:pt>
                <c:pt idx="38">
                  <c:v>817811.18150801316</c:v>
                </c:pt>
                <c:pt idx="39">
                  <c:v>818837.96464293671</c:v>
                </c:pt>
                <c:pt idx="40">
                  <c:v>819864.74777786015</c:v>
                </c:pt>
                <c:pt idx="41">
                  <c:v>820891.53091278346</c:v>
                </c:pt>
                <c:pt idx="42">
                  <c:v>829273.83819170855</c:v>
                </c:pt>
                <c:pt idx="43">
                  <c:v>830300.62132663175</c:v>
                </c:pt>
                <c:pt idx="44">
                  <c:v>831327.40446155553</c:v>
                </c:pt>
                <c:pt idx="45">
                  <c:v>832354.18759647897</c:v>
                </c:pt>
                <c:pt idx="46">
                  <c:v>833380.97073140263</c:v>
                </c:pt>
                <c:pt idx="47">
                  <c:v>834407.75386632595</c:v>
                </c:pt>
                <c:pt idx="48">
                  <c:v>835434.53700124915</c:v>
                </c:pt>
                <c:pt idx="49">
                  <c:v>836461.32013617305</c:v>
                </c:pt>
                <c:pt idx="50">
                  <c:v>837488.10327109625</c:v>
                </c:pt>
                <c:pt idx="51">
                  <c:v>838514.88640602003</c:v>
                </c:pt>
                <c:pt idx="52">
                  <c:v>839541.66954094335</c:v>
                </c:pt>
                <c:pt idx="53">
                  <c:v>840568.45267586666</c:v>
                </c:pt>
                <c:pt idx="54">
                  <c:v>848950.75995479175</c:v>
                </c:pt>
                <c:pt idx="55">
                  <c:v>849977.54308971507</c:v>
                </c:pt>
                <c:pt idx="56">
                  <c:v>851004.32622463861</c:v>
                </c:pt>
                <c:pt idx="57">
                  <c:v>852031.10935956216</c:v>
                </c:pt>
                <c:pt idx="58">
                  <c:v>853057.8924944856</c:v>
                </c:pt>
                <c:pt idx="59">
                  <c:v>854084.67562940915</c:v>
                </c:pt>
                <c:pt idx="60">
                  <c:v>855111.45876433246</c:v>
                </c:pt>
                <c:pt idx="61">
                  <c:v>856138.2418992559</c:v>
                </c:pt>
                <c:pt idx="62">
                  <c:v>857165.02503417968</c:v>
                </c:pt>
                <c:pt idx="63">
                  <c:v>858191.80816910299</c:v>
                </c:pt>
                <c:pt idx="64">
                  <c:v>859218.59130402643</c:v>
                </c:pt>
                <c:pt idx="65">
                  <c:v>860245.37443894998</c:v>
                </c:pt>
                <c:pt idx="66">
                  <c:v>868627.68171787506</c:v>
                </c:pt>
                <c:pt idx="67">
                  <c:v>869654.46485279815</c:v>
                </c:pt>
                <c:pt idx="68">
                  <c:v>870681.24798772181</c:v>
                </c:pt>
                <c:pt idx="69">
                  <c:v>871708.03112264536</c:v>
                </c:pt>
                <c:pt idx="70">
                  <c:v>872734.81425756856</c:v>
                </c:pt>
                <c:pt idx="71">
                  <c:v>873761.59739249223</c:v>
                </c:pt>
                <c:pt idx="72">
                  <c:v>874788.38052741566</c:v>
                </c:pt>
                <c:pt idx="73">
                  <c:v>875815.16366233898</c:v>
                </c:pt>
                <c:pt idx="74">
                  <c:v>876841.94679726264</c:v>
                </c:pt>
                <c:pt idx="75">
                  <c:v>877868.72993218619</c:v>
                </c:pt>
                <c:pt idx="76">
                  <c:v>878895.51306710963</c:v>
                </c:pt>
                <c:pt idx="77">
                  <c:v>879922.29620203318</c:v>
                </c:pt>
                <c:pt idx="78">
                  <c:v>888304.60348095803</c:v>
                </c:pt>
                <c:pt idx="79">
                  <c:v>889331.38661588135</c:v>
                </c:pt>
                <c:pt idx="80">
                  <c:v>890358.16975080501</c:v>
                </c:pt>
                <c:pt idx="81">
                  <c:v>891384.95288572845</c:v>
                </c:pt>
                <c:pt idx="82">
                  <c:v>892411.736020652</c:v>
                </c:pt>
                <c:pt idx="83">
                  <c:v>893438.51915557531</c:v>
                </c:pt>
                <c:pt idx="84">
                  <c:v>894465.30229049874</c:v>
                </c:pt>
                <c:pt idx="85">
                  <c:v>895492.08542542241</c:v>
                </c:pt>
                <c:pt idx="86">
                  <c:v>896518.86856034584</c:v>
                </c:pt>
                <c:pt idx="87">
                  <c:v>897545.65169526928</c:v>
                </c:pt>
                <c:pt idx="88">
                  <c:v>898572.43483019283</c:v>
                </c:pt>
                <c:pt idx="89">
                  <c:v>899599.21796511614</c:v>
                </c:pt>
                <c:pt idx="90">
                  <c:v>907981.52524404123</c:v>
                </c:pt>
                <c:pt idx="91">
                  <c:v>909008.30837896455</c:v>
                </c:pt>
                <c:pt idx="92">
                  <c:v>910035.09151388821</c:v>
                </c:pt>
                <c:pt idx="93">
                  <c:v>911061.87464881164</c:v>
                </c:pt>
                <c:pt idx="94">
                  <c:v>912088.65778373508</c:v>
                </c:pt>
                <c:pt idx="95">
                  <c:v>913115.44091865863</c:v>
                </c:pt>
                <c:pt idx="96">
                  <c:v>914142.22405358194</c:v>
                </c:pt>
                <c:pt idx="97">
                  <c:v>915169.00718850549</c:v>
                </c:pt>
                <c:pt idx="98">
                  <c:v>916195.79032342904</c:v>
                </c:pt>
                <c:pt idx="99">
                  <c:v>917222.57345835236</c:v>
                </c:pt>
                <c:pt idx="100">
                  <c:v>918249.35659327602</c:v>
                </c:pt>
                <c:pt idx="101">
                  <c:v>919276.13972819946</c:v>
                </c:pt>
                <c:pt idx="102">
                  <c:v>927658.44700712431</c:v>
                </c:pt>
                <c:pt idx="103">
                  <c:v>928685.23014204775</c:v>
                </c:pt>
                <c:pt idx="104">
                  <c:v>929712.01327697141</c:v>
                </c:pt>
                <c:pt idx="105">
                  <c:v>930738.79641189496</c:v>
                </c:pt>
                <c:pt idx="106">
                  <c:v>931765.57954681839</c:v>
                </c:pt>
                <c:pt idx="107">
                  <c:v>932792.36268174183</c:v>
                </c:pt>
                <c:pt idx="108">
                  <c:v>933819.14581666503</c:v>
                </c:pt>
                <c:pt idx="109">
                  <c:v>934845.92895158846</c:v>
                </c:pt>
                <c:pt idx="110">
                  <c:v>935872.71208651224</c:v>
                </c:pt>
                <c:pt idx="111">
                  <c:v>936899.49522143556</c:v>
                </c:pt>
                <c:pt idx="112">
                  <c:v>937926.27835635922</c:v>
                </c:pt>
                <c:pt idx="113">
                  <c:v>938953.06149128254</c:v>
                </c:pt>
                <c:pt idx="114">
                  <c:v>947335.36877020728</c:v>
                </c:pt>
                <c:pt idx="115">
                  <c:v>948362.15190513094</c:v>
                </c:pt>
                <c:pt idx="116">
                  <c:v>949388.93504005449</c:v>
                </c:pt>
                <c:pt idx="117">
                  <c:v>950415.71817497804</c:v>
                </c:pt>
                <c:pt idx="118">
                  <c:v>951442.50130990148</c:v>
                </c:pt>
                <c:pt idx="119">
                  <c:v>952469.28444482479</c:v>
                </c:pt>
                <c:pt idx="120">
                  <c:v>953496.06757974834</c:v>
                </c:pt>
                <c:pt idx="121">
                  <c:v>954522.85071467177</c:v>
                </c:pt>
                <c:pt idx="122">
                  <c:v>955549.63384959521</c:v>
                </c:pt>
                <c:pt idx="123">
                  <c:v>956576.41698451899</c:v>
                </c:pt>
                <c:pt idx="124">
                  <c:v>957603.20011944231</c:v>
                </c:pt>
                <c:pt idx="125">
                  <c:v>958629.98325436574</c:v>
                </c:pt>
                <c:pt idx="126">
                  <c:v>967012.29053329059</c:v>
                </c:pt>
                <c:pt idx="127">
                  <c:v>968039.07366821426</c:v>
                </c:pt>
                <c:pt idx="128">
                  <c:v>969065.85680313746</c:v>
                </c:pt>
                <c:pt idx="129">
                  <c:v>970092.63993806124</c:v>
                </c:pt>
                <c:pt idx="130">
                  <c:v>971119.42307298467</c:v>
                </c:pt>
                <c:pt idx="131">
                  <c:v>972146.20620790799</c:v>
                </c:pt>
                <c:pt idx="132">
                  <c:v>973172.98934283142</c:v>
                </c:pt>
                <c:pt idx="133">
                  <c:v>974199.77247775509</c:v>
                </c:pt>
                <c:pt idx="134">
                  <c:v>975226.55561267852</c:v>
                </c:pt>
                <c:pt idx="135">
                  <c:v>976253.33874760207</c:v>
                </c:pt>
                <c:pt idx="136">
                  <c:v>977280.12188252551</c:v>
                </c:pt>
                <c:pt idx="137">
                  <c:v>978306.90501744882</c:v>
                </c:pt>
                <c:pt idx="138">
                  <c:v>986689.21229637379</c:v>
                </c:pt>
                <c:pt idx="139">
                  <c:v>987715.99543129734</c:v>
                </c:pt>
                <c:pt idx="140">
                  <c:v>988742.77856622066</c:v>
                </c:pt>
                <c:pt idx="141">
                  <c:v>989769.56170114444</c:v>
                </c:pt>
                <c:pt idx="142">
                  <c:v>990796.34483606776</c:v>
                </c:pt>
                <c:pt idx="143">
                  <c:v>991823.12797099119</c:v>
                </c:pt>
                <c:pt idx="144">
                  <c:v>992849.91110591451</c:v>
                </c:pt>
                <c:pt idx="145">
                  <c:v>993876.69424083817</c:v>
                </c:pt>
                <c:pt idx="146">
                  <c:v>994903.47737576161</c:v>
                </c:pt>
                <c:pt idx="147">
                  <c:v>995930.26051068516</c:v>
                </c:pt>
                <c:pt idx="148">
                  <c:v>996957.04364560882</c:v>
                </c:pt>
                <c:pt idx="149">
                  <c:v>997983.82678053202</c:v>
                </c:pt>
                <c:pt idx="150">
                  <c:v>1006366.13405946</c:v>
                </c:pt>
                <c:pt idx="151">
                  <c:v>1007392.91719438</c:v>
                </c:pt>
                <c:pt idx="152">
                  <c:v>1008419.7003293</c:v>
                </c:pt>
                <c:pt idx="153">
                  <c:v>1009446.48346423</c:v>
                </c:pt>
                <c:pt idx="154">
                  <c:v>1010473.26659915</c:v>
                </c:pt>
                <c:pt idx="155">
                  <c:v>1011500.04973407</c:v>
                </c:pt>
                <c:pt idx="156">
                  <c:v>1012526.832869</c:v>
                </c:pt>
                <c:pt idx="157">
                  <c:v>1013553.61600392</c:v>
                </c:pt>
                <c:pt idx="158">
                  <c:v>1014580.39913884</c:v>
                </c:pt>
                <c:pt idx="159">
                  <c:v>1015607.18227377</c:v>
                </c:pt>
                <c:pt idx="160">
                  <c:v>1016633.96540869</c:v>
                </c:pt>
                <c:pt idx="161">
                  <c:v>1017660.74854362</c:v>
                </c:pt>
                <c:pt idx="162">
                  <c:v>1026043.05582254</c:v>
                </c:pt>
                <c:pt idx="163">
                  <c:v>1027069.83895746</c:v>
                </c:pt>
                <c:pt idx="164">
                  <c:v>1028096.62209239</c:v>
                </c:pt>
                <c:pt idx="165">
                  <c:v>1029123.40522731</c:v>
                </c:pt>
                <c:pt idx="166">
                  <c:v>1030150.18836223</c:v>
                </c:pt>
                <c:pt idx="167">
                  <c:v>1031176.97149716</c:v>
                </c:pt>
                <c:pt idx="168">
                  <c:v>1032203.75463208</c:v>
                </c:pt>
                <c:pt idx="169">
                  <c:v>1033230.537767</c:v>
                </c:pt>
                <c:pt idx="170">
                  <c:v>1034257.32090193</c:v>
                </c:pt>
                <c:pt idx="171">
                  <c:v>1035284.10403685</c:v>
                </c:pt>
                <c:pt idx="172">
                  <c:v>1036310.88717177</c:v>
                </c:pt>
                <c:pt idx="173">
                  <c:v>1037337.6703067</c:v>
                </c:pt>
                <c:pt idx="174">
                  <c:v>1045719.97758562</c:v>
                </c:pt>
                <c:pt idx="175">
                  <c:v>1046746.76072055</c:v>
                </c:pt>
                <c:pt idx="176">
                  <c:v>1047773.54385547</c:v>
                </c:pt>
                <c:pt idx="177">
                  <c:v>1048800.32699039</c:v>
                </c:pt>
                <c:pt idx="178">
                  <c:v>1049827.11012532</c:v>
                </c:pt>
                <c:pt idx="179">
                  <c:v>1050853.8932602401</c:v>
                </c:pt>
              </c:numCache>
            </c:numRef>
          </c:val>
          <c:smooth val="0"/>
        </c:ser>
        <c:ser>
          <c:idx val="4"/>
          <c:order val="1"/>
          <c:tx>
            <c:strRef>
              <c:f>'Forward Curve'!$P$3</c:f>
              <c:strCache>
                <c:ptCount val="1"/>
                <c:pt idx="0">
                  <c:v>Precio de Potencia (Mercado)</c:v>
                </c:pt>
              </c:strCache>
            </c:strRef>
          </c:tx>
          <c:spPr>
            <a:ln w="158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'Forward Curve'!$B$4:$B$183</c:f>
              <c:numCache>
                <c:formatCode>[$-409]mmm\-yy;@</c:formatCode>
                <c:ptCount val="180"/>
                <c:pt idx="0">
                  <c:v>42856</c:v>
                </c:pt>
                <c:pt idx="1">
                  <c:v>42887</c:v>
                </c:pt>
                <c:pt idx="2">
                  <c:v>42917</c:v>
                </c:pt>
                <c:pt idx="3">
                  <c:v>42948</c:v>
                </c:pt>
                <c:pt idx="4">
                  <c:v>42979</c:v>
                </c:pt>
                <c:pt idx="5">
                  <c:v>43009</c:v>
                </c:pt>
                <c:pt idx="6">
                  <c:v>43040</c:v>
                </c:pt>
                <c:pt idx="7">
                  <c:v>43070</c:v>
                </c:pt>
                <c:pt idx="8">
                  <c:v>43101</c:v>
                </c:pt>
                <c:pt idx="9">
                  <c:v>43132</c:v>
                </c:pt>
                <c:pt idx="10">
                  <c:v>43160</c:v>
                </c:pt>
                <c:pt idx="11">
                  <c:v>43191</c:v>
                </c:pt>
                <c:pt idx="12">
                  <c:v>43221</c:v>
                </c:pt>
                <c:pt idx="13">
                  <c:v>43252</c:v>
                </c:pt>
                <c:pt idx="14">
                  <c:v>43282</c:v>
                </c:pt>
                <c:pt idx="15">
                  <c:v>43313</c:v>
                </c:pt>
                <c:pt idx="16">
                  <c:v>43344</c:v>
                </c:pt>
                <c:pt idx="17">
                  <c:v>43374</c:v>
                </c:pt>
                <c:pt idx="18">
                  <c:v>43405</c:v>
                </c:pt>
                <c:pt idx="19">
                  <c:v>43435</c:v>
                </c:pt>
                <c:pt idx="20">
                  <c:v>43466</c:v>
                </c:pt>
                <c:pt idx="21">
                  <c:v>43497</c:v>
                </c:pt>
                <c:pt idx="22">
                  <c:v>43525</c:v>
                </c:pt>
                <c:pt idx="23">
                  <c:v>43556</c:v>
                </c:pt>
                <c:pt idx="24">
                  <c:v>43586</c:v>
                </c:pt>
                <c:pt idx="25">
                  <c:v>43617</c:v>
                </c:pt>
                <c:pt idx="26">
                  <c:v>43647</c:v>
                </c:pt>
                <c:pt idx="27">
                  <c:v>43678</c:v>
                </c:pt>
                <c:pt idx="28">
                  <c:v>43709</c:v>
                </c:pt>
                <c:pt idx="29">
                  <c:v>43739</c:v>
                </c:pt>
                <c:pt idx="30">
                  <c:v>43770</c:v>
                </c:pt>
                <c:pt idx="31">
                  <c:v>43800</c:v>
                </c:pt>
                <c:pt idx="32">
                  <c:v>43831</c:v>
                </c:pt>
                <c:pt idx="33">
                  <c:v>43862</c:v>
                </c:pt>
                <c:pt idx="34">
                  <c:v>43891</c:v>
                </c:pt>
                <c:pt idx="35">
                  <c:v>43922</c:v>
                </c:pt>
                <c:pt idx="36">
                  <c:v>43952</c:v>
                </c:pt>
                <c:pt idx="37">
                  <c:v>43983</c:v>
                </c:pt>
                <c:pt idx="38">
                  <c:v>44013</c:v>
                </c:pt>
                <c:pt idx="39">
                  <c:v>44044</c:v>
                </c:pt>
                <c:pt idx="40">
                  <c:v>44075</c:v>
                </c:pt>
                <c:pt idx="41">
                  <c:v>44105</c:v>
                </c:pt>
                <c:pt idx="42">
                  <c:v>44136</c:v>
                </c:pt>
                <c:pt idx="43">
                  <c:v>44166</c:v>
                </c:pt>
                <c:pt idx="44">
                  <c:v>44197</c:v>
                </c:pt>
                <c:pt idx="45">
                  <c:v>44228</c:v>
                </c:pt>
                <c:pt idx="46">
                  <c:v>44256</c:v>
                </c:pt>
                <c:pt idx="47">
                  <c:v>44287</c:v>
                </c:pt>
                <c:pt idx="48">
                  <c:v>44317</c:v>
                </c:pt>
                <c:pt idx="49">
                  <c:v>44348</c:v>
                </c:pt>
                <c:pt idx="50">
                  <c:v>44378</c:v>
                </c:pt>
                <c:pt idx="51">
                  <c:v>44409</c:v>
                </c:pt>
                <c:pt idx="52">
                  <c:v>44440</c:v>
                </c:pt>
                <c:pt idx="53">
                  <c:v>44470</c:v>
                </c:pt>
                <c:pt idx="54">
                  <c:v>44501</c:v>
                </c:pt>
                <c:pt idx="55">
                  <c:v>44531</c:v>
                </c:pt>
                <c:pt idx="56">
                  <c:v>44562</c:v>
                </c:pt>
                <c:pt idx="57">
                  <c:v>44593</c:v>
                </c:pt>
                <c:pt idx="58">
                  <c:v>44621</c:v>
                </c:pt>
                <c:pt idx="59">
                  <c:v>44652</c:v>
                </c:pt>
                <c:pt idx="60">
                  <c:v>44682</c:v>
                </c:pt>
                <c:pt idx="61">
                  <c:v>44713</c:v>
                </c:pt>
                <c:pt idx="62">
                  <c:v>44743</c:v>
                </c:pt>
                <c:pt idx="63">
                  <c:v>44774</c:v>
                </c:pt>
                <c:pt idx="64">
                  <c:v>44805</c:v>
                </c:pt>
                <c:pt idx="65">
                  <c:v>44835</c:v>
                </c:pt>
                <c:pt idx="66">
                  <c:v>44866</c:v>
                </c:pt>
                <c:pt idx="67">
                  <c:v>44896</c:v>
                </c:pt>
                <c:pt idx="68">
                  <c:v>44927</c:v>
                </c:pt>
                <c:pt idx="69">
                  <c:v>44958</c:v>
                </c:pt>
                <c:pt idx="70">
                  <c:v>44986</c:v>
                </c:pt>
                <c:pt idx="71">
                  <c:v>45017</c:v>
                </c:pt>
                <c:pt idx="72">
                  <c:v>45047</c:v>
                </c:pt>
                <c:pt idx="73">
                  <c:v>45078</c:v>
                </c:pt>
                <c:pt idx="74">
                  <c:v>45108</c:v>
                </c:pt>
                <c:pt idx="75">
                  <c:v>45139</c:v>
                </c:pt>
                <c:pt idx="76">
                  <c:v>45170</c:v>
                </c:pt>
                <c:pt idx="77">
                  <c:v>45200</c:v>
                </c:pt>
                <c:pt idx="78">
                  <c:v>45231</c:v>
                </c:pt>
                <c:pt idx="79">
                  <c:v>45261</c:v>
                </c:pt>
                <c:pt idx="80">
                  <c:v>45292</c:v>
                </c:pt>
                <c:pt idx="81">
                  <c:v>45323</c:v>
                </c:pt>
                <c:pt idx="82">
                  <c:v>45352</c:v>
                </c:pt>
                <c:pt idx="83">
                  <c:v>45383</c:v>
                </c:pt>
                <c:pt idx="84">
                  <c:v>45413</c:v>
                </c:pt>
                <c:pt idx="85">
                  <c:v>45444</c:v>
                </c:pt>
                <c:pt idx="86">
                  <c:v>45474</c:v>
                </c:pt>
                <c:pt idx="87">
                  <c:v>45505</c:v>
                </c:pt>
                <c:pt idx="88">
                  <c:v>45536</c:v>
                </c:pt>
                <c:pt idx="89">
                  <c:v>45566</c:v>
                </c:pt>
                <c:pt idx="90">
                  <c:v>45597</c:v>
                </c:pt>
                <c:pt idx="91">
                  <c:v>45627</c:v>
                </c:pt>
                <c:pt idx="92">
                  <c:v>45658</c:v>
                </c:pt>
                <c:pt idx="93">
                  <c:v>45689</c:v>
                </c:pt>
                <c:pt idx="94">
                  <c:v>45717</c:v>
                </c:pt>
                <c:pt idx="95">
                  <c:v>45748</c:v>
                </c:pt>
                <c:pt idx="96">
                  <c:v>45778</c:v>
                </c:pt>
                <c:pt idx="97">
                  <c:v>45809</c:v>
                </c:pt>
                <c:pt idx="98">
                  <c:v>45839</c:v>
                </c:pt>
                <c:pt idx="99">
                  <c:v>45870</c:v>
                </c:pt>
                <c:pt idx="100">
                  <c:v>45901</c:v>
                </c:pt>
                <c:pt idx="101">
                  <c:v>45931</c:v>
                </c:pt>
                <c:pt idx="102">
                  <c:v>45962</c:v>
                </c:pt>
                <c:pt idx="103">
                  <c:v>45992</c:v>
                </c:pt>
                <c:pt idx="104">
                  <c:v>46023</c:v>
                </c:pt>
                <c:pt idx="105">
                  <c:v>46054</c:v>
                </c:pt>
                <c:pt idx="106">
                  <c:v>46082</c:v>
                </c:pt>
                <c:pt idx="107">
                  <c:v>46113</c:v>
                </c:pt>
                <c:pt idx="108">
                  <c:v>46143</c:v>
                </c:pt>
                <c:pt idx="109">
                  <c:v>46174</c:v>
                </c:pt>
                <c:pt idx="110">
                  <c:v>46204</c:v>
                </c:pt>
                <c:pt idx="111">
                  <c:v>46235</c:v>
                </c:pt>
                <c:pt idx="112">
                  <c:v>46266</c:v>
                </c:pt>
                <c:pt idx="113">
                  <c:v>46296</c:v>
                </c:pt>
                <c:pt idx="114">
                  <c:v>46327</c:v>
                </c:pt>
                <c:pt idx="115">
                  <c:v>46357</c:v>
                </c:pt>
                <c:pt idx="116">
                  <c:v>46388</c:v>
                </c:pt>
                <c:pt idx="117">
                  <c:v>46419</c:v>
                </c:pt>
                <c:pt idx="118">
                  <c:v>46447</c:v>
                </c:pt>
                <c:pt idx="119">
                  <c:v>46478</c:v>
                </c:pt>
                <c:pt idx="120">
                  <c:v>46508</c:v>
                </c:pt>
                <c:pt idx="121">
                  <c:v>46539</c:v>
                </c:pt>
                <c:pt idx="122">
                  <c:v>46569</c:v>
                </c:pt>
                <c:pt idx="123">
                  <c:v>46600</c:v>
                </c:pt>
                <c:pt idx="124">
                  <c:v>46631</c:v>
                </c:pt>
                <c:pt idx="125">
                  <c:v>46661</c:v>
                </c:pt>
                <c:pt idx="126">
                  <c:v>46692</c:v>
                </c:pt>
                <c:pt idx="127">
                  <c:v>46722</c:v>
                </c:pt>
                <c:pt idx="128">
                  <c:v>46753</c:v>
                </c:pt>
                <c:pt idx="129">
                  <c:v>46784</c:v>
                </c:pt>
                <c:pt idx="130">
                  <c:v>46813</c:v>
                </c:pt>
                <c:pt idx="131">
                  <c:v>46844</c:v>
                </c:pt>
                <c:pt idx="132">
                  <c:v>46874</c:v>
                </c:pt>
                <c:pt idx="133">
                  <c:v>46905</c:v>
                </c:pt>
                <c:pt idx="134">
                  <c:v>46935</c:v>
                </c:pt>
                <c:pt idx="135">
                  <c:v>46966</c:v>
                </c:pt>
                <c:pt idx="136">
                  <c:v>46997</c:v>
                </c:pt>
                <c:pt idx="137">
                  <c:v>47027</c:v>
                </c:pt>
                <c:pt idx="138">
                  <c:v>47058</c:v>
                </c:pt>
                <c:pt idx="139">
                  <c:v>47088</c:v>
                </c:pt>
                <c:pt idx="140">
                  <c:v>47119</c:v>
                </c:pt>
                <c:pt idx="141">
                  <c:v>47150</c:v>
                </c:pt>
                <c:pt idx="142">
                  <c:v>47178</c:v>
                </c:pt>
                <c:pt idx="143">
                  <c:v>47209</c:v>
                </c:pt>
                <c:pt idx="144">
                  <c:v>47239</c:v>
                </c:pt>
                <c:pt idx="145">
                  <c:v>47270</c:v>
                </c:pt>
                <c:pt idx="146">
                  <c:v>47300</c:v>
                </c:pt>
                <c:pt idx="147">
                  <c:v>47331</c:v>
                </c:pt>
                <c:pt idx="148">
                  <c:v>47362</c:v>
                </c:pt>
                <c:pt idx="149">
                  <c:v>47392</c:v>
                </c:pt>
                <c:pt idx="150">
                  <c:v>47423</c:v>
                </c:pt>
                <c:pt idx="151">
                  <c:v>47453</c:v>
                </c:pt>
                <c:pt idx="152">
                  <c:v>47484</c:v>
                </c:pt>
                <c:pt idx="153">
                  <c:v>47515</c:v>
                </c:pt>
                <c:pt idx="154">
                  <c:v>47543</c:v>
                </c:pt>
                <c:pt idx="155">
                  <c:v>47574</c:v>
                </c:pt>
                <c:pt idx="156">
                  <c:v>47604</c:v>
                </c:pt>
                <c:pt idx="157">
                  <c:v>47635</c:v>
                </c:pt>
                <c:pt idx="158">
                  <c:v>47665</c:v>
                </c:pt>
                <c:pt idx="159">
                  <c:v>47696</c:v>
                </c:pt>
                <c:pt idx="160">
                  <c:v>47727</c:v>
                </c:pt>
                <c:pt idx="161">
                  <c:v>47757</c:v>
                </c:pt>
                <c:pt idx="162">
                  <c:v>47788</c:v>
                </c:pt>
                <c:pt idx="163">
                  <c:v>47818</c:v>
                </c:pt>
                <c:pt idx="164">
                  <c:v>47849</c:v>
                </c:pt>
                <c:pt idx="165">
                  <c:v>47880</c:v>
                </c:pt>
                <c:pt idx="166">
                  <c:v>47908</c:v>
                </c:pt>
                <c:pt idx="167">
                  <c:v>47939</c:v>
                </c:pt>
                <c:pt idx="168">
                  <c:v>47969</c:v>
                </c:pt>
                <c:pt idx="169">
                  <c:v>48000</c:v>
                </c:pt>
                <c:pt idx="170">
                  <c:v>48030</c:v>
                </c:pt>
                <c:pt idx="171">
                  <c:v>48061</c:v>
                </c:pt>
                <c:pt idx="172">
                  <c:v>48092</c:v>
                </c:pt>
                <c:pt idx="173">
                  <c:v>48122</c:v>
                </c:pt>
                <c:pt idx="174">
                  <c:v>48153</c:v>
                </c:pt>
                <c:pt idx="175">
                  <c:v>48183</c:v>
                </c:pt>
                <c:pt idx="176">
                  <c:v>48214</c:v>
                </c:pt>
                <c:pt idx="177">
                  <c:v>48245</c:v>
                </c:pt>
                <c:pt idx="178">
                  <c:v>48274</c:v>
                </c:pt>
                <c:pt idx="179">
                  <c:v>48305</c:v>
                </c:pt>
              </c:numCache>
            </c:numRef>
          </c:cat>
          <c:val>
            <c:numRef>
              <c:f>'Forward Curve'!$P$4:$P$183</c:f>
              <c:numCache>
                <c:formatCode>#,##0.00_);[Red]\(#,##0.00\)</c:formatCode>
                <c:ptCount val="180"/>
                <c:pt idx="0">
                  <c:v>1207324.427808</c:v>
                </c:pt>
                <c:pt idx="1">
                  <c:v>1207324.427808</c:v>
                </c:pt>
                <c:pt idx="2">
                  <c:v>1207324.427808</c:v>
                </c:pt>
                <c:pt idx="3">
                  <c:v>1207324.427808</c:v>
                </c:pt>
                <c:pt idx="4">
                  <c:v>1207324.427808</c:v>
                </c:pt>
                <c:pt idx="5">
                  <c:v>1207324.427808</c:v>
                </c:pt>
                <c:pt idx="6">
                  <c:v>1207324.427808</c:v>
                </c:pt>
                <c:pt idx="7">
                  <c:v>1207324.427808</c:v>
                </c:pt>
                <c:pt idx="8">
                  <c:v>1207324.427808</c:v>
                </c:pt>
                <c:pt idx="9">
                  <c:v>1207324.427808</c:v>
                </c:pt>
                <c:pt idx="10">
                  <c:v>1207324.427808</c:v>
                </c:pt>
                <c:pt idx="11">
                  <c:v>1207324.427808</c:v>
                </c:pt>
                <c:pt idx="12">
                  <c:v>1207324.427808</c:v>
                </c:pt>
                <c:pt idx="13">
                  <c:v>1207324.427808</c:v>
                </c:pt>
                <c:pt idx="14">
                  <c:v>1207324.427808</c:v>
                </c:pt>
                <c:pt idx="15">
                  <c:v>1207324.427808</c:v>
                </c:pt>
                <c:pt idx="16">
                  <c:v>1207324.427808</c:v>
                </c:pt>
                <c:pt idx="17">
                  <c:v>1207324.427808</c:v>
                </c:pt>
                <c:pt idx="18">
                  <c:v>1207324.427808</c:v>
                </c:pt>
                <c:pt idx="19">
                  <c:v>1207324.427808</c:v>
                </c:pt>
                <c:pt idx="20">
                  <c:v>1207324.427808</c:v>
                </c:pt>
                <c:pt idx="21">
                  <c:v>1207324.427808</c:v>
                </c:pt>
                <c:pt idx="22">
                  <c:v>1207324.427808</c:v>
                </c:pt>
                <c:pt idx="23">
                  <c:v>1207324.427808</c:v>
                </c:pt>
                <c:pt idx="24">
                  <c:v>1207324.427808</c:v>
                </c:pt>
                <c:pt idx="25">
                  <c:v>1207324.427808</c:v>
                </c:pt>
                <c:pt idx="26">
                  <c:v>1207324.427808</c:v>
                </c:pt>
                <c:pt idx="27">
                  <c:v>1207324.427808</c:v>
                </c:pt>
                <c:pt idx="28">
                  <c:v>1207324.427808</c:v>
                </c:pt>
                <c:pt idx="29">
                  <c:v>1207324.427808</c:v>
                </c:pt>
                <c:pt idx="30">
                  <c:v>1207324.427808</c:v>
                </c:pt>
                <c:pt idx="31">
                  <c:v>1207324.427808</c:v>
                </c:pt>
                <c:pt idx="32">
                  <c:v>1796065.8688000001</c:v>
                </c:pt>
                <c:pt idx="33">
                  <c:v>1796065.8688000001</c:v>
                </c:pt>
                <c:pt idx="34">
                  <c:v>1796065.8688000001</c:v>
                </c:pt>
                <c:pt idx="35">
                  <c:v>1796065.8688000001</c:v>
                </c:pt>
                <c:pt idx="36">
                  <c:v>1796065.8688000001</c:v>
                </c:pt>
                <c:pt idx="37">
                  <c:v>1796065.8688000001</c:v>
                </c:pt>
                <c:pt idx="38">
                  <c:v>1796065.8688000001</c:v>
                </c:pt>
                <c:pt idx="39">
                  <c:v>1796065.8688000001</c:v>
                </c:pt>
                <c:pt idx="40">
                  <c:v>1796065.8688000001</c:v>
                </c:pt>
                <c:pt idx="41">
                  <c:v>1796065.8688000001</c:v>
                </c:pt>
                <c:pt idx="42">
                  <c:v>1796065.8688000001</c:v>
                </c:pt>
                <c:pt idx="43">
                  <c:v>1796065.8688000001</c:v>
                </c:pt>
                <c:pt idx="44">
                  <c:v>1796065.8688000001</c:v>
                </c:pt>
                <c:pt idx="45">
                  <c:v>1796065.8688000001</c:v>
                </c:pt>
                <c:pt idx="46">
                  <c:v>1796065.8688000001</c:v>
                </c:pt>
                <c:pt idx="47">
                  <c:v>1796065.8688000001</c:v>
                </c:pt>
                <c:pt idx="48">
                  <c:v>1796065.8688000001</c:v>
                </c:pt>
                <c:pt idx="49">
                  <c:v>1796065.8688000001</c:v>
                </c:pt>
                <c:pt idx="50">
                  <c:v>1796065.8688000001</c:v>
                </c:pt>
                <c:pt idx="51">
                  <c:v>1796065.8688000001</c:v>
                </c:pt>
                <c:pt idx="52">
                  <c:v>1796065.8688000001</c:v>
                </c:pt>
                <c:pt idx="53">
                  <c:v>1796065.8688000001</c:v>
                </c:pt>
                <c:pt idx="54">
                  <c:v>1796065.8688000001</c:v>
                </c:pt>
                <c:pt idx="55">
                  <c:v>1796065.8688000001</c:v>
                </c:pt>
                <c:pt idx="56">
                  <c:v>1796065.8688000001</c:v>
                </c:pt>
                <c:pt idx="57">
                  <c:v>1796065.8688000001</c:v>
                </c:pt>
                <c:pt idx="58">
                  <c:v>1796065.8688000001</c:v>
                </c:pt>
                <c:pt idx="59">
                  <c:v>1796065.8688000001</c:v>
                </c:pt>
                <c:pt idx="60">
                  <c:v>1796065.8688000001</c:v>
                </c:pt>
                <c:pt idx="61">
                  <c:v>1796065.8688000001</c:v>
                </c:pt>
                <c:pt idx="62">
                  <c:v>1796065.8688000001</c:v>
                </c:pt>
                <c:pt idx="63">
                  <c:v>1796065.8688000001</c:v>
                </c:pt>
                <c:pt idx="64">
                  <c:v>1796065.8688000001</c:v>
                </c:pt>
                <c:pt idx="65">
                  <c:v>1796065.8688000001</c:v>
                </c:pt>
                <c:pt idx="66">
                  <c:v>1796065.8688000001</c:v>
                </c:pt>
                <c:pt idx="67">
                  <c:v>1796065.8688000001</c:v>
                </c:pt>
                <c:pt idx="68">
                  <c:v>1796065.8688000001</c:v>
                </c:pt>
                <c:pt idx="69">
                  <c:v>1796065.8688000001</c:v>
                </c:pt>
                <c:pt idx="70">
                  <c:v>1796065.8688000001</c:v>
                </c:pt>
                <c:pt idx="71">
                  <c:v>1796065.8688000001</c:v>
                </c:pt>
                <c:pt idx="72">
                  <c:v>1796065.8688000001</c:v>
                </c:pt>
                <c:pt idx="73">
                  <c:v>1796065.8688000001</c:v>
                </c:pt>
                <c:pt idx="74">
                  <c:v>1796065.8688000001</c:v>
                </c:pt>
                <c:pt idx="75">
                  <c:v>1796065.8688000001</c:v>
                </c:pt>
                <c:pt idx="76">
                  <c:v>1796065.8688000001</c:v>
                </c:pt>
                <c:pt idx="77">
                  <c:v>1796065.8688000001</c:v>
                </c:pt>
                <c:pt idx="78">
                  <c:v>1796065.8688000001</c:v>
                </c:pt>
                <c:pt idx="79">
                  <c:v>1796065.8688000001</c:v>
                </c:pt>
                <c:pt idx="80">
                  <c:v>1796065.8688000001</c:v>
                </c:pt>
                <c:pt idx="81">
                  <c:v>1796065.8688000001</c:v>
                </c:pt>
                <c:pt idx="82">
                  <c:v>1796065.8688000001</c:v>
                </c:pt>
                <c:pt idx="83">
                  <c:v>1796065.8688000001</c:v>
                </c:pt>
                <c:pt idx="84">
                  <c:v>1796065.8688000001</c:v>
                </c:pt>
                <c:pt idx="85">
                  <c:v>1796065.8688000001</c:v>
                </c:pt>
                <c:pt idx="86">
                  <c:v>1796065.8688000001</c:v>
                </c:pt>
                <c:pt idx="87">
                  <c:v>1796065.8688000001</c:v>
                </c:pt>
                <c:pt idx="88">
                  <c:v>1796065.8688000001</c:v>
                </c:pt>
                <c:pt idx="89">
                  <c:v>1796065.8688000001</c:v>
                </c:pt>
                <c:pt idx="90">
                  <c:v>1796065.8688000001</c:v>
                </c:pt>
                <c:pt idx="91">
                  <c:v>1796065.8688000001</c:v>
                </c:pt>
                <c:pt idx="92">
                  <c:v>1796065.8688000001</c:v>
                </c:pt>
                <c:pt idx="93">
                  <c:v>1796065.8688000001</c:v>
                </c:pt>
                <c:pt idx="94">
                  <c:v>1796065.8688000001</c:v>
                </c:pt>
                <c:pt idx="95">
                  <c:v>1796065.8688000001</c:v>
                </c:pt>
                <c:pt idx="96">
                  <c:v>1796065.8688000001</c:v>
                </c:pt>
                <c:pt idx="97">
                  <c:v>1796065.8688000001</c:v>
                </c:pt>
                <c:pt idx="98">
                  <c:v>1796065.8688000001</c:v>
                </c:pt>
                <c:pt idx="99">
                  <c:v>1796065.8688000001</c:v>
                </c:pt>
                <c:pt idx="100">
                  <c:v>1796065.8688000001</c:v>
                </c:pt>
                <c:pt idx="101">
                  <c:v>1796065.8688000001</c:v>
                </c:pt>
                <c:pt idx="102">
                  <c:v>1796065.8688000001</c:v>
                </c:pt>
                <c:pt idx="103">
                  <c:v>1796065.8688000001</c:v>
                </c:pt>
                <c:pt idx="104">
                  <c:v>1796065.8688000001</c:v>
                </c:pt>
                <c:pt idx="105">
                  <c:v>1796065.8688000001</c:v>
                </c:pt>
                <c:pt idx="106">
                  <c:v>1796065.8688000001</c:v>
                </c:pt>
                <c:pt idx="107">
                  <c:v>1796065.8688000001</c:v>
                </c:pt>
                <c:pt idx="108">
                  <c:v>1796065.8688000001</c:v>
                </c:pt>
                <c:pt idx="109">
                  <c:v>1796065.8688000001</c:v>
                </c:pt>
                <c:pt idx="110">
                  <c:v>1796065.8688000001</c:v>
                </c:pt>
                <c:pt idx="111">
                  <c:v>1796065.8688000001</c:v>
                </c:pt>
                <c:pt idx="112">
                  <c:v>1796065.8688000001</c:v>
                </c:pt>
                <c:pt idx="113">
                  <c:v>1796065.8688000001</c:v>
                </c:pt>
                <c:pt idx="114">
                  <c:v>1796065.8688000001</c:v>
                </c:pt>
                <c:pt idx="115">
                  <c:v>1796065.8688000001</c:v>
                </c:pt>
                <c:pt idx="116">
                  <c:v>1796065.8688000001</c:v>
                </c:pt>
                <c:pt idx="117">
                  <c:v>1796065.8688000001</c:v>
                </c:pt>
                <c:pt idx="118">
                  <c:v>1796065.8688000001</c:v>
                </c:pt>
                <c:pt idx="119">
                  <c:v>1796065.8688000001</c:v>
                </c:pt>
                <c:pt idx="120">
                  <c:v>1796065.8688000001</c:v>
                </c:pt>
                <c:pt idx="121">
                  <c:v>1796065.8688000001</c:v>
                </c:pt>
                <c:pt idx="122">
                  <c:v>1796065.8688000001</c:v>
                </c:pt>
                <c:pt idx="123">
                  <c:v>1796065.8688000001</c:v>
                </c:pt>
                <c:pt idx="124">
                  <c:v>1796065.8688000001</c:v>
                </c:pt>
                <c:pt idx="125">
                  <c:v>1796065.8688000001</c:v>
                </c:pt>
                <c:pt idx="126">
                  <c:v>1796065.8688000001</c:v>
                </c:pt>
                <c:pt idx="127">
                  <c:v>1796065.8688000001</c:v>
                </c:pt>
                <c:pt idx="128">
                  <c:v>1796065.8688000001</c:v>
                </c:pt>
                <c:pt idx="129">
                  <c:v>1796065.8688000001</c:v>
                </c:pt>
                <c:pt idx="130">
                  <c:v>1796065.8688000001</c:v>
                </c:pt>
                <c:pt idx="131">
                  <c:v>1796065.8688000001</c:v>
                </c:pt>
                <c:pt idx="132">
                  <c:v>1796065.8688000001</c:v>
                </c:pt>
                <c:pt idx="133">
                  <c:v>1796065.8688000001</c:v>
                </c:pt>
                <c:pt idx="134">
                  <c:v>1796065.8688000001</c:v>
                </c:pt>
                <c:pt idx="135">
                  <c:v>1796065.8688000001</c:v>
                </c:pt>
                <c:pt idx="136">
                  <c:v>1796065.8688000001</c:v>
                </c:pt>
                <c:pt idx="137">
                  <c:v>1796065.8688000001</c:v>
                </c:pt>
                <c:pt idx="138">
                  <c:v>1796065.8688000001</c:v>
                </c:pt>
                <c:pt idx="139">
                  <c:v>1796065.8688000001</c:v>
                </c:pt>
                <c:pt idx="140">
                  <c:v>1796065.8688000001</c:v>
                </c:pt>
                <c:pt idx="141">
                  <c:v>1796065.8688000001</c:v>
                </c:pt>
                <c:pt idx="142">
                  <c:v>1796065.8688000001</c:v>
                </c:pt>
                <c:pt idx="143">
                  <c:v>1796065.8688000001</c:v>
                </c:pt>
                <c:pt idx="144">
                  <c:v>1796065.8688000001</c:v>
                </c:pt>
                <c:pt idx="145">
                  <c:v>1796065.8688000001</c:v>
                </c:pt>
                <c:pt idx="146">
                  <c:v>1796065.8688000001</c:v>
                </c:pt>
                <c:pt idx="147">
                  <c:v>1796065.8688000001</c:v>
                </c:pt>
                <c:pt idx="148">
                  <c:v>1796065.8688000001</c:v>
                </c:pt>
                <c:pt idx="149">
                  <c:v>1796065.8688000001</c:v>
                </c:pt>
                <c:pt idx="150">
                  <c:v>1796065.8688000001</c:v>
                </c:pt>
                <c:pt idx="151">
                  <c:v>1796065.8688000001</c:v>
                </c:pt>
                <c:pt idx="152">
                  <c:v>1796065.8688000001</c:v>
                </c:pt>
                <c:pt idx="153">
                  <c:v>1796065.8688000001</c:v>
                </c:pt>
                <c:pt idx="154">
                  <c:v>1796065.8688000001</c:v>
                </c:pt>
                <c:pt idx="155">
                  <c:v>1796065.8688000001</c:v>
                </c:pt>
                <c:pt idx="156">
                  <c:v>1796065.8688000001</c:v>
                </c:pt>
                <c:pt idx="157">
                  <c:v>1796065.8688000001</c:v>
                </c:pt>
                <c:pt idx="158">
                  <c:v>1796065.8688000001</c:v>
                </c:pt>
                <c:pt idx="159">
                  <c:v>1796065.8688000001</c:v>
                </c:pt>
                <c:pt idx="160">
                  <c:v>1796065.8688000001</c:v>
                </c:pt>
                <c:pt idx="161">
                  <c:v>1796065.8688000001</c:v>
                </c:pt>
                <c:pt idx="162">
                  <c:v>1796065.8688000001</c:v>
                </c:pt>
                <c:pt idx="163">
                  <c:v>1796065.8688000001</c:v>
                </c:pt>
                <c:pt idx="164">
                  <c:v>1796065.8688000001</c:v>
                </c:pt>
                <c:pt idx="165">
                  <c:v>1796065.8688000001</c:v>
                </c:pt>
                <c:pt idx="166">
                  <c:v>1796065.8688000001</c:v>
                </c:pt>
                <c:pt idx="167">
                  <c:v>1796065.8688000001</c:v>
                </c:pt>
                <c:pt idx="168">
                  <c:v>1796065.8688000001</c:v>
                </c:pt>
                <c:pt idx="169">
                  <c:v>1796065.8688000001</c:v>
                </c:pt>
                <c:pt idx="170">
                  <c:v>1796065.8688000001</c:v>
                </c:pt>
                <c:pt idx="171">
                  <c:v>1796065.8688000001</c:v>
                </c:pt>
                <c:pt idx="172">
                  <c:v>1796065.8688000001</c:v>
                </c:pt>
                <c:pt idx="173">
                  <c:v>1796065.8688000001</c:v>
                </c:pt>
                <c:pt idx="174">
                  <c:v>1796065.8688000001</c:v>
                </c:pt>
                <c:pt idx="175">
                  <c:v>1796065.8688000001</c:v>
                </c:pt>
                <c:pt idx="176">
                  <c:v>1796065.8688000001</c:v>
                </c:pt>
                <c:pt idx="177">
                  <c:v>1796065.8688000001</c:v>
                </c:pt>
                <c:pt idx="178">
                  <c:v>1796065.8688000001</c:v>
                </c:pt>
                <c:pt idx="179">
                  <c:v>1796065.8688000001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79971696"/>
        <c:axId val="379976048"/>
      </c:lineChart>
      <c:dateAx>
        <c:axId val="379971696"/>
        <c:scaling>
          <c:orientation val="minMax"/>
        </c:scaling>
        <c:delete val="0"/>
        <c:axPos val="b"/>
        <c:numFmt formatCode="[$-409]mmm\-yy;@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defRPr>
            </a:pPr>
            <a:endParaRPr lang="es-419"/>
          </a:p>
        </c:txPr>
        <c:crossAx val="379976048"/>
        <c:crossesAt val="600000"/>
        <c:auto val="1"/>
        <c:lblOffset val="100"/>
        <c:baseTimeUnit val="months"/>
      </c:dateAx>
      <c:valAx>
        <c:axId val="379976048"/>
        <c:scaling>
          <c:orientation val="minMax"/>
        </c:scaling>
        <c:delete val="0"/>
        <c:axPos val="l"/>
        <c:numFmt formatCode="#,##0.00;[Red]\(#,##0.00\)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defRPr>
            </a:pPr>
            <a:endParaRPr lang="es-419"/>
          </a:p>
        </c:txPr>
        <c:crossAx val="3799716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315594487933499"/>
          <c:y val="0.85514907246763605"/>
          <c:w val="0.56958203808386998"/>
          <c:h val="5.243088363954499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419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419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defRPr>
            </a:pPr>
            <a:r>
              <a:rPr lang="en-US" sz="1800">
                <a:latin typeface="Arial" charset="0"/>
                <a:ea typeface="Arial" charset="0"/>
                <a:cs typeface="Arial" charset="0"/>
              </a:rPr>
              <a:t>Curvas</a:t>
            </a:r>
            <a:r>
              <a:rPr lang="en-US" sz="1800" baseline="0">
                <a:latin typeface="Arial" charset="0"/>
                <a:ea typeface="Arial" charset="0"/>
                <a:cs typeface="Arial" charset="0"/>
              </a:rPr>
              <a:t> Fwd de CEL's</a:t>
            </a:r>
            <a:endParaRPr lang="en-US" sz="1800">
              <a:latin typeface="Arial" charset="0"/>
              <a:ea typeface="Arial" charset="0"/>
              <a:cs typeface="Arial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  <a:ea typeface="Arial" charset="0"/>
              <a:cs typeface="Arial" charset="0"/>
            </a:defRPr>
          </a:pPr>
          <a:endParaRPr lang="es-419"/>
        </a:p>
      </c:txPr>
    </c:title>
    <c:autoTitleDeleted val="0"/>
    <c:plotArea>
      <c:layout>
        <c:manualLayout>
          <c:layoutTarget val="inner"/>
          <c:xMode val="edge"/>
          <c:yMode val="edge"/>
          <c:x val="6.7176093563076897E-2"/>
          <c:y val="9.1916666666666605E-2"/>
          <c:w val="0.91216165564325402"/>
          <c:h val="0.66868022747156597"/>
        </c:manualLayout>
      </c:layout>
      <c:lineChart>
        <c:grouping val="standard"/>
        <c:varyColors val="0"/>
        <c:ser>
          <c:idx val="2"/>
          <c:order val="0"/>
          <c:tx>
            <c:strRef>
              <c:f>'Forward Curve'!$O$3</c:f>
              <c:strCache>
                <c:ptCount val="1"/>
                <c:pt idx="0">
                  <c:v>Precio de CEL's (Mercado)</c:v>
                </c:pt>
              </c:strCache>
            </c:strRef>
          </c:tx>
          <c:spPr>
            <a:ln w="158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'Forward Curve'!$B$4:$B$183</c:f>
              <c:numCache>
                <c:formatCode>[$-409]mmm\-yy;@</c:formatCode>
                <c:ptCount val="180"/>
                <c:pt idx="0">
                  <c:v>42856</c:v>
                </c:pt>
                <c:pt idx="1">
                  <c:v>42887</c:v>
                </c:pt>
                <c:pt idx="2">
                  <c:v>42917</c:v>
                </c:pt>
                <c:pt idx="3">
                  <c:v>42948</c:v>
                </c:pt>
                <c:pt idx="4">
                  <c:v>42979</c:v>
                </c:pt>
                <c:pt idx="5">
                  <c:v>43009</c:v>
                </c:pt>
                <c:pt idx="6">
                  <c:v>43040</c:v>
                </c:pt>
                <c:pt idx="7">
                  <c:v>43070</c:v>
                </c:pt>
                <c:pt idx="8">
                  <c:v>43101</c:v>
                </c:pt>
                <c:pt idx="9">
                  <c:v>43132</c:v>
                </c:pt>
                <c:pt idx="10">
                  <c:v>43160</c:v>
                </c:pt>
                <c:pt idx="11">
                  <c:v>43191</c:v>
                </c:pt>
                <c:pt idx="12">
                  <c:v>43221</c:v>
                </c:pt>
                <c:pt idx="13">
                  <c:v>43252</c:v>
                </c:pt>
                <c:pt idx="14">
                  <c:v>43282</c:v>
                </c:pt>
                <c:pt idx="15">
                  <c:v>43313</c:v>
                </c:pt>
                <c:pt idx="16">
                  <c:v>43344</c:v>
                </c:pt>
                <c:pt idx="17">
                  <c:v>43374</c:v>
                </c:pt>
                <c:pt idx="18">
                  <c:v>43405</c:v>
                </c:pt>
                <c:pt idx="19">
                  <c:v>43435</c:v>
                </c:pt>
                <c:pt idx="20">
                  <c:v>43466</c:v>
                </c:pt>
                <c:pt idx="21">
                  <c:v>43497</c:v>
                </c:pt>
                <c:pt idx="22">
                  <c:v>43525</c:v>
                </c:pt>
                <c:pt idx="23">
                  <c:v>43556</c:v>
                </c:pt>
                <c:pt idx="24">
                  <c:v>43586</c:v>
                </c:pt>
                <c:pt idx="25">
                  <c:v>43617</c:v>
                </c:pt>
                <c:pt idx="26">
                  <c:v>43647</c:v>
                </c:pt>
                <c:pt idx="27">
                  <c:v>43678</c:v>
                </c:pt>
                <c:pt idx="28">
                  <c:v>43709</c:v>
                </c:pt>
                <c:pt idx="29">
                  <c:v>43739</c:v>
                </c:pt>
                <c:pt idx="30">
                  <c:v>43770</c:v>
                </c:pt>
                <c:pt idx="31">
                  <c:v>43800</c:v>
                </c:pt>
                <c:pt idx="32">
                  <c:v>43831</c:v>
                </c:pt>
                <c:pt idx="33">
                  <c:v>43862</c:v>
                </c:pt>
                <c:pt idx="34">
                  <c:v>43891</c:v>
                </c:pt>
                <c:pt idx="35">
                  <c:v>43922</c:v>
                </c:pt>
                <c:pt idx="36">
                  <c:v>43952</c:v>
                </c:pt>
                <c:pt idx="37">
                  <c:v>43983</c:v>
                </c:pt>
                <c:pt idx="38">
                  <c:v>44013</c:v>
                </c:pt>
                <c:pt idx="39">
                  <c:v>44044</c:v>
                </c:pt>
                <c:pt idx="40">
                  <c:v>44075</c:v>
                </c:pt>
                <c:pt idx="41">
                  <c:v>44105</c:v>
                </c:pt>
                <c:pt idx="42">
                  <c:v>44136</c:v>
                </c:pt>
                <c:pt idx="43">
                  <c:v>44166</c:v>
                </c:pt>
                <c:pt idx="44">
                  <c:v>44197</c:v>
                </c:pt>
                <c:pt idx="45">
                  <c:v>44228</c:v>
                </c:pt>
                <c:pt idx="46">
                  <c:v>44256</c:v>
                </c:pt>
                <c:pt idx="47">
                  <c:v>44287</c:v>
                </c:pt>
                <c:pt idx="48">
                  <c:v>44317</c:v>
                </c:pt>
                <c:pt idx="49">
                  <c:v>44348</c:v>
                </c:pt>
                <c:pt idx="50">
                  <c:v>44378</c:v>
                </c:pt>
                <c:pt idx="51">
                  <c:v>44409</c:v>
                </c:pt>
                <c:pt idx="52">
                  <c:v>44440</c:v>
                </c:pt>
                <c:pt idx="53">
                  <c:v>44470</c:v>
                </c:pt>
                <c:pt idx="54">
                  <c:v>44501</c:v>
                </c:pt>
                <c:pt idx="55">
                  <c:v>44531</c:v>
                </c:pt>
                <c:pt idx="56">
                  <c:v>44562</c:v>
                </c:pt>
                <c:pt idx="57">
                  <c:v>44593</c:v>
                </c:pt>
                <c:pt idx="58">
                  <c:v>44621</c:v>
                </c:pt>
                <c:pt idx="59">
                  <c:v>44652</c:v>
                </c:pt>
                <c:pt idx="60">
                  <c:v>44682</c:v>
                </c:pt>
                <c:pt idx="61">
                  <c:v>44713</c:v>
                </c:pt>
                <c:pt idx="62">
                  <c:v>44743</c:v>
                </c:pt>
                <c:pt idx="63">
                  <c:v>44774</c:v>
                </c:pt>
                <c:pt idx="64">
                  <c:v>44805</c:v>
                </c:pt>
                <c:pt idx="65">
                  <c:v>44835</c:v>
                </c:pt>
                <c:pt idx="66">
                  <c:v>44866</c:v>
                </c:pt>
                <c:pt idx="67">
                  <c:v>44896</c:v>
                </c:pt>
                <c:pt idx="68">
                  <c:v>44927</c:v>
                </c:pt>
                <c:pt idx="69">
                  <c:v>44958</c:v>
                </c:pt>
                <c:pt idx="70">
                  <c:v>44986</c:v>
                </c:pt>
                <c:pt idx="71">
                  <c:v>45017</c:v>
                </c:pt>
                <c:pt idx="72">
                  <c:v>45047</c:v>
                </c:pt>
                <c:pt idx="73">
                  <c:v>45078</c:v>
                </c:pt>
                <c:pt idx="74">
                  <c:v>45108</c:v>
                </c:pt>
                <c:pt idx="75">
                  <c:v>45139</c:v>
                </c:pt>
                <c:pt idx="76">
                  <c:v>45170</c:v>
                </c:pt>
                <c:pt idx="77">
                  <c:v>45200</c:v>
                </c:pt>
                <c:pt idx="78">
                  <c:v>45231</c:v>
                </c:pt>
                <c:pt idx="79">
                  <c:v>45261</c:v>
                </c:pt>
                <c:pt idx="80">
                  <c:v>45292</c:v>
                </c:pt>
                <c:pt idx="81">
                  <c:v>45323</c:v>
                </c:pt>
                <c:pt idx="82">
                  <c:v>45352</c:v>
                </c:pt>
                <c:pt idx="83">
                  <c:v>45383</c:v>
                </c:pt>
                <c:pt idx="84">
                  <c:v>45413</c:v>
                </c:pt>
                <c:pt idx="85">
                  <c:v>45444</c:v>
                </c:pt>
                <c:pt idx="86">
                  <c:v>45474</c:v>
                </c:pt>
                <c:pt idx="87">
                  <c:v>45505</c:v>
                </c:pt>
                <c:pt idx="88">
                  <c:v>45536</c:v>
                </c:pt>
                <c:pt idx="89">
                  <c:v>45566</c:v>
                </c:pt>
                <c:pt idx="90">
                  <c:v>45597</c:v>
                </c:pt>
                <c:pt idx="91">
                  <c:v>45627</c:v>
                </c:pt>
                <c:pt idx="92">
                  <c:v>45658</c:v>
                </c:pt>
                <c:pt idx="93">
                  <c:v>45689</c:v>
                </c:pt>
                <c:pt idx="94">
                  <c:v>45717</c:v>
                </c:pt>
                <c:pt idx="95">
                  <c:v>45748</c:v>
                </c:pt>
                <c:pt idx="96">
                  <c:v>45778</c:v>
                </c:pt>
                <c:pt idx="97">
                  <c:v>45809</c:v>
                </c:pt>
                <c:pt idx="98">
                  <c:v>45839</c:v>
                </c:pt>
                <c:pt idx="99">
                  <c:v>45870</c:v>
                </c:pt>
                <c:pt idx="100">
                  <c:v>45901</c:v>
                </c:pt>
                <c:pt idx="101">
                  <c:v>45931</c:v>
                </c:pt>
                <c:pt idx="102">
                  <c:v>45962</c:v>
                </c:pt>
                <c:pt idx="103">
                  <c:v>45992</c:v>
                </c:pt>
                <c:pt idx="104">
                  <c:v>46023</c:v>
                </c:pt>
                <c:pt idx="105">
                  <c:v>46054</c:v>
                </c:pt>
                <c:pt idx="106">
                  <c:v>46082</c:v>
                </c:pt>
                <c:pt idx="107">
                  <c:v>46113</c:v>
                </c:pt>
                <c:pt idx="108">
                  <c:v>46143</c:v>
                </c:pt>
                <c:pt idx="109">
                  <c:v>46174</c:v>
                </c:pt>
                <c:pt idx="110">
                  <c:v>46204</c:v>
                </c:pt>
                <c:pt idx="111">
                  <c:v>46235</c:v>
                </c:pt>
                <c:pt idx="112">
                  <c:v>46266</c:v>
                </c:pt>
                <c:pt idx="113">
                  <c:v>46296</c:v>
                </c:pt>
                <c:pt idx="114">
                  <c:v>46327</c:v>
                </c:pt>
                <c:pt idx="115">
                  <c:v>46357</c:v>
                </c:pt>
                <c:pt idx="116">
                  <c:v>46388</c:v>
                </c:pt>
                <c:pt idx="117">
                  <c:v>46419</c:v>
                </c:pt>
                <c:pt idx="118">
                  <c:v>46447</c:v>
                </c:pt>
                <c:pt idx="119">
                  <c:v>46478</c:v>
                </c:pt>
                <c:pt idx="120">
                  <c:v>46508</c:v>
                </c:pt>
                <c:pt idx="121">
                  <c:v>46539</c:v>
                </c:pt>
                <c:pt idx="122">
                  <c:v>46569</c:v>
                </c:pt>
                <c:pt idx="123">
                  <c:v>46600</c:v>
                </c:pt>
                <c:pt idx="124">
                  <c:v>46631</c:v>
                </c:pt>
                <c:pt idx="125">
                  <c:v>46661</c:v>
                </c:pt>
                <c:pt idx="126">
                  <c:v>46692</c:v>
                </c:pt>
                <c:pt idx="127">
                  <c:v>46722</c:v>
                </c:pt>
                <c:pt idx="128">
                  <c:v>46753</c:v>
                </c:pt>
                <c:pt idx="129">
                  <c:v>46784</c:v>
                </c:pt>
                <c:pt idx="130">
                  <c:v>46813</c:v>
                </c:pt>
                <c:pt idx="131">
                  <c:v>46844</c:v>
                </c:pt>
                <c:pt idx="132">
                  <c:v>46874</c:v>
                </c:pt>
                <c:pt idx="133">
                  <c:v>46905</c:v>
                </c:pt>
                <c:pt idx="134">
                  <c:v>46935</c:v>
                </c:pt>
                <c:pt idx="135">
                  <c:v>46966</c:v>
                </c:pt>
                <c:pt idx="136">
                  <c:v>46997</c:v>
                </c:pt>
                <c:pt idx="137">
                  <c:v>47027</c:v>
                </c:pt>
                <c:pt idx="138">
                  <c:v>47058</c:v>
                </c:pt>
                <c:pt idx="139">
                  <c:v>47088</c:v>
                </c:pt>
                <c:pt idx="140">
                  <c:v>47119</c:v>
                </c:pt>
                <c:pt idx="141">
                  <c:v>47150</c:v>
                </c:pt>
                <c:pt idx="142">
                  <c:v>47178</c:v>
                </c:pt>
                <c:pt idx="143">
                  <c:v>47209</c:v>
                </c:pt>
                <c:pt idx="144">
                  <c:v>47239</c:v>
                </c:pt>
                <c:pt idx="145">
                  <c:v>47270</c:v>
                </c:pt>
                <c:pt idx="146">
                  <c:v>47300</c:v>
                </c:pt>
                <c:pt idx="147">
                  <c:v>47331</c:v>
                </c:pt>
                <c:pt idx="148">
                  <c:v>47362</c:v>
                </c:pt>
                <c:pt idx="149">
                  <c:v>47392</c:v>
                </c:pt>
                <c:pt idx="150">
                  <c:v>47423</c:v>
                </c:pt>
                <c:pt idx="151">
                  <c:v>47453</c:v>
                </c:pt>
                <c:pt idx="152">
                  <c:v>47484</c:v>
                </c:pt>
                <c:pt idx="153">
                  <c:v>47515</c:v>
                </c:pt>
                <c:pt idx="154">
                  <c:v>47543</c:v>
                </c:pt>
                <c:pt idx="155">
                  <c:v>47574</c:v>
                </c:pt>
                <c:pt idx="156">
                  <c:v>47604</c:v>
                </c:pt>
                <c:pt idx="157">
                  <c:v>47635</c:v>
                </c:pt>
                <c:pt idx="158">
                  <c:v>47665</c:v>
                </c:pt>
                <c:pt idx="159">
                  <c:v>47696</c:v>
                </c:pt>
                <c:pt idx="160">
                  <c:v>47727</c:v>
                </c:pt>
                <c:pt idx="161">
                  <c:v>47757</c:v>
                </c:pt>
                <c:pt idx="162">
                  <c:v>47788</c:v>
                </c:pt>
                <c:pt idx="163">
                  <c:v>47818</c:v>
                </c:pt>
                <c:pt idx="164">
                  <c:v>47849</c:v>
                </c:pt>
                <c:pt idx="165">
                  <c:v>47880</c:v>
                </c:pt>
                <c:pt idx="166">
                  <c:v>47908</c:v>
                </c:pt>
                <c:pt idx="167">
                  <c:v>47939</c:v>
                </c:pt>
                <c:pt idx="168">
                  <c:v>47969</c:v>
                </c:pt>
                <c:pt idx="169">
                  <c:v>48000</c:v>
                </c:pt>
                <c:pt idx="170">
                  <c:v>48030</c:v>
                </c:pt>
                <c:pt idx="171">
                  <c:v>48061</c:v>
                </c:pt>
                <c:pt idx="172">
                  <c:v>48092</c:v>
                </c:pt>
                <c:pt idx="173">
                  <c:v>48122</c:v>
                </c:pt>
                <c:pt idx="174">
                  <c:v>48153</c:v>
                </c:pt>
                <c:pt idx="175">
                  <c:v>48183</c:v>
                </c:pt>
                <c:pt idx="176">
                  <c:v>48214</c:v>
                </c:pt>
                <c:pt idx="177">
                  <c:v>48245</c:v>
                </c:pt>
                <c:pt idx="178">
                  <c:v>48274</c:v>
                </c:pt>
                <c:pt idx="179">
                  <c:v>48305</c:v>
                </c:pt>
              </c:numCache>
            </c:numRef>
          </c:cat>
          <c:val>
            <c:numRef>
              <c:f>'Forward Curve'!$O$4:$O$183</c:f>
              <c:numCache>
                <c:formatCode>0.00</c:formatCode>
                <c:ptCount val="180"/>
                <c:pt idx="0">
                  <c:v>633.08000000000004</c:v>
                </c:pt>
                <c:pt idx="1">
                  <c:v>717.60750000000007</c:v>
                </c:pt>
                <c:pt idx="2">
                  <c:v>806.57500000000005</c:v>
                </c:pt>
                <c:pt idx="3">
                  <c:v>811.12500000000011</c:v>
                </c:pt>
                <c:pt idx="4">
                  <c:v>731.04</c:v>
                </c:pt>
                <c:pt idx="5">
                  <c:v>655.66000000000008</c:v>
                </c:pt>
                <c:pt idx="6">
                  <c:v>660.06</c:v>
                </c:pt>
                <c:pt idx="7">
                  <c:v>674.58</c:v>
                </c:pt>
                <c:pt idx="8">
                  <c:v>684.22</c:v>
                </c:pt>
                <c:pt idx="9">
                  <c:v>678.02</c:v>
                </c:pt>
                <c:pt idx="10">
                  <c:v>667.12</c:v>
                </c:pt>
                <c:pt idx="11">
                  <c:v>586.31999999999994</c:v>
                </c:pt>
                <c:pt idx="12">
                  <c:v>261.82964906057128</c:v>
                </c:pt>
                <c:pt idx="13">
                  <c:v>262.12301567054948</c:v>
                </c:pt>
                <c:pt idx="14">
                  <c:v>262.41638228052773</c:v>
                </c:pt>
                <c:pt idx="15">
                  <c:v>262.70974889050581</c:v>
                </c:pt>
                <c:pt idx="16">
                  <c:v>263.00311550048389</c:v>
                </c:pt>
                <c:pt idx="17">
                  <c:v>263.29648211046208</c:v>
                </c:pt>
                <c:pt idx="18">
                  <c:v>265.69142704729779</c:v>
                </c:pt>
                <c:pt idx="19">
                  <c:v>265.98479365727587</c:v>
                </c:pt>
                <c:pt idx="20">
                  <c:v>266.27816026725412</c:v>
                </c:pt>
                <c:pt idx="21">
                  <c:v>266.5715268772322</c:v>
                </c:pt>
                <c:pt idx="22">
                  <c:v>266.86489348721028</c:v>
                </c:pt>
                <c:pt idx="23">
                  <c:v>267.15826009718847</c:v>
                </c:pt>
                <c:pt idx="24">
                  <c:v>157.45162670716661</c:v>
                </c:pt>
                <c:pt idx="25">
                  <c:v>157.7449933171448</c:v>
                </c:pt>
                <c:pt idx="26">
                  <c:v>158.0383599271228</c:v>
                </c:pt>
                <c:pt idx="27">
                  <c:v>158.33172653710099</c:v>
                </c:pt>
                <c:pt idx="28">
                  <c:v>158.62509314707921</c:v>
                </c:pt>
                <c:pt idx="29">
                  <c:v>158.91845975705729</c:v>
                </c:pt>
                <c:pt idx="30">
                  <c:v>161.31340469389289</c:v>
                </c:pt>
                <c:pt idx="31">
                  <c:v>161.60677130387111</c:v>
                </c:pt>
                <c:pt idx="32">
                  <c:v>161.90013791384919</c:v>
                </c:pt>
                <c:pt idx="33">
                  <c:v>162.19350452382739</c:v>
                </c:pt>
                <c:pt idx="34">
                  <c:v>162.48687113380561</c:v>
                </c:pt>
                <c:pt idx="35">
                  <c:v>162.78023774378369</c:v>
                </c:pt>
                <c:pt idx="36">
                  <c:v>333.07360435376171</c:v>
                </c:pt>
                <c:pt idx="37">
                  <c:v>333.36697096374002</c:v>
                </c:pt>
                <c:pt idx="38">
                  <c:v>333.66033757371798</c:v>
                </c:pt>
                <c:pt idx="39">
                  <c:v>333.95370418369617</c:v>
                </c:pt>
                <c:pt idx="40">
                  <c:v>334.24707079367431</c:v>
                </c:pt>
                <c:pt idx="41">
                  <c:v>334.54043740365239</c:v>
                </c:pt>
                <c:pt idx="42">
                  <c:v>336.93538234048822</c:v>
                </c:pt>
                <c:pt idx="43">
                  <c:v>337.2287489504663</c:v>
                </c:pt>
                <c:pt idx="44">
                  <c:v>337.52211556044438</c:v>
                </c:pt>
                <c:pt idx="45">
                  <c:v>337.81548217042251</c:v>
                </c:pt>
                <c:pt idx="46">
                  <c:v>338.10884878040082</c:v>
                </c:pt>
                <c:pt idx="47">
                  <c:v>338.40221539037879</c:v>
                </c:pt>
                <c:pt idx="48">
                  <c:v>198.69558200035689</c:v>
                </c:pt>
                <c:pt idx="49">
                  <c:v>198.98894861033509</c:v>
                </c:pt>
                <c:pt idx="50">
                  <c:v>199.28231522031331</c:v>
                </c:pt>
                <c:pt idx="51">
                  <c:v>199.57568183029139</c:v>
                </c:pt>
                <c:pt idx="52">
                  <c:v>199.86904844026949</c:v>
                </c:pt>
                <c:pt idx="53">
                  <c:v>200.16241505024769</c:v>
                </c:pt>
                <c:pt idx="54">
                  <c:v>202.55735998708329</c:v>
                </c:pt>
                <c:pt idx="55">
                  <c:v>202.85072659706151</c:v>
                </c:pt>
                <c:pt idx="56">
                  <c:v>203.14409320703959</c:v>
                </c:pt>
                <c:pt idx="57">
                  <c:v>203.4374598170177</c:v>
                </c:pt>
                <c:pt idx="58">
                  <c:v>203.73082642699589</c:v>
                </c:pt>
                <c:pt idx="59">
                  <c:v>204.024193036974</c:v>
                </c:pt>
                <c:pt idx="60">
                  <c:v>234.31755964695219</c:v>
                </c:pt>
                <c:pt idx="61">
                  <c:v>234.6109262569303</c:v>
                </c:pt>
                <c:pt idx="62">
                  <c:v>234.90429286690849</c:v>
                </c:pt>
                <c:pt idx="63">
                  <c:v>235.1976594768866</c:v>
                </c:pt>
                <c:pt idx="64">
                  <c:v>235.49102608686471</c:v>
                </c:pt>
                <c:pt idx="65">
                  <c:v>235.78439269684279</c:v>
                </c:pt>
                <c:pt idx="66">
                  <c:v>238.17933763367861</c:v>
                </c:pt>
                <c:pt idx="67">
                  <c:v>238.47270424365661</c:v>
                </c:pt>
                <c:pt idx="68">
                  <c:v>238.7660708536348</c:v>
                </c:pt>
                <c:pt idx="69">
                  <c:v>239.05943746361299</c:v>
                </c:pt>
                <c:pt idx="70">
                  <c:v>239.35280407359099</c:v>
                </c:pt>
                <c:pt idx="71">
                  <c:v>239.64617068356921</c:v>
                </c:pt>
                <c:pt idx="72">
                  <c:v>259.93953729354729</c:v>
                </c:pt>
                <c:pt idx="73">
                  <c:v>260.23290390352543</c:v>
                </c:pt>
                <c:pt idx="74">
                  <c:v>260.52627051350362</c:v>
                </c:pt>
                <c:pt idx="75">
                  <c:v>260.8196371234817</c:v>
                </c:pt>
                <c:pt idx="76">
                  <c:v>261.11300373345989</c:v>
                </c:pt>
                <c:pt idx="77">
                  <c:v>261.40637034343808</c:v>
                </c:pt>
                <c:pt idx="78">
                  <c:v>263.80131528027368</c:v>
                </c:pt>
                <c:pt idx="79">
                  <c:v>264.09468189025182</c:v>
                </c:pt>
                <c:pt idx="80">
                  <c:v>264.38804850023001</c:v>
                </c:pt>
                <c:pt idx="81">
                  <c:v>264.68141511020809</c:v>
                </c:pt>
                <c:pt idx="82">
                  <c:v>264.97478172018629</c:v>
                </c:pt>
                <c:pt idx="83">
                  <c:v>265.26814833016442</c:v>
                </c:pt>
                <c:pt idx="84">
                  <c:v>270.5615149401425</c:v>
                </c:pt>
                <c:pt idx="85">
                  <c:v>270.85488155012058</c:v>
                </c:pt>
                <c:pt idx="86">
                  <c:v>271.14824816009877</c:v>
                </c:pt>
                <c:pt idx="87">
                  <c:v>271.44161477007702</c:v>
                </c:pt>
                <c:pt idx="88">
                  <c:v>271.7349813800551</c:v>
                </c:pt>
                <c:pt idx="89">
                  <c:v>272.02834799003318</c:v>
                </c:pt>
                <c:pt idx="90">
                  <c:v>274.42329292686901</c:v>
                </c:pt>
                <c:pt idx="91">
                  <c:v>274.71665953684698</c:v>
                </c:pt>
                <c:pt idx="92">
                  <c:v>275.01002614682523</c:v>
                </c:pt>
                <c:pt idx="93">
                  <c:v>275.30339275680331</c:v>
                </c:pt>
                <c:pt idx="94">
                  <c:v>275.5967593667815</c:v>
                </c:pt>
                <c:pt idx="95">
                  <c:v>275.89012597675958</c:v>
                </c:pt>
                <c:pt idx="96">
                  <c:v>341.18349258673771</c:v>
                </c:pt>
                <c:pt idx="97">
                  <c:v>341.47685919671579</c:v>
                </c:pt>
                <c:pt idx="98">
                  <c:v>341.77022580669399</c:v>
                </c:pt>
                <c:pt idx="99">
                  <c:v>342.06359241667212</c:v>
                </c:pt>
                <c:pt idx="100">
                  <c:v>342.35695902665032</c:v>
                </c:pt>
                <c:pt idx="101">
                  <c:v>342.65032563662839</c:v>
                </c:pt>
                <c:pt idx="102">
                  <c:v>345.04527057346411</c:v>
                </c:pt>
                <c:pt idx="103">
                  <c:v>345.33863718344219</c:v>
                </c:pt>
                <c:pt idx="104">
                  <c:v>345.63200379342038</c:v>
                </c:pt>
                <c:pt idx="105">
                  <c:v>345.92537040339857</c:v>
                </c:pt>
                <c:pt idx="106">
                  <c:v>346.21873701337671</c:v>
                </c:pt>
                <c:pt idx="107">
                  <c:v>346.51210362335479</c:v>
                </c:pt>
                <c:pt idx="108">
                  <c:v>296.80547023333281</c:v>
                </c:pt>
                <c:pt idx="109">
                  <c:v>297.09883684331101</c:v>
                </c:pt>
                <c:pt idx="110">
                  <c:v>297.3922034532892</c:v>
                </c:pt>
                <c:pt idx="111">
                  <c:v>297.68557006326728</c:v>
                </c:pt>
                <c:pt idx="112">
                  <c:v>297.97893667324553</c:v>
                </c:pt>
                <c:pt idx="113">
                  <c:v>298.27230328322361</c:v>
                </c:pt>
                <c:pt idx="114">
                  <c:v>300.66724822005921</c:v>
                </c:pt>
                <c:pt idx="115">
                  <c:v>300.96061483003751</c:v>
                </c:pt>
                <c:pt idx="116">
                  <c:v>301.25398144001559</c:v>
                </c:pt>
                <c:pt idx="117">
                  <c:v>301.54734804999367</c:v>
                </c:pt>
                <c:pt idx="118">
                  <c:v>301.84071465997192</c:v>
                </c:pt>
                <c:pt idx="119">
                  <c:v>302.13408126995</c:v>
                </c:pt>
                <c:pt idx="120">
                  <c:v>347.42744787992808</c:v>
                </c:pt>
                <c:pt idx="121">
                  <c:v>347.72081448990627</c:v>
                </c:pt>
                <c:pt idx="122">
                  <c:v>348.01418109988441</c:v>
                </c:pt>
                <c:pt idx="123">
                  <c:v>348.30754770986249</c:v>
                </c:pt>
                <c:pt idx="124">
                  <c:v>348.60091431984063</c:v>
                </c:pt>
                <c:pt idx="125">
                  <c:v>348.89428092981871</c:v>
                </c:pt>
                <c:pt idx="126">
                  <c:v>351.28922586665448</c:v>
                </c:pt>
                <c:pt idx="127">
                  <c:v>351.58259247663261</c:v>
                </c:pt>
                <c:pt idx="128">
                  <c:v>351.87595908661069</c:v>
                </c:pt>
                <c:pt idx="129">
                  <c:v>352.169325696589</c:v>
                </c:pt>
                <c:pt idx="130">
                  <c:v>352.46269230656702</c:v>
                </c:pt>
                <c:pt idx="131">
                  <c:v>352.75605891654521</c:v>
                </c:pt>
                <c:pt idx="132">
                  <c:v>298.04942552652318</c:v>
                </c:pt>
                <c:pt idx="133">
                  <c:v>298.34279213650137</c:v>
                </c:pt>
                <c:pt idx="134">
                  <c:v>298.63615874647962</c:v>
                </c:pt>
                <c:pt idx="135">
                  <c:v>298.92952535645782</c:v>
                </c:pt>
                <c:pt idx="136">
                  <c:v>299.22289196643578</c:v>
                </c:pt>
                <c:pt idx="137">
                  <c:v>299.51625857641397</c:v>
                </c:pt>
                <c:pt idx="138">
                  <c:v>301.91120351324957</c:v>
                </c:pt>
                <c:pt idx="139">
                  <c:v>302.20457012322782</c:v>
                </c:pt>
                <c:pt idx="140">
                  <c:v>302.4979367332059</c:v>
                </c:pt>
                <c:pt idx="141">
                  <c:v>302.79130334318421</c:v>
                </c:pt>
                <c:pt idx="142">
                  <c:v>303.08466995316218</c:v>
                </c:pt>
                <c:pt idx="143">
                  <c:v>303.37803656314031</c:v>
                </c:pt>
                <c:pt idx="144">
                  <c:v>288.67140317311839</c:v>
                </c:pt>
                <c:pt idx="145">
                  <c:v>288.96476978309659</c:v>
                </c:pt>
                <c:pt idx="146">
                  <c:v>289.25813639307472</c:v>
                </c:pt>
                <c:pt idx="147">
                  <c:v>289.55150300305303</c:v>
                </c:pt>
                <c:pt idx="148">
                  <c:v>289.84486961303099</c:v>
                </c:pt>
                <c:pt idx="149">
                  <c:v>290.13823622300919</c:v>
                </c:pt>
                <c:pt idx="150">
                  <c:v>292.53318115984501</c:v>
                </c:pt>
                <c:pt idx="151">
                  <c:v>292.82654776982298</c:v>
                </c:pt>
                <c:pt idx="152">
                  <c:v>293.11991437980112</c:v>
                </c:pt>
                <c:pt idx="153">
                  <c:v>293.41328098977931</c:v>
                </c:pt>
                <c:pt idx="154">
                  <c:v>293.70664759975739</c:v>
                </c:pt>
                <c:pt idx="155">
                  <c:v>294.00001420973558</c:v>
                </c:pt>
                <c:pt idx="156">
                  <c:v>194.29338081971369</c:v>
                </c:pt>
                <c:pt idx="157">
                  <c:v>194.5867474296918</c:v>
                </c:pt>
                <c:pt idx="158">
                  <c:v>194.88011403966999</c:v>
                </c:pt>
                <c:pt idx="159">
                  <c:v>195.1734806496481</c:v>
                </c:pt>
                <c:pt idx="160">
                  <c:v>195.46684725962629</c:v>
                </c:pt>
                <c:pt idx="161">
                  <c:v>195.7602138696044</c:v>
                </c:pt>
                <c:pt idx="162">
                  <c:v>198.15515880644011</c:v>
                </c:pt>
                <c:pt idx="163">
                  <c:v>198.44852541641819</c:v>
                </c:pt>
                <c:pt idx="164">
                  <c:v>198.7418920263963</c:v>
                </c:pt>
                <c:pt idx="165">
                  <c:v>199.03525863637449</c:v>
                </c:pt>
                <c:pt idx="166">
                  <c:v>199.32862524635249</c:v>
                </c:pt>
                <c:pt idx="167">
                  <c:v>199.62199185633071</c:v>
                </c:pt>
                <c:pt idx="168">
                  <c:v>284.91535846630882</c:v>
                </c:pt>
                <c:pt idx="169">
                  <c:v>285.20872507628701</c:v>
                </c:pt>
                <c:pt idx="170">
                  <c:v>285.50209168626509</c:v>
                </c:pt>
                <c:pt idx="171">
                  <c:v>285.79545829624328</c:v>
                </c:pt>
                <c:pt idx="172">
                  <c:v>286.08882490622142</c:v>
                </c:pt>
                <c:pt idx="173">
                  <c:v>286.38219151619961</c:v>
                </c:pt>
                <c:pt idx="174">
                  <c:v>288.77713645303521</c:v>
                </c:pt>
                <c:pt idx="175">
                  <c:v>289.0705030630134</c:v>
                </c:pt>
                <c:pt idx="176">
                  <c:v>289.36386967299148</c:v>
                </c:pt>
                <c:pt idx="177">
                  <c:v>289.65723628296968</c:v>
                </c:pt>
                <c:pt idx="178">
                  <c:v>289.95060289294781</c:v>
                </c:pt>
                <c:pt idx="179">
                  <c:v>290.24396950292589</c:v>
                </c:pt>
              </c:numCache>
            </c:numRef>
          </c:val>
          <c:smooth val="0"/>
        </c:ser>
        <c:ser>
          <c:idx val="3"/>
          <c:order val="1"/>
          <c:tx>
            <c:strRef>
              <c:f>'Forward Curve'!$R$3</c:f>
              <c:strCache>
                <c:ptCount val="1"/>
                <c:pt idx="0">
                  <c:v>Precio Nocional de CEL's (Contrato)</c:v>
                </c:pt>
              </c:strCache>
            </c:strRef>
          </c:tx>
          <c:spPr>
            <a:ln w="2222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numRef>
              <c:f>'Forward Curve'!$B$4:$B$183</c:f>
              <c:numCache>
                <c:formatCode>[$-409]mmm\-yy;@</c:formatCode>
                <c:ptCount val="180"/>
                <c:pt idx="0">
                  <c:v>42856</c:v>
                </c:pt>
                <c:pt idx="1">
                  <c:v>42887</c:v>
                </c:pt>
                <c:pt idx="2">
                  <c:v>42917</c:v>
                </c:pt>
                <c:pt idx="3">
                  <c:v>42948</c:v>
                </c:pt>
                <c:pt idx="4">
                  <c:v>42979</c:v>
                </c:pt>
                <c:pt idx="5">
                  <c:v>43009</c:v>
                </c:pt>
                <c:pt idx="6">
                  <c:v>43040</c:v>
                </c:pt>
                <c:pt idx="7">
                  <c:v>43070</c:v>
                </c:pt>
                <c:pt idx="8">
                  <c:v>43101</c:v>
                </c:pt>
                <c:pt idx="9">
                  <c:v>43132</c:v>
                </c:pt>
                <c:pt idx="10">
                  <c:v>43160</c:v>
                </c:pt>
                <c:pt idx="11">
                  <c:v>43191</c:v>
                </c:pt>
                <c:pt idx="12">
                  <c:v>43221</c:v>
                </c:pt>
                <c:pt idx="13">
                  <c:v>43252</c:v>
                </c:pt>
                <c:pt idx="14">
                  <c:v>43282</c:v>
                </c:pt>
                <c:pt idx="15">
                  <c:v>43313</c:v>
                </c:pt>
                <c:pt idx="16">
                  <c:v>43344</c:v>
                </c:pt>
                <c:pt idx="17">
                  <c:v>43374</c:v>
                </c:pt>
                <c:pt idx="18">
                  <c:v>43405</c:v>
                </c:pt>
                <c:pt idx="19">
                  <c:v>43435</c:v>
                </c:pt>
                <c:pt idx="20">
                  <c:v>43466</c:v>
                </c:pt>
                <c:pt idx="21">
                  <c:v>43497</c:v>
                </c:pt>
                <c:pt idx="22">
                  <c:v>43525</c:v>
                </c:pt>
                <c:pt idx="23">
                  <c:v>43556</c:v>
                </c:pt>
                <c:pt idx="24">
                  <c:v>43586</c:v>
                </c:pt>
                <c:pt idx="25">
                  <c:v>43617</c:v>
                </c:pt>
                <c:pt idx="26">
                  <c:v>43647</c:v>
                </c:pt>
                <c:pt idx="27">
                  <c:v>43678</c:v>
                </c:pt>
                <c:pt idx="28">
                  <c:v>43709</c:v>
                </c:pt>
                <c:pt idx="29">
                  <c:v>43739</c:v>
                </c:pt>
                <c:pt idx="30">
                  <c:v>43770</c:v>
                </c:pt>
                <c:pt idx="31">
                  <c:v>43800</c:v>
                </c:pt>
                <c:pt idx="32">
                  <c:v>43831</c:v>
                </c:pt>
                <c:pt idx="33">
                  <c:v>43862</c:v>
                </c:pt>
                <c:pt idx="34">
                  <c:v>43891</c:v>
                </c:pt>
                <c:pt idx="35">
                  <c:v>43922</c:v>
                </c:pt>
                <c:pt idx="36">
                  <c:v>43952</c:v>
                </c:pt>
                <c:pt idx="37">
                  <c:v>43983</c:v>
                </c:pt>
                <c:pt idx="38">
                  <c:v>44013</c:v>
                </c:pt>
                <c:pt idx="39">
                  <c:v>44044</c:v>
                </c:pt>
                <c:pt idx="40">
                  <c:v>44075</c:v>
                </c:pt>
                <c:pt idx="41">
                  <c:v>44105</c:v>
                </c:pt>
                <c:pt idx="42">
                  <c:v>44136</c:v>
                </c:pt>
                <c:pt idx="43">
                  <c:v>44166</c:v>
                </c:pt>
                <c:pt idx="44">
                  <c:v>44197</c:v>
                </c:pt>
                <c:pt idx="45">
                  <c:v>44228</c:v>
                </c:pt>
                <c:pt idx="46">
                  <c:v>44256</c:v>
                </c:pt>
                <c:pt idx="47">
                  <c:v>44287</c:v>
                </c:pt>
                <c:pt idx="48">
                  <c:v>44317</c:v>
                </c:pt>
                <c:pt idx="49">
                  <c:v>44348</c:v>
                </c:pt>
                <c:pt idx="50">
                  <c:v>44378</c:v>
                </c:pt>
                <c:pt idx="51">
                  <c:v>44409</c:v>
                </c:pt>
                <c:pt idx="52">
                  <c:v>44440</c:v>
                </c:pt>
                <c:pt idx="53">
                  <c:v>44470</c:v>
                </c:pt>
                <c:pt idx="54">
                  <c:v>44501</c:v>
                </c:pt>
                <c:pt idx="55">
                  <c:v>44531</c:v>
                </c:pt>
                <c:pt idx="56">
                  <c:v>44562</c:v>
                </c:pt>
                <c:pt idx="57">
                  <c:v>44593</c:v>
                </c:pt>
                <c:pt idx="58">
                  <c:v>44621</c:v>
                </c:pt>
                <c:pt idx="59">
                  <c:v>44652</c:v>
                </c:pt>
                <c:pt idx="60">
                  <c:v>44682</c:v>
                </c:pt>
                <c:pt idx="61">
                  <c:v>44713</c:v>
                </c:pt>
                <c:pt idx="62">
                  <c:v>44743</c:v>
                </c:pt>
                <c:pt idx="63">
                  <c:v>44774</c:v>
                </c:pt>
                <c:pt idx="64">
                  <c:v>44805</c:v>
                </c:pt>
                <c:pt idx="65">
                  <c:v>44835</c:v>
                </c:pt>
                <c:pt idx="66">
                  <c:v>44866</c:v>
                </c:pt>
                <c:pt idx="67">
                  <c:v>44896</c:v>
                </c:pt>
                <c:pt idx="68">
                  <c:v>44927</c:v>
                </c:pt>
                <c:pt idx="69">
                  <c:v>44958</c:v>
                </c:pt>
                <c:pt idx="70">
                  <c:v>44986</c:v>
                </c:pt>
                <c:pt idx="71">
                  <c:v>45017</c:v>
                </c:pt>
                <c:pt idx="72">
                  <c:v>45047</c:v>
                </c:pt>
                <c:pt idx="73">
                  <c:v>45078</c:v>
                </c:pt>
                <c:pt idx="74">
                  <c:v>45108</c:v>
                </c:pt>
                <c:pt idx="75">
                  <c:v>45139</c:v>
                </c:pt>
                <c:pt idx="76">
                  <c:v>45170</c:v>
                </c:pt>
                <c:pt idx="77">
                  <c:v>45200</c:v>
                </c:pt>
                <c:pt idx="78">
                  <c:v>45231</c:v>
                </c:pt>
                <c:pt idx="79">
                  <c:v>45261</c:v>
                </c:pt>
                <c:pt idx="80">
                  <c:v>45292</c:v>
                </c:pt>
                <c:pt idx="81">
                  <c:v>45323</c:v>
                </c:pt>
                <c:pt idx="82">
                  <c:v>45352</c:v>
                </c:pt>
                <c:pt idx="83">
                  <c:v>45383</c:v>
                </c:pt>
                <c:pt idx="84">
                  <c:v>45413</c:v>
                </c:pt>
                <c:pt idx="85">
                  <c:v>45444</c:v>
                </c:pt>
                <c:pt idx="86">
                  <c:v>45474</c:v>
                </c:pt>
                <c:pt idx="87">
                  <c:v>45505</c:v>
                </c:pt>
                <c:pt idx="88">
                  <c:v>45536</c:v>
                </c:pt>
                <c:pt idx="89">
                  <c:v>45566</c:v>
                </c:pt>
                <c:pt idx="90">
                  <c:v>45597</c:v>
                </c:pt>
                <c:pt idx="91">
                  <c:v>45627</c:v>
                </c:pt>
                <c:pt idx="92">
                  <c:v>45658</c:v>
                </c:pt>
                <c:pt idx="93">
                  <c:v>45689</c:v>
                </c:pt>
                <c:pt idx="94">
                  <c:v>45717</c:v>
                </c:pt>
                <c:pt idx="95">
                  <c:v>45748</c:v>
                </c:pt>
                <c:pt idx="96">
                  <c:v>45778</c:v>
                </c:pt>
                <c:pt idx="97">
                  <c:v>45809</c:v>
                </c:pt>
                <c:pt idx="98">
                  <c:v>45839</c:v>
                </c:pt>
                <c:pt idx="99">
                  <c:v>45870</c:v>
                </c:pt>
                <c:pt idx="100">
                  <c:v>45901</c:v>
                </c:pt>
                <c:pt idx="101">
                  <c:v>45931</c:v>
                </c:pt>
                <c:pt idx="102">
                  <c:v>45962</c:v>
                </c:pt>
                <c:pt idx="103">
                  <c:v>45992</c:v>
                </c:pt>
                <c:pt idx="104">
                  <c:v>46023</c:v>
                </c:pt>
                <c:pt idx="105">
                  <c:v>46054</c:v>
                </c:pt>
                <c:pt idx="106">
                  <c:v>46082</c:v>
                </c:pt>
                <c:pt idx="107">
                  <c:v>46113</c:v>
                </c:pt>
                <c:pt idx="108">
                  <c:v>46143</c:v>
                </c:pt>
                <c:pt idx="109">
                  <c:v>46174</c:v>
                </c:pt>
                <c:pt idx="110">
                  <c:v>46204</c:v>
                </c:pt>
                <c:pt idx="111">
                  <c:v>46235</c:v>
                </c:pt>
                <c:pt idx="112">
                  <c:v>46266</c:v>
                </c:pt>
                <c:pt idx="113">
                  <c:v>46296</c:v>
                </c:pt>
                <c:pt idx="114">
                  <c:v>46327</c:v>
                </c:pt>
                <c:pt idx="115">
                  <c:v>46357</c:v>
                </c:pt>
                <c:pt idx="116">
                  <c:v>46388</c:v>
                </c:pt>
                <c:pt idx="117">
                  <c:v>46419</c:v>
                </c:pt>
                <c:pt idx="118">
                  <c:v>46447</c:v>
                </c:pt>
                <c:pt idx="119">
                  <c:v>46478</c:v>
                </c:pt>
                <c:pt idx="120">
                  <c:v>46508</c:v>
                </c:pt>
                <c:pt idx="121">
                  <c:v>46539</c:v>
                </c:pt>
                <c:pt idx="122">
                  <c:v>46569</c:v>
                </c:pt>
                <c:pt idx="123">
                  <c:v>46600</c:v>
                </c:pt>
                <c:pt idx="124">
                  <c:v>46631</c:v>
                </c:pt>
                <c:pt idx="125">
                  <c:v>46661</c:v>
                </c:pt>
                <c:pt idx="126">
                  <c:v>46692</c:v>
                </c:pt>
                <c:pt idx="127">
                  <c:v>46722</c:v>
                </c:pt>
                <c:pt idx="128">
                  <c:v>46753</c:v>
                </c:pt>
                <c:pt idx="129">
                  <c:v>46784</c:v>
                </c:pt>
                <c:pt idx="130">
                  <c:v>46813</c:v>
                </c:pt>
                <c:pt idx="131">
                  <c:v>46844</c:v>
                </c:pt>
                <c:pt idx="132">
                  <c:v>46874</c:v>
                </c:pt>
                <c:pt idx="133">
                  <c:v>46905</c:v>
                </c:pt>
                <c:pt idx="134">
                  <c:v>46935</c:v>
                </c:pt>
                <c:pt idx="135">
                  <c:v>46966</c:v>
                </c:pt>
                <c:pt idx="136">
                  <c:v>46997</c:v>
                </c:pt>
                <c:pt idx="137">
                  <c:v>47027</c:v>
                </c:pt>
                <c:pt idx="138">
                  <c:v>47058</c:v>
                </c:pt>
                <c:pt idx="139">
                  <c:v>47088</c:v>
                </c:pt>
                <c:pt idx="140">
                  <c:v>47119</c:v>
                </c:pt>
                <c:pt idx="141">
                  <c:v>47150</c:v>
                </c:pt>
                <c:pt idx="142">
                  <c:v>47178</c:v>
                </c:pt>
                <c:pt idx="143">
                  <c:v>47209</c:v>
                </c:pt>
                <c:pt idx="144">
                  <c:v>47239</c:v>
                </c:pt>
                <c:pt idx="145">
                  <c:v>47270</c:v>
                </c:pt>
                <c:pt idx="146">
                  <c:v>47300</c:v>
                </c:pt>
                <c:pt idx="147">
                  <c:v>47331</c:v>
                </c:pt>
                <c:pt idx="148">
                  <c:v>47362</c:v>
                </c:pt>
                <c:pt idx="149">
                  <c:v>47392</c:v>
                </c:pt>
                <c:pt idx="150">
                  <c:v>47423</c:v>
                </c:pt>
                <c:pt idx="151">
                  <c:v>47453</c:v>
                </c:pt>
                <c:pt idx="152">
                  <c:v>47484</c:v>
                </c:pt>
                <c:pt idx="153">
                  <c:v>47515</c:v>
                </c:pt>
                <c:pt idx="154">
                  <c:v>47543</c:v>
                </c:pt>
                <c:pt idx="155">
                  <c:v>47574</c:v>
                </c:pt>
                <c:pt idx="156">
                  <c:v>47604</c:v>
                </c:pt>
                <c:pt idx="157">
                  <c:v>47635</c:v>
                </c:pt>
                <c:pt idx="158">
                  <c:v>47665</c:v>
                </c:pt>
                <c:pt idx="159">
                  <c:v>47696</c:v>
                </c:pt>
                <c:pt idx="160">
                  <c:v>47727</c:v>
                </c:pt>
                <c:pt idx="161">
                  <c:v>47757</c:v>
                </c:pt>
                <c:pt idx="162">
                  <c:v>47788</c:v>
                </c:pt>
                <c:pt idx="163">
                  <c:v>47818</c:v>
                </c:pt>
                <c:pt idx="164">
                  <c:v>47849</c:v>
                </c:pt>
                <c:pt idx="165">
                  <c:v>47880</c:v>
                </c:pt>
                <c:pt idx="166">
                  <c:v>47908</c:v>
                </c:pt>
                <c:pt idx="167">
                  <c:v>47939</c:v>
                </c:pt>
                <c:pt idx="168">
                  <c:v>47969</c:v>
                </c:pt>
                <c:pt idx="169">
                  <c:v>48000</c:v>
                </c:pt>
                <c:pt idx="170">
                  <c:v>48030</c:v>
                </c:pt>
                <c:pt idx="171">
                  <c:v>48061</c:v>
                </c:pt>
                <c:pt idx="172">
                  <c:v>48092</c:v>
                </c:pt>
                <c:pt idx="173">
                  <c:v>48122</c:v>
                </c:pt>
                <c:pt idx="174">
                  <c:v>48153</c:v>
                </c:pt>
                <c:pt idx="175">
                  <c:v>48183</c:v>
                </c:pt>
                <c:pt idx="176">
                  <c:v>48214</c:v>
                </c:pt>
                <c:pt idx="177">
                  <c:v>48245</c:v>
                </c:pt>
                <c:pt idx="178">
                  <c:v>48274</c:v>
                </c:pt>
                <c:pt idx="179">
                  <c:v>48305</c:v>
                </c:pt>
              </c:numCache>
            </c:numRef>
          </c:cat>
          <c:val>
            <c:numRef>
              <c:f>'Forward Curve'!$R$4:$R$183</c:f>
              <c:numCache>
                <c:formatCode>0.00</c:formatCode>
                <c:ptCount val="180"/>
                <c:pt idx="0">
                  <c:v>648.62301424192844</c:v>
                </c:pt>
                <c:pt idx="1">
                  <c:v>649.50311407186257</c:v>
                </c:pt>
                <c:pt idx="2">
                  <c:v>650.38321390179806</c:v>
                </c:pt>
                <c:pt idx="3">
                  <c:v>651.26331373173207</c:v>
                </c:pt>
                <c:pt idx="4">
                  <c:v>652.14341356166653</c:v>
                </c:pt>
                <c:pt idx="5">
                  <c:v>653.02351339160089</c:v>
                </c:pt>
                <c:pt idx="6">
                  <c:v>660.20834820210803</c:v>
                </c:pt>
                <c:pt idx="7">
                  <c:v>661.08844803204227</c:v>
                </c:pt>
                <c:pt idx="8">
                  <c:v>661.96854786197684</c:v>
                </c:pt>
                <c:pt idx="9">
                  <c:v>662.84864769191097</c:v>
                </c:pt>
                <c:pt idx="10">
                  <c:v>663.72874752184543</c:v>
                </c:pt>
                <c:pt idx="11">
                  <c:v>664.60884735177956</c:v>
                </c:pt>
                <c:pt idx="12">
                  <c:v>221.8296490605714</c:v>
                </c:pt>
                <c:pt idx="13">
                  <c:v>222.12301567054951</c:v>
                </c:pt>
                <c:pt idx="14">
                  <c:v>222.4163822805277</c:v>
                </c:pt>
                <c:pt idx="15">
                  <c:v>222.70974889050581</c:v>
                </c:pt>
                <c:pt idx="16">
                  <c:v>223.00311550048389</c:v>
                </c:pt>
                <c:pt idx="17">
                  <c:v>223.29648211046211</c:v>
                </c:pt>
                <c:pt idx="18">
                  <c:v>225.69142704729779</c:v>
                </c:pt>
                <c:pt idx="19">
                  <c:v>225.98479365727599</c:v>
                </c:pt>
                <c:pt idx="20">
                  <c:v>226.27816026725409</c:v>
                </c:pt>
                <c:pt idx="21">
                  <c:v>226.5715268772322</c:v>
                </c:pt>
                <c:pt idx="22">
                  <c:v>226.8648934872104</c:v>
                </c:pt>
                <c:pt idx="23">
                  <c:v>227.1582600971885</c:v>
                </c:pt>
                <c:pt idx="24">
                  <c:v>227.45162670716661</c:v>
                </c:pt>
                <c:pt idx="25">
                  <c:v>227.7449933171448</c:v>
                </c:pt>
                <c:pt idx="26">
                  <c:v>228.0383599271228</c:v>
                </c:pt>
                <c:pt idx="27">
                  <c:v>228.33172653710099</c:v>
                </c:pt>
                <c:pt idx="28">
                  <c:v>228.62509314707921</c:v>
                </c:pt>
                <c:pt idx="29">
                  <c:v>228.91845975705729</c:v>
                </c:pt>
                <c:pt idx="30">
                  <c:v>231.31340469389289</c:v>
                </c:pt>
                <c:pt idx="31">
                  <c:v>231.60677130387111</c:v>
                </c:pt>
                <c:pt idx="32">
                  <c:v>231.90013791384919</c:v>
                </c:pt>
                <c:pt idx="33">
                  <c:v>232.19350452382739</c:v>
                </c:pt>
                <c:pt idx="34">
                  <c:v>232.48687113380561</c:v>
                </c:pt>
                <c:pt idx="35">
                  <c:v>232.78023774378369</c:v>
                </c:pt>
                <c:pt idx="36">
                  <c:v>233.07360435376179</c:v>
                </c:pt>
                <c:pt idx="37">
                  <c:v>233.36697096373999</c:v>
                </c:pt>
                <c:pt idx="38">
                  <c:v>233.6603375737181</c:v>
                </c:pt>
                <c:pt idx="39">
                  <c:v>233.9537041836962</c:v>
                </c:pt>
                <c:pt idx="40">
                  <c:v>234.24707079367431</c:v>
                </c:pt>
                <c:pt idx="41">
                  <c:v>234.54043740365239</c:v>
                </c:pt>
                <c:pt idx="42">
                  <c:v>236.93538234048819</c:v>
                </c:pt>
                <c:pt idx="43">
                  <c:v>237.2287489504663</c:v>
                </c:pt>
                <c:pt idx="44">
                  <c:v>237.5221155604444</c:v>
                </c:pt>
                <c:pt idx="45">
                  <c:v>237.8154821704226</c:v>
                </c:pt>
                <c:pt idx="46">
                  <c:v>238.10884878040071</c:v>
                </c:pt>
                <c:pt idx="47">
                  <c:v>238.4022153903789</c:v>
                </c:pt>
                <c:pt idx="48">
                  <c:v>238.69558200035689</c:v>
                </c:pt>
                <c:pt idx="49">
                  <c:v>238.98894861033509</c:v>
                </c:pt>
                <c:pt idx="50">
                  <c:v>239.28231522031331</c:v>
                </c:pt>
                <c:pt idx="51">
                  <c:v>239.57568183029139</c:v>
                </c:pt>
                <c:pt idx="52">
                  <c:v>239.86904844026949</c:v>
                </c:pt>
                <c:pt idx="53">
                  <c:v>240.16241505024769</c:v>
                </c:pt>
                <c:pt idx="54">
                  <c:v>242.55735998708329</c:v>
                </c:pt>
                <c:pt idx="55">
                  <c:v>242.85072659706151</c:v>
                </c:pt>
                <c:pt idx="56">
                  <c:v>243.14409320703959</c:v>
                </c:pt>
                <c:pt idx="57">
                  <c:v>243.4374598170177</c:v>
                </c:pt>
                <c:pt idx="58">
                  <c:v>243.73082642699589</c:v>
                </c:pt>
                <c:pt idx="59">
                  <c:v>244.024193036974</c:v>
                </c:pt>
                <c:pt idx="60">
                  <c:v>244.31755964695219</c:v>
                </c:pt>
                <c:pt idx="61">
                  <c:v>244.6109262569303</c:v>
                </c:pt>
                <c:pt idx="62">
                  <c:v>244.90429286690849</c:v>
                </c:pt>
                <c:pt idx="63">
                  <c:v>245.1976594768866</c:v>
                </c:pt>
                <c:pt idx="64">
                  <c:v>245.49102608686471</c:v>
                </c:pt>
                <c:pt idx="65">
                  <c:v>245.78439269684279</c:v>
                </c:pt>
                <c:pt idx="66">
                  <c:v>248.17933763367861</c:v>
                </c:pt>
                <c:pt idx="67">
                  <c:v>248.47270424365661</c:v>
                </c:pt>
                <c:pt idx="68">
                  <c:v>248.7660708536348</c:v>
                </c:pt>
                <c:pt idx="69">
                  <c:v>249.05943746361299</c:v>
                </c:pt>
                <c:pt idx="70">
                  <c:v>249.35280407359099</c:v>
                </c:pt>
                <c:pt idx="71">
                  <c:v>249.64617068356921</c:v>
                </c:pt>
                <c:pt idx="72">
                  <c:v>249.93953729354729</c:v>
                </c:pt>
                <c:pt idx="73">
                  <c:v>250.23290390352551</c:v>
                </c:pt>
                <c:pt idx="74">
                  <c:v>250.52627051350359</c:v>
                </c:pt>
                <c:pt idx="75">
                  <c:v>250.81963712348181</c:v>
                </c:pt>
                <c:pt idx="76">
                  <c:v>251.11300373345989</c:v>
                </c:pt>
                <c:pt idx="77">
                  <c:v>251.40637034343811</c:v>
                </c:pt>
                <c:pt idx="78">
                  <c:v>253.80131528027371</c:v>
                </c:pt>
                <c:pt idx="79">
                  <c:v>254.09468189025179</c:v>
                </c:pt>
                <c:pt idx="80">
                  <c:v>254.38804850023001</c:v>
                </c:pt>
                <c:pt idx="81">
                  <c:v>254.68141511020809</c:v>
                </c:pt>
                <c:pt idx="82">
                  <c:v>254.97478172018629</c:v>
                </c:pt>
                <c:pt idx="83">
                  <c:v>255.26814833016439</c:v>
                </c:pt>
                <c:pt idx="84">
                  <c:v>255.5615149401425</c:v>
                </c:pt>
                <c:pt idx="85">
                  <c:v>255.85488155012069</c:v>
                </c:pt>
                <c:pt idx="86">
                  <c:v>256.14824816009877</c:v>
                </c:pt>
                <c:pt idx="87">
                  <c:v>256.44161477007702</c:v>
                </c:pt>
                <c:pt idx="88">
                  <c:v>256.7349813800551</c:v>
                </c:pt>
                <c:pt idx="89" formatCode="#,##0.00;[Red]\(#,##0.00\)">
                  <c:v>257.02834799003318</c:v>
                </c:pt>
                <c:pt idx="90" formatCode="#,##0.00;[Red]\(#,##0.00\)">
                  <c:v>259.42329292686901</c:v>
                </c:pt>
                <c:pt idx="91" formatCode="#,##0.00;[Red]\(#,##0.00\)">
                  <c:v>259.71665953684698</c:v>
                </c:pt>
                <c:pt idx="92" formatCode="#,##0.00;[Red]\(#,##0.00\)">
                  <c:v>260.01002614682523</c:v>
                </c:pt>
                <c:pt idx="93" formatCode="#,##0.00;[Red]\(#,##0.00\)">
                  <c:v>260.30339275680331</c:v>
                </c:pt>
                <c:pt idx="94" formatCode="#,##0.00;[Red]\(#,##0.00\)">
                  <c:v>260.5967593667815</c:v>
                </c:pt>
                <c:pt idx="95" formatCode="#,##0.00;[Red]\(#,##0.00\)">
                  <c:v>260.89012597675958</c:v>
                </c:pt>
                <c:pt idx="96" formatCode="#,##0.00;[Red]\(#,##0.00\)">
                  <c:v>261.18349258673771</c:v>
                </c:pt>
                <c:pt idx="97" formatCode="#,##0.00;[Red]\(#,##0.00\)">
                  <c:v>261.47685919671579</c:v>
                </c:pt>
                <c:pt idx="98" formatCode="#,##0.00;[Red]\(#,##0.00\)">
                  <c:v>261.77022580669399</c:v>
                </c:pt>
                <c:pt idx="99" formatCode="#,##0.00;[Red]\(#,##0.00\)">
                  <c:v>262.06359241667212</c:v>
                </c:pt>
                <c:pt idx="100" formatCode="#,##0.00;[Red]\(#,##0.00\)">
                  <c:v>262.35695902665032</c:v>
                </c:pt>
                <c:pt idx="101">
                  <c:v>262.65032563662839</c:v>
                </c:pt>
                <c:pt idx="102">
                  <c:v>265.04527057346411</c:v>
                </c:pt>
                <c:pt idx="103">
                  <c:v>265.33863718344219</c:v>
                </c:pt>
                <c:pt idx="104">
                  <c:v>265.63200379342038</c:v>
                </c:pt>
                <c:pt idx="105">
                  <c:v>265.92537040339857</c:v>
                </c:pt>
                <c:pt idx="106">
                  <c:v>266.21873701337671</c:v>
                </c:pt>
                <c:pt idx="107">
                  <c:v>266.51210362335479</c:v>
                </c:pt>
                <c:pt idx="108">
                  <c:v>266.80547023333281</c:v>
                </c:pt>
                <c:pt idx="109">
                  <c:v>267.09883684331101</c:v>
                </c:pt>
                <c:pt idx="110">
                  <c:v>267.3922034532892</c:v>
                </c:pt>
                <c:pt idx="111">
                  <c:v>267.68557006326728</c:v>
                </c:pt>
                <c:pt idx="112">
                  <c:v>267.97893667324553</c:v>
                </c:pt>
                <c:pt idx="113">
                  <c:v>268.27230328322361</c:v>
                </c:pt>
                <c:pt idx="114">
                  <c:v>270.66724822005921</c:v>
                </c:pt>
                <c:pt idx="115">
                  <c:v>270.96061483003751</c:v>
                </c:pt>
                <c:pt idx="116">
                  <c:v>271.25398144001559</c:v>
                </c:pt>
                <c:pt idx="117">
                  <c:v>271.54734804999367</c:v>
                </c:pt>
                <c:pt idx="118">
                  <c:v>271.84071465997192</c:v>
                </c:pt>
                <c:pt idx="119">
                  <c:v>272.13408126995</c:v>
                </c:pt>
                <c:pt idx="120">
                  <c:v>272.42744787992808</c:v>
                </c:pt>
                <c:pt idx="121">
                  <c:v>272.72081448990627</c:v>
                </c:pt>
                <c:pt idx="122">
                  <c:v>273.01418109988441</c:v>
                </c:pt>
                <c:pt idx="123">
                  <c:v>273.30754770986249</c:v>
                </c:pt>
                <c:pt idx="124">
                  <c:v>273.60091431984063</c:v>
                </c:pt>
                <c:pt idx="125">
                  <c:v>273.89428092981871</c:v>
                </c:pt>
                <c:pt idx="126">
                  <c:v>276.28922586665448</c:v>
                </c:pt>
                <c:pt idx="127">
                  <c:v>276.58259247663261</c:v>
                </c:pt>
                <c:pt idx="128">
                  <c:v>276.87595908661069</c:v>
                </c:pt>
                <c:pt idx="129">
                  <c:v>277.169325696589</c:v>
                </c:pt>
                <c:pt idx="130">
                  <c:v>277.46269230656702</c:v>
                </c:pt>
                <c:pt idx="131">
                  <c:v>277.75605891654521</c:v>
                </c:pt>
                <c:pt idx="132">
                  <c:v>278.04942552652318</c:v>
                </c:pt>
                <c:pt idx="133">
                  <c:v>278.34279213650137</c:v>
                </c:pt>
                <c:pt idx="134">
                  <c:v>278.63615874647962</c:v>
                </c:pt>
                <c:pt idx="135">
                  <c:v>278.92952535645782</c:v>
                </c:pt>
                <c:pt idx="136">
                  <c:v>279.22289196643578</c:v>
                </c:pt>
                <c:pt idx="137">
                  <c:v>279.51625857641397</c:v>
                </c:pt>
                <c:pt idx="138">
                  <c:v>281.91120351324957</c:v>
                </c:pt>
                <c:pt idx="139">
                  <c:v>282.20457012322782</c:v>
                </c:pt>
                <c:pt idx="140">
                  <c:v>282.4979367332059</c:v>
                </c:pt>
                <c:pt idx="141">
                  <c:v>282.79130334318421</c:v>
                </c:pt>
                <c:pt idx="142">
                  <c:v>283.08466995316218</c:v>
                </c:pt>
                <c:pt idx="143">
                  <c:v>283.37803656314031</c:v>
                </c:pt>
                <c:pt idx="144">
                  <c:v>283.67140317311839</c:v>
                </c:pt>
                <c:pt idx="145">
                  <c:v>283.96476978309659</c:v>
                </c:pt>
                <c:pt idx="146">
                  <c:v>284.25813639307472</c:v>
                </c:pt>
                <c:pt idx="147">
                  <c:v>284.55150300305303</c:v>
                </c:pt>
                <c:pt idx="148">
                  <c:v>284.84486961303099</c:v>
                </c:pt>
                <c:pt idx="149">
                  <c:v>285.13823622300919</c:v>
                </c:pt>
                <c:pt idx="150">
                  <c:v>287.53318115984501</c:v>
                </c:pt>
                <c:pt idx="151">
                  <c:v>287.82654776982298</c:v>
                </c:pt>
                <c:pt idx="152">
                  <c:v>288.11991437980112</c:v>
                </c:pt>
                <c:pt idx="153">
                  <c:v>288.41328098977931</c:v>
                </c:pt>
                <c:pt idx="154">
                  <c:v>288.70664759975739</c:v>
                </c:pt>
                <c:pt idx="155">
                  <c:v>289.00001420973558</c:v>
                </c:pt>
                <c:pt idx="156">
                  <c:v>289.2933808197136</c:v>
                </c:pt>
                <c:pt idx="157">
                  <c:v>289.5867474296918</c:v>
                </c:pt>
                <c:pt idx="158">
                  <c:v>289.88011403966999</c:v>
                </c:pt>
                <c:pt idx="159">
                  <c:v>290.17348064964801</c:v>
                </c:pt>
                <c:pt idx="160">
                  <c:v>290.46684725962632</c:v>
                </c:pt>
                <c:pt idx="161">
                  <c:v>290.7602138696044</c:v>
                </c:pt>
                <c:pt idx="162">
                  <c:v>293.15515880644011</c:v>
                </c:pt>
                <c:pt idx="163">
                  <c:v>293.44852541641819</c:v>
                </c:pt>
                <c:pt idx="164">
                  <c:v>293.74189202639627</c:v>
                </c:pt>
                <c:pt idx="165">
                  <c:v>294.03525863637452</c:v>
                </c:pt>
                <c:pt idx="166">
                  <c:v>294.32862524635249</c:v>
                </c:pt>
                <c:pt idx="167">
                  <c:v>294.62199185633068</c:v>
                </c:pt>
                <c:pt idx="168">
                  <c:v>294.91535846630882</c:v>
                </c:pt>
                <c:pt idx="169">
                  <c:v>295.20872507628701</c:v>
                </c:pt>
                <c:pt idx="170">
                  <c:v>295.50209168626509</c:v>
                </c:pt>
                <c:pt idx="171">
                  <c:v>295.79545829624328</c:v>
                </c:pt>
                <c:pt idx="172">
                  <c:v>296.08882490622142</c:v>
                </c:pt>
                <c:pt idx="173">
                  <c:v>296.38219151619961</c:v>
                </c:pt>
                <c:pt idx="174">
                  <c:v>298.77713645303521</c:v>
                </c:pt>
                <c:pt idx="175">
                  <c:v>299.0705030630134</c:v>
                </c:pt>
                <c:pt idx="176">
                  <c:v>299.36386967299148</c:v>
                </c:pt>
                <c:pt idx="177">
                  <c:v>299.65723628296968</c:v>
                </c:pt>
                <c:pt idx="178">
                  <c:v>299.95060289294781</c:v>
                </c:pt>
                <c:pt idx="179">
                  <c:v>300.24396950292589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79974416"/>
        <c:axId val="379982032"/>
      </c:lineChart>
      <c:dateAx>
        <c:axId val="379974416"/>
        <c:scaling>
          <c:orientation val="minMax"/>
        </c:scaling>
        <c:delete val="0"/>
        <c:axPos val="b"/>
        <c:numFmt formatCode="[$-409]mmm\-yy;@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defRPr>
            </a:pPr>
            <a:endParaRPr lang="es-419"/>
          </a:p>
        </c:txPr>
        <c:crossAx val="379982032"/>
        <c:crossesAt val="100"/>
        <c:auto val="1"/>
        <c:lblOffset val="100"/>
        <c:baseTimeUnit val="months"/>
      </c:dateAx>
      <c:valAx>
        <c:axId val="379982032"/>
        <c:scaling>
          <c:orientation val="minMax"/>
        </c:scaling>
        <c:delete val="0"/>
        <c:axPos val="l"/>
        <c:numFmt formatCode="0.0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defRPr>
            </a:pPr>
            <a:endParaRPr lang="es-419"/>
          </a:p>
        </c:txPr>
        <c:crossAx val="379974416"/>
        <c:crosses val="autoZero"/>
        <c:crossBetween val="between"/>
        <c:minorUnit val="10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15174001557115"/>
          <c:y val="0.88113841929571801"/>
          <c:w val="0.51879094670528503"/>
          <c:h val="5.243088363954499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419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s-419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defRPr>
            </a:pPr>
            <a:r>
              <a:rPr lang="en-US">
                <a:latin typeface="Arial" charset="0"/>
                <a:ea typeface="Arial" charset="0"/>
                <a:cs typeface="Arial" charset="0"/>
              </a:rPr>
              <a:t>MtM Energ</a:t>
            </a:r>
            <a:r>
              <a:rPr lang="es-ES">
                <a:latin typeface="Arial" charset="0"/>
                <a:ea typeface="Arial" charset="0"/>
                <a:cs typeface="Arial" charset="0"/>
              </a:rPr>
              <a:t>ía</a:t>
            </a:r>
            <a:endParaRPr lang="en-US">
              <a:latin typeface="Arial" charset="0"/>
              <a:ea typeface="Arial" charset="0"/>
              <a:cs typeface="Arial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  <a:ea typeface="Arial" charset="0"/>
              <a:cs typeface="Arial" charset="0"/>
            </a:defRPr>
          </a:pPr>
          <a:endParaRPr lang="es-419"/>
        </a:p>
      </c:txPr>
    </c:title>
    <c:autoTitleDeleted val="0"/>
    <c:plotArea>
      <c:layout/>
      <c:barChart>
        <c:barDir val="col"/>
        <c:grouping val="stacked"/>
        <c:varyColors val="0"/>
        <c:ser>
          <c:idx val="2"/>
          <c:order val="2"/>
          <c:tx>
            <c:strRef>
              <c:f>'Forward Curve'!$AE$3</c:f>
              <c:strCache>
                <c:ptCount val="1"/>
                <c:pt idx="0">
                  <c:v>MtM 36 meses Energía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009051"/>
              </a:solidFill>
            </a:ln>
            <a:effectLst/>
          </c:spPr>
          <c:invertIfNegative val="0"/>
          <c:cat>
            <c:numRef>
              <c:f>'Forward Curve'!$B$4:$B$59</c:f>
              <c:numCache>
                <c:formatCode>[$-409]mmm\-yy;@</c:formatCode>
                <c:ptCount val="56"/>
                <c:pt idx="0">
                  <c:v>42856</c:v>
                </c:pt>
                <c:pt idx="1">
                  <c:v>42887</c:v>
                </c:pt>
                <c:pt idx="2">
                  <c:v>42917</c:v>
                </c:pt>
                <c:pt idx="3">
                  <c:v>42948</c:v>
                </c:pt>
                <c:pt idx="4">
                  <c:v>42979</c:v>
                </c:pt>
                <c:pt idx="5">
                  <c:v>43009</c:v>
                </c:pt>
                <c:pt idx="6">
                  <c:v>43040</c:v>
                </c:pt>
                <c:pt idx="7">
                  <c:v>43070</c:v>
                </c:pt>
                <c:pt idx="8">
                  <c:v>43101</c:v>
                </c:pt>
                <c:pt idx="9">
                  <c:v>43132</c:v>
                </c:pt>
                <c:pt idx="10">
                  <c:v>43160</c:v>
                </c:pt>
                <c:pt idx="11">
                  <c:v>43191</c:v>
                </c:pt>
                <c:pt idx="12">
                  <c:v>43221</c:v>
                </c:pt>
                <c:pt idx="13">
                  <c:v>43252</c:v>
                </c:pt>
                <c:pt idx="14">
                  <c:v>43282</c:v>
                </c:pt>
                <c:pt idx="15">
                  <c:v>43313</c:v>
                </c:pt>
                <c:pt idx="16">
                  <c:v>43344</c:v>
                </c:pt>
                <c:pt idx="17">
                  <c:v>43374</c:v>
                </c:pt>
                <c:pt idx="18">
                  <c:v>43405</c:v>
                </c:pt>
                <c:pt idx="19">
                  <c:v>43435</c:v>
                </c:pt>
                <c:pt idx="20">
                  <c:v>43466</c:v>
                </c:pt>
                <c:pt idx="21">
                  <c:v>43497</c:v>
                </c:pt>
                <c:pt idx="22">
                  <c:v>43525</c:v>
                </c:pt>
                <c:pt idx="23">
                  <c:v>43556</c:v>
                </c:pt>
                <c:pt idx="24">
                  <c:v>43586</c:v>
                </c:pt>
                <c:pt idx="25">
                  <c:v>43617</c:v>
                </c:pt>
                <c:pt idx="26">
                  <c:v>43647</c:v>
                </c:pt>
                <c:pt idx="27">
                  <c:v>43678</c:v>
                </c:pt>
                <c:pt idx="28">
                  <c:v>43709</c:v>
                </c:pt>
                <c:pt idx="29">
                  <c:v>43739</c:v>
                </c:pt>
                <c:pt idx="30">
                  <c:v>43770</c:v>
                </c:pt>
                <c:pt idx="31">
                  <c:v>43800</c:v>
                </c:pt>
                <c:pt idx="32">
                  <c:v>43831</c:v>
                </c:pt>
                <c:pt idx="33">
                  <c:v>43862</c:v>
                </c:pt>
                <c:pt idx="34">
                  <c:v>43891</c:v>
                </c:pt>
                <c:pt idx="35">
                  <c:v>43922</c:v>
                </c:pt>
                <c:pt idx="36">
                  <c:v>43952</c:v>
                </c:pt>
                <c:pt idx="37">
                  <c:v>43983</c:v>
                </c:pt>
                <c:pt idx="38">
                  <c:v>44013</c:v>
                </c:pt>
                <c:pt idx="39">
                  <c:v>44044</c:v>
                </c:pt>
                <c:pt idx="40">
                  <c:v>44075</c:v>
                </c:pt>
                <c:pt idx="41">
                  <c:v>44105</c:v>
                </c:pt>
                <c:pt idx="42">
                  <c:v>44136</c:v>
                </c:pt>
                <c:pt idx="43">
                  <c:v>44166</c:v>
                </c:pt>
                <c:pt idx="44">
                  <c:v>44197</c:v>
                </c:pt>
                <c:pt idx="45">
                  <c:v>44228</c:v>
                </c:pt>
                <c:pt idx="46">
                  <c:v>44256</c:v>
                </c:pt>
                <c:pt idx="47">
                  <c:v>44287</c:v>
                </c:pt>
                <c:pt idx="48">
                  <c:v>44317</c:v>
                </c:pt>
                <c:pt idx="49">
                  <c:v>44348</c:v>
                </c:pt>
                <c:pt idx="50">
                  <c:v>44378</c:v>
                </c:pt>
                <c:pt idx="51">
                  <c:v>44409</c:v>
                </c:pt>
                <c:pt idx="52">
                  <c:v>44440</c:v>
                </c:pt>
                <c:pt idx="53">
                  <c:v>44470</c:v>
                </c:pt>
                <c:pt idx="54">
                  <c:v>44501</c:v>
                </c:pt>
                <c:pt idx="55">
                  <c:v>44531</c:v>
                </c:pt>
              </c:numCache>
            </c:numRef>
          </c:cat>
          <c:val>
            <c:numRef>
              <c:f>'Forward Curve'!$AE$4:$AE$59</c:f>
              <c:numCache>
                <c:formatCode>_(* #,##0.00_);_(* \(#,##0.00\);_(* "-"??_);_(@_)</c:formatCode>
                <c:ptCount val="56"/>
                <c:pt idx="0">
                  <c:v>-54443812.7796643</c:v>
                </c:pt>
                <c:pt idx="1">
                  <c:v>-52086165.1202185</c:v>
                </c:pt>
                <c:pt idx="2">
                  <c:v>-47276839.7418577</c:v>
                </c:pt>
                <c:pt idx="3">
                  <c:v>-44715526.495277099</c:v>
                </c:pt>
                <c:pt idx="4">
                  <c:v>-39103943.517715499</c:v>
                </c:pt>
                <c:pt idx="5">
                  <c:v>-34611728.061766602</c:v>
                </c:pt>
                <c:pt idx="6">
                  <c:v>-28835487.943641499</c:v>
                </c:pt>
                <c:pt idx="7">
                  <c:v>-22963928.0039207</c:v>
                </c:pt>
                <c:pt idx="8">
                  <c:v>-20619006.459361199</c:v>
                </c:pt>
                <c:pt idx="9">
                  <c:v>-17073688.1835915</c:v>
                </c:pt>
                <c:pt idx="10">
                  <c:v>-14341098.2677503</c:v>
                </c:pt>
                <c:pt idx="11">
                  <c:v>-9455862.5425997991</c:v>
                </c:pt>
                <c:pt idx="12">
                  <c:v>-3951708.3686095499</c:v>
                </c:pt>
                <c:pt idx="13">
                  <c:v>-409197.09868789249</c:v>
                </c:pt>
                <c:pt idx="14">
                  <c:v>3310978.2794795302</c:v>
                </c:pt>
                <c:pt idx="15">
                  <c:v>5787095.0381627297</c:v>
                </c:pt>
                <c:pt idx="16">
                  <c:v>8413286.5718331207</c:v>
                </c:pt>
                <c:pt idx="17">
                  <c:v>9395797.1117598992</c:v>
                </c:pt>
                <c:pt idx="18">
                  <c:v>9846123.7672540806</c:v>
                </c:pt>
                <c:pt idx="19">
                  <c:v>10360132.222748199</c:v>
                </c:pt>
                <c:pt idx="20">
                  <c:v>10825889.468242399</c:v>
                </c:pt>
                <c:pt idx="21" formatCode="_(* #,##0_);_(* \(#,##0\);_(* &quot;-&quot;??_);_(@_)">
                  <c:v>11008507.633736599</c:v>
                </c:pt>
                <c:pt idx="22">
                  <c:v>6753925.2471881704</c:v>
                </c:pt>
                <c:pt idx="23">
                  <c:v>3309698.1618385399</c:v>
                </c:pt>
                <c:pt idx="24">
                  <c:v>3485848.1630152101</c:v>
                </c:pt>
                <c:pt idx="25">
                  <c:v>1837916.24510224</c:v>
                </c:pt>
                <c:pt idx="26">
                  <c:v>1000217.85850442</c:v>
                </c:pt>
                <c:pt idx="27">
                  <c:v>-3333747.5009030201</c:v>
                </c:pt>
                <c:pt idx="28">
                  <c:v>-3861919.62590067</c:v>
                </c:pt>
                <c:pt idx="29">
                  <c:v>-6174027.7375547504</c:v>
                </c:pt>
                <c:pt idx="30">
                  <c:v>-7866616.8967209104</c:v>
                </c:pt>
                <c:pt idx="31">
                  <c:v>-10498612.9541656</c:v>
                </c:pt>
                <c:pt idx="32">
                  <c:v>-10231551.477882501</c:v>
                </c:pt>
                <c:pt idx="33">
                  <c:v>-10623288.058260201</c:v>
                </c:pt>
                <c:pt idx="34">
                  <c:v>-11512756.407670001</c:v>
                </c:pt>
                <c:pt idx="35">
                  <c:v>-7472499.2410854101</c:v>
                </c:pt>
                <c:pt idx="36">
                  <c:v>-8983716.6001456603</c:v>
                </c:pt>
                <c:pt idx="37">
                  <c:v>-9009382.8420999404</c:v>
                </c:pt>
                <c:pt idx="38">
                  <c:v>-11740745.844199801</c:v>
                </c:pt>
                <c:pt idx="39">
                  <c:v>-11869533.5979481</c:v>
                </c:pt>
                <c:pt idx="40">
                  <c:v>-12198788.8456985</c:v>
                </c:pt>
                <c:pt idx="41">
                  <c:v>-12548704.153899901</c:v>
                </c:pt>
                <c:pt idx="42">
                  <c:v>-16683314.7359266</c:v>
                </c:pt>
                <c:pt idx="43">
                  <c:v>-20990125.728848498</c:v>
                </c:pt>
                <c:pt idx="44">
                  <c:v>-21781840.7004412</c:v>
                </c:pt>
                <c:pt idx="45">
                  <c:v>-22496043.120686501</c:v>
                </c:pt>
                <c:pt idx="46">
                  <c:v>-22413601.325192299</c:v>
                </c:pt>
                <c:pt idx="47">
                  <c:v>-24541160.188196599</c:v>
                </c:pt>
                <c:pt idx="48">
                  <c:v>-28287360.524229702</c:v>
                </c:pt>
                <c:pt idx="49">
                  <c:v>-31027435.413162999</c:v>
                </c:pt>
                <c:pt idx="50">
                  <c:v>-33962472.591592103</c:v>
                </c:pt>
                <c:pt idx="51">
                  <c:v>-35706386.646786898</c:v>
                </c:pt>
                <c:pt idx="52">
                  <c:v>-37690693.414469004</c:v>
                </c:pt>
                <c:pt idx="53">
                  <c:v>-38090041.1559074</c:v>
                </c:pt>
                <c:pt idx="54">
                  <c:v>-37980657.060413301</c:v>
                </c:pt>
                <c:pt idx="55">
                  <c:v>-38070156.124919102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2"/>
        <c:overlap val="100"/>
        <c:axId val="380917808"/>
        <c:axId val="380916720"/>
      </c:barChart>
      <c:lineChart>
        <c:grouping val="standard"/>
        <c:varyColors val="0"/>
        <c:ser>
          <c:idx val="0"/>
          <c:order val="0"/>
          <c:tx>
            <c:strRef>
              <c:f>'Forward Curve'!$N$3</c:f>
              <c:strCache>
                <c:ptCount val="1"/>
                <c:pt idx="0">
                  <c:v>Precio de la Energía en el NE_x000d_(Mercado)</c:v>
                </c:pt>
              </c:strCache>
            </c:strRef>
          </c:tx>
          <c:spPr>
            <a:ln w="15875" cap="rnd">
              <a:solidFill>
                <a:srgbClr val="0432FF"/>
              </a:solidFill>
              <a:round/>
            </a:ln>
            <a:effectLst/>
          </c:spPr>
          <c:marker>
            <c:symbol val="none"/>
          </c:marker>
          <c:cat>
            <c:numRef>
              <c:f>'Forward Curve'!$B$4:$B$59</c:f>
              <c:numCache>
                <c:formatCode>[$-409]mmm\-yy;@</c:formatCode>
                <c:ptCount val="56"/>
                <c:pt idx="0">
                  <c:v>42856</c:v>
                </c:pt>
                <c:pt idx="1">
                  <c:v>42887</c:v>
                </c:pt>
                <c:pt idx="2">
                  <c:v>42917</c:v>
                </c:pt>
                <c:pt idx="3">
                  <c:v>42948</c:v>
                </c:pt>
                <c:pt idx="4">
                  <c:v>42979</c:v>
                </c:pt>
                <c:pt idx="5">
                  <c:v>43009</c:v>
                </c:pt>
                <c:pt idx="6">
                  <c:v>43040</c:v>
                </c:pt>
                <c:pt idx="7">
                  <c:v>43070</c:v>
                </c:pt>
                <c:pt idx="8">
                  <c:v>43101</c:v>
                </c:pt>
                <c:pt idx="9">
                  <c:v>43132</c:v>
                </c:pt>
                <c:pt idx="10">
                  <c:v>43160</c:v>
                </c:pt>
                <c:pt idx="11">
                  <c:v>43191</c:v>
                </c:pt>
                <c:pt idx="12">
                  <c:v>43221</c:v>
                </c:pt>
                <c:pt idx="13">
                  <c:v>43252</c:v>
                </c:pt>
                <c:pt idx="14">
                  <c:v>43282</c:v>
                </c:pt>
                <c:pt idx="15">
                  <c:v>43313</c:v>
                </c:pt>
                <c:pt idx="16">
                  <c:v>43344</c:v>
                </c:pt>
                <c:pt idx="17">
                  <c:v>43374</c:v>
                </c:pt>
                <c:pt idx="18">
                  <c:v>43405</c:v>
                </c:pt>
                <c:pt idx="19">
                  <c:v>43435</c:v>
                </c:pt>
                <c:pt idx="20">
                  <c:v>43466</c:v>
                </c:pt>
                <c:pt idx="21">
                  <c:v>43497</c:v>
                </c:pt>
                <c:pt idx="22">
                  <c:v>43525</c:v>
                </c:pt>
                <c:pt idx="23">
                  <c:v>43556</c:v>
                </c:pt>
                <c:pt idx="24">
                  <c:v>43586</c:v>
                </c:pt>
                <c:pt idx="25">
                  <c:v>43617</c:v>
                </c:pt>
                <c:pt idx="26">
                  <c:v>43647</c:v>
                </c:pt>
                <c:pt idx="27">
                  <c:v>43678</c:v>
                </c:pt>
                <c:pt idx="28">
                  <c:v>43709</c:v>
                </c:pt>
                <c:pt idx="29">
                  <c:v>43739</c:v>
                </c:pt>
                <c:pt idx="30">
                  <c:v>43770</c:v>
                </c:pt>
                <c:pt idx="31">
                  <c:v>43800</c:v>
                </c:pt>
                <c:pt idx="32">
                  <c:v>43831</c:v>
                </c:pt>
                <c:pt idx="33">
                  <c:v>43862</c:v>
                </c:pt>
                <c:pt idx="34">
                  <c:v>43891</c:v>
                </c:pt>
                <c:pt idx="35">
                  <c:v>43922</c:v>
                </c:pt>
                <c:pt idx="36">
                  <c:v>43952</c:v>
                </c:pt>
                <c:pt idx="37">
                  <c:v>43983</c:v>
                </c:pt>
                <c:pt idx="38">
                  <c:v>44013</c:v>
                </c:pt>
                <c:pt idx="39">
                  <c:v>44044</c:v>
                </c:pt>
                <c:pt idx="40">
                  <c:v>44075</c:v>
                </c:pt>
                <c:pt idx="41">
                  <c:v>44105</c:v>
                </c:pt>
                <c:pt idx="42">
                  <c:v>44136</c:v>
                </c:pt>
                <c:pt idx="43">
                  <c:v>44166</c:v>
                </c:pt>
                <c:pt idx="44">
                  <c:v>44197</c:v>
                </c:pt>
                <c:pt idx="45">
                  <c:v>44228</c:v>
                </c:pt>
                <c:pt idx="46">
                  <c:v>44256</c:v>
                </c:pt>
                <c:pt idx="47">
                  <c:v>44287</c:v>
                </c:pt>
                <c:pt idx="48">
                  <c:v>44317</c:v>
                </c:pt>
                <c:pt idx="49">
                  <c:v>44348</c:v>
                </c:pt>
                <c:pt idx="50">
                  <c:v>44378</c:v>
                </c:pt>
                <c:pt idx="51">
                  <c:v>44409</c:v>
                </c:pt>
                <c:pt idx="52">
                  <c:v>44440</c:v>
                </c:pt>
                <c:pt idx="53">
                  <c:v>44470</c:v>
                </c:pt>
                <c:pt idx="54">
                  <c:v>44501</c:v>
                </c:pt>
                <c:pt idx="55">
                  <c:v>44531</c:v>
                </c:pt>
              </c:numCache>
            </c:numRef>
          </c:cat>
          <c:val>
            <c:numRef>
              <c:f>'Forward Curve'!$W$4:$W$59</c:f>
              <c:numCache>
                <c:formatCode>0.00</c:formatCode>
                <c:ptCount val="56"/>
                <c:pt idx="0">
                  <c:v>633.08000000000004</c:v>
                </c:pt>
                <c:pt idx="1">
                  <c:v>717.60750000000007</c:v>
                </c:pt>
                <c:pt idx="2">
                  <c:v>806.57500000000005</c:v>
                </c:pt>
                <c:pt idx="3">
                  <c:v>811.12500000000011</c:v>
                </c:pt>
                <c:pt idx="4">
                  <c:v>731.04</c:v>
                </c:pt>
                <c:pt idx="5">
                  <c:v>655.66000000000008</c:v>
                </c:pt>
                <c:pt idx="6">
                  <c:v>660.06</c:v>
                </c:pt>
                <c:pt idx="7">
                  <c:v>674.58</c:v>
                </c:pt>
                <c:pt idx="8">
                  <c:v>684.22</c:v>
                </c:pt>
                <c:pt idx="9">
                  <c:v>678.02</c:v>
                </c:pt>
                <c:pt idx="10">
                  <c:v>667.12</c:v>
                </c:pt>
                <c:pt idx="11">
                  <c:v>586.31999999999994</c:v>
                </c:pt>
                <c:pt idx="12">
                  <c:v>577.58000000000004</c:v>
                </c:pt>
                <c:pt idx="13">
                  <c:v>647.88</c:v>
                </c:pt>
                <c:pt idx="14">
                  <c:v>718.77499999999998</c:v>
                </c:pt>
                <c:pt idx="15">
                  <c:v>719.1</c:v>
                </c:pt>
                <c:pt idx="16">
                  <c:v>649.63499999999999</c:v>
                </c:pt>
                <c:pt idx="17">
                  <c:v>585.46</c:v>
                </c:pt>
                <c:pt idx="18">
                  <c:v>591.78</c:v>
                </c:pt>
                <c:pt idx="19">
                  <c:v>609.88</c:v>
                </c:pt>
                <c:pt idx="20">
                  <c:v>608.1</c:v>
                </c:pt>
                <c:pt idx="21">
                  <c:v>240.09602563650219</c:v>
                </c:pt>
                <c:pt idx="22">
                  <c:v>294.10638461243639</c:v>
                </c:pt>
                <c:pt idx="23">
                  <c:v>548.27183568223597</c:v>
                </c:pt>
                <c:pt idx="24">
                  <c:v>396.98463288228203</c:v>
                </c:pt>
                <c:pt idx="25">
                  <c:v>532.17754861862647</c:v>
                </c:pt>
                <c:pt idx="26">
                  <c:v>317.82393092707213</c:v>
                </c:pt>
                <c:pt idx="27">
                  <c:v>634.68971987981683</c:v>
                </c:pt>
                <c:pt idx="28">
                  <c:v>425.53067266988558</c:v>
                </c:pt>
                <c:pt idx="29">
                  <c:v>413.03810193440393</c:v>
                </c:pt>
                <c:pt idx="30">
                  <c:v>288.70327193829769</c:v>
                </c:pt>
                <c:pt idx="31">
                  <c:v>524.73590074552908</c:v>
                </c:pt>
                <c:pt idx="32">
                  <c:v>224.86280072120431</c:v>
                </c:pt>
                <c:pt idx="33">
                  <c:v>509.32694725005501</c:v>
                </c:pt>
                <c:pt idx="34">
                  <c:v>581.23154120297397</c:v>
                </c:pt>
                <c:pt idx="35">
                  <c:v>224.62512439343709</c:v>
                </c:pt>
                <c:pt idx="36">
                  <c:v>478.14419116137162</c:v>
                </c:pt>
                <c:pt idx="37">
                  <c:v>354.73046845932242</c:v>
                </c:pt>
                <c:pt idx="38">
                  <c:v>638.31347390493954</c:v>
                </c:pt>
                <c:pt idx="39">
                  <c:v>393.86670741886019</c:v>
                </c:pt>
                <c:pt idx="40">
                  <c:v>393.89699647621649</c:v>
                </c:pt>
                <c:pt idx="41">
                  <c:v>221.95244130806029</c:v>
                </c:pt>
                <c:pt idx="42">
                  <c:v>211.33124742448331</c:v>
                </c:pt>
                <c:pt idx="43">
                  <c:v>521.31986958830123</c:v>
                </c:pt>
                <c:pt idx="44">
                  <c:v>549.9092331899385</c:v>
                </c:pt>
                <c:pt idx="45">
                  <c:v>606.67999999999995</c:v>
                </c:pt>
                <c:pt idx="46">
                  <c:v>414.26022304344582</c:v>
                </c:pt>
                <c:pt idx="47">
                  <c:v>242.22846188484331</c:v>
                </c:pt>
                <c:pt idx="48">
                  <c:v>322.0446246333654</c:v>
                </c:pt>
                <c:pt idx="49">
                  <c:v>377.83728716994602</c:v>
                </c:pt>
                <c:pt idx="50">
                  <c:v>550.31711707924444</c:v>
                </c:pt>
                <c:pt idx="51">
                  <c:v>538.38761375280944</c:v>
                </c:pt>
                <c:pt idx="52">
                  <c:v>603.13900159779359</c:v>
                </c:pt>
                <c:pt idx="53">
                  <c:v>582.41999999999996</c:v>
                </c:pt>
                <c:pt idx="54">
                  <c:v>583.54</c:v>
                </c:pt>
                <c:pt idx="55">
                  <c:v>605.58000000000004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'Forward Curve'!$Q$3</c:f>
              <c:strCache>
                <c:ptCount val="1"/>
                <c:pt idx="0">
                  <c:v>Precio Nocional de la Energía (Contrato)</c:v>
                </c:pt>
              </c:strCache>
            </c:strRef>
          </c:tx>
          <c:spPr>
            <a:ln w="2540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numRef>
              <c:f>'Forward Curve'!$B$4:$B$59</c:f>
              <c:numCache>
                <c:formatCode>[$-409]mmm\-yy;@</c:formatCode>
                <c:ptCount val="56"/>
                <c:pt idx="0">
                  <c:v>42856</c:v>
                </c:pt>
                <c:pt idx="1">
                  <c:v>42887</c:v>
                </c:pt>
                <c:pt idx="2">
                  <c:v>42917</c:v>
                </c:pt>
                <c:pt idx="3">
                  <c:v>42948</c:v>
                </c:pt>
                <c:pt idx="4">
                  <c:v>42979</c:v>
                </c:pt>
                <c:pt idx="5">
                  <c:v>43009</c:v>
                </c:pt>
                <c:pt idx="6">
                  <c:v>43040</c:v>
                </c:pt>
                <c:pt idx="7">
                  <c:v>43070</c:v>
                </c:pt>
                <c:pt idx="8">
                  <c:v>43101</c:v>
                </c:pt>
                <c:pt idx="9">
                  <c:v>43132</c:v>
                </c:pt>
                <c:pt idx="10">
                  <c:v>43160</c:v>
                </c:pt>
                <c:pt idx="11">
                  <c:v>43191</c:v>
                </c:pt>
                <c:pt idx="12">
                  <c:v>43221</c:v>
                </c:pt>
                <c:pt idx="13">
                  <c:v>43252</c:v>
                </c:pt>
                <c:pt idx="14">
                  <c:v>43282</c:v>
                </c:pt>
                <c:pt idx="15">
                  <c:v>43313</c:v>
                </c:pt>
                <c:pt idx="16">
                  <c:v>43344</c:v>
                </c:pt>
                <c:pt idx="17">
                  <c:v>43374</c:v>
                </c:pt>
                <c:pt idx="18">
                  <c:v>43405</c:v>
                </c:pt>
                <c:pt idx="19">
                  <c:v>43435</c:v>
                </c:pt>
                <c:pt idx="20">
                  <c:v>43466</c:v>
                </c:pt>
                <c:pt idx="21">
                  <c:v>43497</c:v>
                </c:pt>
                <c:pt idx="22">
                  <c:v>43525</c:v>
                </c:pt>
                <c:pt idx="23">
                  <c:v>43556</c:v>
                </c:pt>
                <c:pt idx="24">
                  <c:v>43586</c:v>
                </c:pt>
                <c:pt idx="25">
                  <c:v>43617</c:v>
                </c:pt>
                <c:pt idx="26">
                  <c:v>43647</c:v>
                </c:pt>
                <c:pt idx="27">
                  <c:v>43678</c:v>
                </c:pt>
                <c:pt idx="28">
                  <c:v>43709</c:v>
                </c:pt>
                <c:pt idx="29">
                  <c:v>43739</c:v>
                </c:pt>
                <c:pt idx="30">
                  <c:v>43770</c:v>
                </c:pt>
                <c:pt idx="31">
                  <c:v>43800</c:v>
                </c:pt>
                <c:pt idx="32">
                  <c:v>43831</c:v>
                </c:pt>
                <c:pt idx="33">
                  <c:v>43862</c:v>
                </c:pt>
                <c:pt idx="34">
                  <c:v>43891</c:v>
                </c:pt>
                <c:pt idx="35">
                  <c:v>43922</c:v>
                </c:pt>
                <c:pt idx="36">
                  <c:v>43952</c:v>
                </c:pt>
                <c:pt idx="37">
                  <c:v>43983</c:v>
                </c:pt>
                <c:pt idx="38">
                  <c:v>44013</c:v>
                </c:pt>
                <c:pt idx="39">
                  <c:v>44044</c:v>
                </c:pt>
                <c:pt idx="40">
                  <c:v>44075</c:v>
                </c:pt>
                <c:pt idx="41">
                  <c:v>44105</c:v>
                </c:pt>
                <c:pt idx="42">
                  <c:v>44136</c:v>
                </c:pt>
                <c:pt idx="43">
                  <c:v>44166</c:v>
                </c:pt>
                <c:pt idx="44">
                  <c:v>44197</c:v>
                </c:pt>
                <c:pt idx="45">
                  <c:v>44228</c:v>
                </c:pt>
                <c:pt idx="46">
                  <c:v>44256</c:v>
                </c:pt>
                <c:pt idx="47">
                  <c:v>44287</c:v>
                </c:pt>
                <c:pt idx="48">
                  <c:v>44317</c:v>
                </c:pt>
                <c:pt idx="49">
                  <c:v>44348</c:v>
                </c:pt>
                <c:pt idx="50">
                  <c:v>44378</c:v>
                </c:pt>
                <c:pt idx="51">
                  <c:v>44409</c:v>
                </c:pt>
                <c:pt idx="52">
                  <c:v>44440</c:v>
                </c:pt>
                <c:pt idx="53">
                  <c:v>44470</c:v>
                </c:pt>
                <c:pt idx="54">
                  <c:v>44501</c:v>
                </c:pt>
                <c:pt idx="55">
                  <c:v>44531</c:v>
                </c:pt>
              </c:numCache>
            </c:numRef>
          </c:cat>
          <c:val>
            <c:numRef>
              <c:f>'Forward Curve'!$Z$4:$Z$59</c:f>
              <c:numCache>
                <c:formatCode>0.00</c:formatCode>
                <c:ptCount val="56"/>
                <c:pt idx="0">
                  <c:v>432.41534282795237</c:v>
                </c:pt>
                <c:pt idx="1">
                  <c:v>433.0020760479087</c:v>
                </c:pt>
                <c:pt idx="2">
                  <c:v>433.58880926786497</c:v>
                </c:pt>
                <c:pt idx="3">
                  <c:v>434.17554248782119</c:v>
                </c:pt>
                <c:pt idx="4">
                  <c:v>434.76227570777752</c:v>
                </c:pt>
                <c:pt idx="5">
                  <c:v>435.34900892773379</c:v>
                </c:pt>
                <c:pt idx="6">
                  <c:v>440.13889880140522</c:v>
                </c:pt>
                <c:pt idx="7">
                  <c:v>440.72563202136138</c:v>
                </c:pt>
                <c:pt idx="8">
                  <c:v>441.31236524131782</c:v>
                </c:pt>
                <c:pt idx="9">
                  <c:v>441.89909846127398</c:v>
                </c:pt>
                <c:pt idx="10">
                  <c:v>442.48583168123042</c:v>
                </c:pt>
                <c:pt idx="11">
                  <c:v>443.07256490118658</c:v>
                </c:pt>
                <c:pt idx="12">
                  <c:v>443.65929812114268</c:v>
                </c:pt>
                <c:pt idx="13">
                  <c:v>444.24603134109913</c:v>
                </c:pt>
                <c:pt idx="14">
                  <c:v>444.83276456105528</c:v>
                </c:pt>
                <c:pt idx="15">
                  <c:v>445.41949778101161</c:v>
                </c:pt>
                <c:pt idx="16">
                  <c:v>446.00623100096789</c:v>
                </c:pt>
                <c:pt idx="17">
                  <c:v>446.59296422092422</c:v>
                </c:pt>
                <c:pt idx="18">
                  <c:v>451.38285409459559</c:v>
                </c:pt>
                <c:pt idx="19">
                  <c:v>451.9695873145518</c:v>
                </c:pt>
                <c:pt idx="20">
                  <c:v>452.55632053450807</c:v>
                </c:pt>
                <c:pt idx="21">
                  <c:v>453.1430537544644</c:v>
                </c:pt>
                <c:pt idx="22">
                  <c:v>453.72978697442068</c:v>
                </c:pt>
                <c:pt idx="23">
                  <c:v>454.31652019437701</c:v>
                </c:pt>
                <c:pt idx="24">
                  <c:v>454.90325341433328</c:v>
                </c:pt>
                <c:pt idx="25">
                  <c:v>455.48998663428961</c:v>
                </c:pt>
                <c:pt idx="26">
                  <c:v>456.07671985424571</c:v>
                </c:pt>
                <c:pt idx="27">
                  <c:v>456.66345307420198</c:v>
                </c:pt>
                <c:pt idx="28">
                  <c:v>457.25018629415842</c:v>
                </c:pt>
                <c:pt idx="29">
                  <c:v>457.83691951411458</c:v>
                </c:pt>
                <c:pt idx="30">
                  <c:v>462.6268093877859</c:v>
                </c:pt>
                <c:pt idx="31">
                  <c:v>463.21354260774223</c:v>
                </c:pt>
                <c:pt idx="32">
                  <c:v>463.8002758276985</c:v>
                </c:pt>
                <c:pt idx="33">
                  <c:v>464.38700904765471</c:v>
                </c:pt>
                <c:pt idx="34">
                  <c:v>464.9737422676111</c:v>
                </c:pt>
                <c:pt idx="35">
                  <c:v>465.56047548756732</c:v>
                </c:pt>
                <c:pt idx="36">
                  <c:v>466.14720870752359</c:v>
                </c:pt>
                <c:pt idx="37">
                  <c:v>466.73394192747992</c:v>
                </c:pt>
                <c:pt idx="38">
                  <c:v>467.32067514743608</c:v>
                </c:pt>
                <c:pt idx="39">
                  <c:v>467.90740836739241</c:v>
                </c:pt>
                <c:pt idx="40">
                  <c:v>468.49414158734868</c:v>
                </c:pt>
                <c:pt idx="41">
                  <c:v>469.08087480730489</c:v>
                </c:pt>
                <c:pt idx="42">
                  <c:v>473.87076468097632</c:v>
                </c:pt>
                <c:pt idx="43">
                  <c:v>474.45749790093248</c:v>
                </c:pt>
                <c:pt idx="44">
                  <c:v>475.04423112088881</c:v>
                </c:pt>
                <c:pt idx="45">
                  <c:v>475.63096434084508</c:v>
                </c:pt>
                <c:pt idx="46">
                  <c:v>476.21769756080153</c:v>
                </c:pt>
                <c:pt idx="47">
                  <c:v>476.80443078075768</c:v>
                </c:pt>
                <c:pt idx="48">
                  <c:v>477.3911640007139</c:v>
                </c:pt>
                <c:pt idx="49">
                  <c:v>477.97789722067017</c:v>
                </c:pt>
                <c:pt idx="50">
                  <c:v>478.5646304406265</c:v>
                </c:pt>
                <c:pt idx="51">
                  <c:v>479.15136366058277</c:v>
                </c:pt>
                <c:pt idx="52">
                  <c:v>479.73809688053899</c:v>
                </c:pt>
                <c:pt idx="53">
                  <c:v>480.32483010049532</c:v>
                </c:pt>
                <c:pt idx="54">
                  <c:v>485.11471997416669</c:v>
                </c:pt>
                <c:pt idx="55">
                  <c:v>485.70145319412302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79975504"/>
        <c:axId val="380911824"/>
      </c:lineChart>
      <c:dateAx>
        <c:axId val="379975504"/>
        <c:scaling>
          <c:orientation val="minMax"/>
        </c:scaling>
        <c:delete val="0"/>
        <c:axPos val="b"/>
        <c:numFmt formatCode="[$-409]d\-mmm\-yy;@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defRPr>
            </a:pPr>
            <a:endParaRPr lang="es-419"/>
          </a:p>
        </c:txPr>
        <c:crossAx val="380911824"/>
        <c:crosses val="autoZero"/>
        <c:auto val="1"/>
        <c:lblOffset val="100"/>
        <c:baseTimeUnit val="months"/>
      </c:dateAx>
      <c:valAx>
        <c:axId val="380911824"/>
        <c:scaling>
          <c:orientation val="minMax"/>
        </c:scaling>
        <c:delete val="0"/>
        <c:axPos val="l"/>
        <c:numFmt formatCode="0.0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defRPr>
            </a:pPr>
            <a:endParaRPr lang="es-419"/>
          </a:p>
        </c:txPr>
        <c:crossAx val="379975504"/>
        <c:crosses val="autoZero"/>
        <c:crossBetween val="between"/>
      </c:valAx>
      <c:valAx>
        <c:axId val="380916720"/>
        <c:scaling>
          <c:orientation val="minMax"/>
        </c:scaling>
        <c:delete val="0"/>
        <c:axPos val="r"/>
        <c:numFmt formatCode="#,##0.00;[Red]\(#,##0.00\)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defRPr>
            </a:pPr>
            <a:endParaRPr lang="es-419"/>
          </a:p>
        </c:txPr>
        <c:crossAx val="380917808"/>
        <c:crosses val="max"/>
        <c:crossBetween val="between"/>
      </c:valAx>
      <c:dateAx>
        <c:axId val="380917808"/>
        <c:scaling>
          <c:orientation val="minMax"/>
        </c:scaling>
        <c:delete val="1"/>
        <c:axPos val="b"/>
        <c:numFmt formatCode="[$-409]mmm\-yy;@" sourceLinked="0"/>
        <c:majorTickMark val="out"/>
        <c:minorTickMark val="none"/>
        <c:tickLblPos val="nextTo"/>
        <c:crossAx val="380916720"/>
        <c:crosses val="autoZero"/>
        <c:auto val="1"/>
        <c:lblOffset val="100"/>
        <c:baseTimeUnit val="months"/>
      </c:dateAx>
      <c:spPr>
        <a:noFill/>
        <a:ln w="25400">
          <a:noFill/>
        </a:ln>
        <a:effectLst/>
      </c:spPr>
    </c:plotArea>
    <c:legend>
      <c:legendPos val="t"/>
      <c:layout>
        <c:manualLayout>
          <c:xMode val="edge"/>
          <c:yMode val="edge"/>
          <c:x val="6.9282152230971204E-3"/>
          <c:y val="0.113225806451613"/>
          <c:w val="0.98447690288713896"/>
          <c:h val="9.596850393700780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419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s-419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defRPr>
            </a:pPr>
            <a:r>
              <a:rPr lang="en-US">
                <a:latin typeface="Arial" charset="0"/>
                <a:ea typeface="Arial" charset="0"/>
                <a:cs typeface="Arial" charset="0"/>
              </a:rPr>
              <a:t>MtM Potencia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  <a:ea typeface="Arial" charset="0"/>
              <a:cs typeface="Arial" charset="0"/>
            </a:defRPr>
          </a:pPr>
          <a:endParaRPr lang="es-419"/>
        </a:p>
      </c:txPr>
    </c:title>
    <c:autoTitleDeleted val="0"/>
    <c:plotArea>
      <c:layout/>
      <c:barChart>
        <c:barDir val="col"/>
        <c:grouping val="stacked"/>
        <c:varyColors val="0"/>
        <c:ser>
          <c:idx val="2"/>
          <c:order val="2"/>
          <c:tx>
            <c:strRef>
              <c:f>'Forward Curve'!$AK$3</c:f>
              <c:strCache>
                <c:ptCount val="1"/>
                <c:pt idx="0">
                  <c:v>MtM 36 meses Potencia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C00000"/>
              </a:solidFill>
            </a:ln>
            <a:effectLst/>
          </c:spPr>
          <c:invertIfNegative val="0"/>
          <c:cat>
            <c:numRef>
              <c:f>'Forward Curve'!$B$4:$B$59</c:f>
              <c:numCache>
                <c:formatCode>[$-409]mmm\-yy;@</c:formatCode>
                <c:ptCount val="56"/>
                <c:pt idx="0">
                  <c:v>42856</c:v>
                </c:pt>
                <c:pt idx="1">
                  <c:v>42887</c:v>
                </c:pt>
                <c:pt idx="2">
                  <c:v>42917</c:v>
                </c:pt>
                <c:pt idx="3">
                  <c:v>42948</c:v>
                </c:pt>
                <c:pt idx="4">
                  <c:v>42979</c:v>
                </c:pt>
                <c:pt idx="5">
                  <c:v>43009</c:v>
                </c:pt>
                <c:pt idx="6">
                  <c:v>43040</c:v>
                </c:pt>
                <c:pt idx="7">
                  <c:v>43070</c:v>
                </c:pt>
                <c:pt idx="8">
                  <c:v>43101</c:v>
                </c:pt>
                <c:pt idx="9">
                  <c:v>43132</c:v>
                </c:pt>
                <c:pt idx="10">
                  <c:v>43160</c:v>
                </c:pt>
                <c:pt idx="11">
                  <c:v>43191</c:v>
                </c:pt>
                <c:pt idx="12">
                  <c:v>43221</c:v>
                </c:pt>
                <c:pt idx="13">
                  <c:v>43252</c:v>
                </c:pt>
                <c:pt idx="14">
                  <c:v>43282</c:v>
                </c:pt>
                <c:pt idx="15">
                  <c:v>43313</c:v>
                </c:pt>
                <c:pt idx="16">
                  <c:v>43344</c:v>
                </c:pt>
                <c:pt idx="17">
                  <c:v>43374</c:v>
                </c:pt>
                <c:pt idx="18">
                  <c:v>43405</c:v>
                </c:pt>
                <c:pt idx="19">
                  <c:v>43435</c:v>
                </c:pt>
                <c:pt idx="20">
                  <c:v>43466</c:v>
                </c:pt>
                <c:pt idx="21">
                  <c:v>43497</c:v>
                </c:pt>
                <c:pt idx="22">
                  <c:v>43525</c:v>
                </c:pt>
                <c:pt idx="23">
                  <c:v>43556</c:v>
                </c:pt>
                <c:pt idx="24">
                  <c:v>43586</c:v>
                </c:pt>
                <c:pt idx="25">
                  <c:v>43617</c:v>
                </c:pt>
                <c:pt idx="26">
                  <c:v>43647</c:v>
                </c:pt>
                <c:pt idx="27">
                  <c:v>43678</c:v>
                </c:pt>
                <c:pt idx="28">
                  <c:v>43709</c:v>
                </c:pt>
                <c:pt idx="29">
                  <c:v>43739</c:v>
                </c:pt>
                <c:pt idx="30">
                  <c:v>43770</c:v>
                </c:pt>
                <c:pt idx="31">
                  <c:v>43800</c:v>
                </c:pt>
                <c:pt idx="32">
                  <c:v>43831</c:v>
                </c:pt>
                <c:pt idx="33">
                  <c:v>43862</c:v>
                </c:pt>
                <c:pt idx="34">
                  <c:v>43891</c:v>
                </c:pt>
                <c:pt idx="35">
                  <c:v>43922</c:v>
                </c:pt>
                <c:pt idx="36">
                  <c:v>43952</c:v>
                </c:pt>
                <c:pt idx="37">
                  <c:v>43983</c:v>
                </c:pt>
                <c:pt idx="38">
                  <c:v>44013</c:v>
                </c:pt>
                <c:pt idx="39">
                  <c:v>44044</c:v>
                </c:pt>
                <c:pt idx="40">
                  <c:v>44075</c:v>
                </c:pt>
                <c:pt idx="41">
                  <c:v>44105</c:v>
                </c:pt>
                <c:pt idx="42">
                  <c:v>44136</c:v>
                </c:pt>
                <c:pt idx="43">
                  <c:v>44166</c:v>
                </c:pt>
                <c:pt idx="44">
                  <c:v>44197</c:v>
                </c:pt>
                <c:pt idx="45">
                  <c:v>44228</c:v>
                </c:pt>
                <c:pt idx="46">
                  <c:v>44256</c:v>
                </c:pt>
                <c:pt idx="47">
                  <c:v>44287</c:v>
                </c:pt>
                <c:pt idx="48">
                  <c:v>44317</c:v>
                </c:pt>
                <c:pt idx="49">
                  <c:v>44348</c:v>
                </c:pt>
                <c:pt idx="50">
                  <c:v>44378</c:v>
                </c:pt>
                <c:pt idx="51">
                  <c:v>44409</c:v>
                </c:pt>
                <c:pt idx="52">
                  <c:v>44440</c:v>
                </c:pt>
                <c:pt idx="53">
                  <c:v>44470</c:v>
                </c:pt>
                <c:pt idx="54">
                  <c:v>44501</c:v>
                </c:pt>
                <c:pt idx="55">
                  <c:v>44531</c:v>
                </c:pt>
              </c:numCache>
            </c:numRef>
          </c:cat>
          <c:val>
            <c:numRef>
              <c:f>'Forward Curve'!$AK$4:$AK$59</c:f>
              <c:numCache>
                <c:formatCode>_(* #,##0.00_);_(* \(#,##0.00\);_(* "-"??_);_(@_)</c:formatCode>
                <c:ptCount val="56"/>
                <c:pt idx="0">
                  <c:v>-3134977.0941123599</c:v>
                </c:pt>
                <c:pt idx="1">
                  <c:v>-3663716.8304917798</c:v>
                </c:pt>
                <c:pt idx="2">
                  <c:v>-4194106.0019030902</c:v>
                </c:pt>
                <c:pt idx="3">
                  <c:v>-4722885.1217452204</c:v>
                </c:pt>
                <c:pt idx="4">
                  <c:v>-5251683.93331871</c:v>
                </c:pt>
                <c:pt idx="5">
                  <c:v>-5782030.9081628202</c:v>
                </c:pt>
                <c:pt idx="6">
                  <c:v>-6310869.10319902</c:v>
                </c:pt>
                <c:pt idx="7">
                  <c:v>-6841087.1863936298</c:v>
                </c:pt>
                <c:pt idx="8">
                  <c:v>-7370105.8297391403</c:v>
                </c:pt>
                <c:pt idx="9">
                  <c:v>-7899815.9414418899</c:v>
                </c:pt>
                <c:pt idx="10">
                  <c:v>-8429526.0531446394</c:v>
                </c:pt>
                <c:pt idx="11">
                  <c:v>-8959236.1648473907</c:v>
                </c:pt>
                <c:pt idx="12">
                  <c:v>-9488946.2765501402</c:v>
                </c:pt>
                <c:pt idx="13">
                  <c:v>-10018656.388252901</c:v>
                </c:pt>
                <c:pt idx="14">
                  <c:v>-10548366.4999556</c:v>
                </c:pt>
                <c:pt idx="15">
                  <c:v>-11078076.6116584</c:v>
                </c:pt>
                <c:pt idx="16">
                  <c:v>-11607786.723361099</c:v>
                </c:pt>
                <c:pt idx="17">
                  <c:v>-12137496.835063901</c:v>
                </c:pt>
                <c:pt idx="18">
                  <c:v>-12667206.9467666</c:v>
                </c:pt>
                <c:pt idx="19">
                  <c:v>-13196917.0584694</c:v>
                </c:pt>
                <c:pt idx="20">
                  <c:v>-13726627.170172101</c:v>
                </c:pt>
                <c:pt idx="21" formatCode="_(* #,##0_);_(* \(#,##0\);_(* &quot;-&quot;??_);_(@_)">
                  <c:v>-14256337.281874901</c:v>
                </c:pt>
                <c:pt idx="22">
                  <c:v>-14786047.3935776</c:v>
                </c:pt>
                <c:pt idx="23">
                  <c:v>-15315757.5052804</c:v>
                </c:pt>
                <c:pt idx="24">
                  <c:v>-15845467.616983101</c:v>
                </c:pt>
                <c:pt idx="25">
                  <c:v>-16375177.728685901</c:v>
                </c:pt>
                <c:pt idx="26">
                  <c:v>-16904887.8403887</c:v>
                </c:pt>
                <c:pt idx="27">
                  <c:v>-17434597.9520914</c:v>
                </c:pt>
                <c:pt idx="28">
                  <c:v>-17964308.063794199</c:v>
                </c:pt>
                <c:pt idx="29">
                  <c:v>-18494018.175496899</c:v>
                </c:pt>
                <c:pt idx="30">
                  <c:v>-19023728.287199698</c:v>
                </c:pt>
                <c:pt idx="31">
                  <c:v>-19553438.398902401</c:v>
                </c:pt>
                <c:pt idx="32">
                  <c:v>-20083148.510605201</c:v>
                </c:pt>
                <c:pt idx="33">
                  <c:v>-20024117.745315898</c:v>
                </c:pt>
                <c:pt idx="34">
                  <c:v>-19965086.9800267</c:v>
                </c:pt>
                <c:pt idx="35">
                  <c:v>-19906056.2147374</c:v>
                </c:pt>
                <c:pt idx="36">
                  <c:v>-19847025.449448202</c:v>
                </c:pt>
                <c:pt idx="37">
                  <c:v>-19787994.684158899</c:v>
                </c:pt>
                <c:pt idx="38">
                  <c:v>-19728963.9188697</c:v>
                </c:pt>
                <c:pt idx="39">
                  <c:v>-19669933.153580401</c:v>
                </c:pt>
                <c:pt idx="40">
                  <c:v>-19610902.388291199</c:v>
                </c:pt>
                <c:pt idx="41">
                  <c:v>-19551871.6230019</c:v>
                </c:pt>
                <c:pt idx="42">
                  <c:v>-19492840.857712701</c:v>
                </c:pt>
                <c:pt idx="43">
                  <c:v>-19433810.092423402</c:v>
                </c:pt>
                <c:pt idx="44">
                  <c:v>-19374779.327134199</c:v>
                </c:pt>
                <c:pt idx="45">
                  <c:v>-19315748.5618449</c:v>
                </c:pt>
                <c:pt idx="46">
                  <c:v>-19256717.796555702</c:v>
                </c:pt>
                <c:pt idx="47">
                  <c:v>-19197687.031266399</c:v>
                </c:pt>
                <c:pt idx="48">
                  <c:v>-19138656.2659772</c:v>
                </c:pt>
                <c:pt idx="49">
                  <c:v>-19079625.500687901</c:v>
                </c:pt>
                <c:pt idx="50">
                  <c:v>-19020594.735398699</c:v>
                </c:pt>
                <c:pt idx="51">
                  <c:v>-18961563.970109399</c:v>
                </c:pt>
                <c:pt idx="52">
                  <c:v>-18902533.204820201</c:v>
                </c:pt>
                <c:pt idx="53">
                  <c:v>-18843502.439530902</c:v>
                </c:pt>
                <c:pt idx="54">
                  <c:v>-18784471.674241699</c:v>
                </c:pt>
                <c:pt idx="55">
                  <c:v>-18725440.9089524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2"/>
        <c:overlap val="100"/>
        <c:axId val="380920528"/>
        <c:axId val="380914544"/>
      </c:barChart>
      <c:lineChart>
        <c:grouping val="standard"/>
        <c:varyColors val="0"/>
        <c:ser>
          <c:idx val="0"/>
          <c:order val="0"/>
          <c:tx>
            <c:strRef>
              <c:f>'Forward Curve'!$Y$3</c:f>
              <c:strCache>
                <c:ptCount val="1"/>
                <c:pt idx="0">
                  <c:v>Precio de Potencia (Mercado)</c:v>
                </c:pt>
              </c:strCache>
            </c:strRef>
          </c:tx>
          <c:spPr>
            <a:ln w="25400" cap="rnd">
              <a:solidFill>
                <a:srgbClr val="0432FF"/>
              </a:solidFill>
              <a:round/>
            </a:ln>
            <a:effectLst/>
          </c:spPr>
          <c:marker>
            <c:symbol val="none"/>
          </c:marker>
          <c:cat>
            <c:numRef>
              <c:f>'Forward Curve'!$B$4:$B$59</c:f>
              <c:numCache>
                <c:formatCode>[$-409]mmm\-yy;@</c:formatCode>
                <c:ptCount val="56"/>
                <c:pt idx="0">
                  <c:v>42856</c:v>
                </c:pt>
                <c:pt idx="1">
                  <c:v>42887</c:v>
                </c:pt>
                <c:pt idx="2">
                  <c:v>42917</c:v>
                </c:pt>
                <c:pt idx="3">
                  <c:v>42948</c:v>
                </c:pt>
                <c:pt idx="4">
                  <c:v>42979</c:v>
                </c:pt>
                <c:pt idx="5">
                  <c:v>43009</c:v>
                </c:pt>
                <c:pt idx="6">
                  <c:v>43040</c:v>
                </c:pt>
                <c:pt idx="7">
                  <c:v>43070</c:v>
                </c:pt>
                <c:pt idx="8">
                  <c:v>43101</c:v>
                </c:pt>
                <c:pt idx="9">
                  <c:v>43132</c:v>
                </c:pt>
                <c:pt idx="10">
                  <c:v>43160</c:v>
                </c:pt>
                <c:pt idx="11">
                  <c:v>43191</c:v>
                </c:pt>
                <c:pt idx="12">
                  <c:v>43221</c:v>
                </c:pt>
                <c:pt idx="13">
                  <c:v>43252</c:v>
                </c:pt>
                <c:pt idx="14">
                  <c:v>43282</c:v>
                </c:pt>
                <c:pt idx="15">
                  <c:v>43313</c:v>
                </c:pt>
                <c:pt idx="16">
                  <c:v>43344</c:v>
                </c:pt>
                <c:pt idx="17">
                  <c:v>43374</c:v>
                </c:pt>
                <c:pt idx="18">
                  <c:v>43405</c:v>
                </c:pt>
                <c:pt idx="19">
                  <c:v>43435</c:v>
                </c:pt>
                <c:pt idx="20">
                  <c:v>43466</c:v>
                </c:pt>
                <c:pt idx="21">
                  <c:v>43497</c:v>
                </c:pt>
                <c:pt idx="22">
                  <c:v>43525</c:v>
                </c:pt>
                <c:pt idx="23">
                  <c:v>43556</c:v>
                </c:pt>
                <c:pt idx="24">
                  <c:v>43586</c:v>
                </c:pt>
                <c:pt idx="25">
                  <c:v>43617</c:v>
                </c:pt>
                <c:pt idx="26">
                  <c:v>43647</c:v>
                </c:pt>
                <c:pt idx="27">
                  <c:v>43678</c:v>
                </c:pt>
                <c:pt idx="28">
                  <c:v>43709</c:v>
                </c:pt>
                <c:pt idx="29">
                  <c:v>43739</c:v>
                </c:pt>
                <c:pt idx="30">
                  <c:v>43770</c:v>
                </c:pt>
                <c:pt idx="31">
                  <c:v>43800</c:v>
                </c:pt>
                <c:pt idx="32">
                  <c:v>43831</c:v>
                </c:pt>
                <c:pt idx="33">
                  <c:v>43862</c:v>
                </c:pt>
                <c:pt idx="34">
                  <c:v>43891</c:v>
                </c:pt>
                <c:pt idx="35">
                  <c:v>43922</c:v>
                </c:pt>
                <c:pt idx="36">
                  <c:v>43952</c:v>
                </c:pt>
                <c:pt idx="37">
                  <c:v>43983</c:v>
                </c:pt>
                <c:pt idx="38">
                  <c:v>44013</c:v>
                </c:pt>
                <c:pt idx="39">
                  <c:v>44044</c:v>
                </c:pt>
                <c:pt idx="40">
                  <c:v>44075</c:v>
                </c:pt>
                <c:pt idx="41">
                  <c:v>44105</c:v>
                </c:pt>
                <c:pt idx="42">
                  <c:v>44136</c:v>
                </c:pt>
                <c:pt idx="43">
                  <c:v>44166</c:v>
                </c:pt>
                <c:pt idx="44">
                  <c:v>44197</c:v>
                </c:pt>
                <c:pt idx="45">
                  <c:v>44228</c:v>
                </c:pt>
                <c:pt idx="46">
                  <c:v>44256</c:v>
                </c:pt>
                <c:pt idx="47">
                  <c:v>44287</c:v>
                </c:pt>
                <c:pt idx="48">
                  <c:v>44317</c:v>
                </c:pt>
                <c:pt idx="49">
                  <c:v>44348</c:v>
                </c:pt>
                <c:pt idx="50">
                  <c:v>44378</c:v>
                </c:pt>
                <c:pt idx="51">
                  <c:v>44409</c:v>
                </c:pt>
                <c:pt idx="52">
                  <c:v>44440</c:v>
                </c:pt>
                <c:pt idx="53">
                  <c:v>44470</c:v>
                </c:pt>
                <c:pt idx="54">
                  <c:v>44501</c:v>
                </c:pt>
                <c:pt idx="55">
                  <c:v>44531</c:v>
                </c:pt>
              </c:numCache>
            </c:numRef>
          </c:cat>
          <c:val>
            <c:numRef>
              <c:f>'Forward Curve'!$Y$4:$Y$59</c:f>
              <c:numCache>
                <c:formatCode>#,##0.00_);[Red]\(#,##0.00\)</c:formatCode>
                <c:ptCount val="56"/>
                <c:pt idx="0">
                  <c:v>1207324.991808</c:v>
                </c:pt>
                <c:pt idx="1">
                  <c:v>1207324.991808</c:v>
                </c:pt>
                <c:pt idx="2">
                  <c:v>1207324.991808</c:v>
                </c:pt>
                <c:pt idx="3">
                  <c:v>1207324.991808</c:v>
                </c:pt>
                <c:pt idx="4">
                  <c:v>1207324.991808</c:v>
                </c:pt>
                <c:pt idx="5">
                  <c:v>1207324.991808</c:v>
                </c:pt>
                <c:pt idx="6">
                  <c:v>1207324.991808</c:v>
                </c:pt>
                <c:pt idx="7">
                  <c:v>1207324.991808</c:v>
                </c:pt>
                <c:pt idx="8">
                  <c:v>1207324.991808</c:v>
                </c:pt>
                <c:pt idx="9">
                  <c:v>1207324.991808</c:v>
                </c:pt>
                <c:pt idx="10">
                  <c:v>1207324.991808</c:v>
                </c:pt>
                <c:pt idx="11">
                  <c:v>1207324.991808</c:v>
                </c:pt>
                <c:pt idx="12">
                  <c:v>1207324.991808</c:v>
                </c:pt>
                <c:pt idx="13">
                  <c:v>1207324.991808</c:v>
                </c:pt>
                <c:pt idx="14">
                  <c:v>1207324.991808</c:v>
                </c:pt>
                <c:pt idx="15">
                  <c:v>1207324.991808</c:v>
                </c:pt>
                <c:pt idx="16">
                  <c:v>1207324.991808</c:v>
                </c:pt>
                <c:pt idx="17">
                  <c:v>1207324.991808</c:v>
                </c:pt>
                <c:pt idx="18">
                  <c:v>1207324.991808</c:v>
                </c:pt>
                <c:pt idx="19">
                  <c:v>1207324.991808</c:v>
                </c:pt>
                <c:pt idx="20">
                  <c:v>1207324.991808</c:v>
                </c:pt>
                <c:pt idx="21">
                  <c:v>1207324.991808</c:v>
                </c:pt>
                <c:pt idx="22">
                  <c:v>1207324.991808</c:v>
                </c:pt>
                <c:pt idx="23">
                  <c:v>1207324.991808</c:v>
                </c:pt>
                <c:pt idx="24">
                  <c:v>1207324.991808</c:v>
                </c:pt>
                <c:pt idx="25">
                  <c:v>1207324.991808</c:v>
                </c:pt>
                <c:pt idx="26">
                  <c:v>1207324.991808</c:v>
                </c:pt>
                <c:pt idx="27">
                  <c:v>1207324.991808</c:v>
                </c:pt>
                <c:pt idx="28">
                  <c:v>1207324.991808</c:v>
                </c:pt>
                <c:pt idx="29">
                  <c:v>1207324.991808</c:v>
                </c:pt>
                <c:pt idx="30">
                  <c:v>1207324.991808</c:v>
                </c:pt>
                <c:pt idx="31">
                  <c:v>1207324.991808</c:v>
                </c:pt>
                <c:pt idx="32">
                  <c:v>1796065.8688000001</c:v>
                </c:pt>
                <c:pt idx="33">
                  <c:v>1796065.8688000001</c:v>
                </c:pt>
                <c:pt idx="34">
                  <c:v>1796065.8688000001</c:v>
                </c:pt>
                <c:pt idx="35">
                  <c:v>1796065.8688000001</c:v>
                </c:pt>
                <c:pt idx="36">
                  <c:v>1796065.8688000001</c:v>
                </c:pt>
                <c:pt idx="37">
                  <c:v>1796065.8688000001</c:v>
                </c:pt>
                <c:pt idx="38">
                  <c:v>1796065.8688000001</c:v>
                </c:pt>
                <c:pt idx="39">
                  <c:v>1796065.8688000001</c:v>
                </c:pt>
                <c:pt idx="40">
                  <c:v>1796065.8688000001</c:v>
                </c:pt>
                <c:pt idx="41">
                  <c:v>1796065.8688000001</c:v>
                </c:pt>
                <c:pt idx="42">
                  <c:v>1796065.8688000001</c:v>
                </c:pt>
                <c:pt idx="43">
                  <c:v>1796065.8688000001</c:v>
                </c:pt>
                <c:pt idx="44">
                  <c:v>1796065.8688000001</c:v>
                </c:pt>
                <c:pt idx="45">
                  <c:v>1796065.8688000001</c:v>
                </c:pt>
                <c:pt idx="46">
                  <c:v>1796065.8688000001</c:v>
                </c:pt>
                <c:pt idx="47">
                  <c:v>1796065.8688000001</c:v>
                </c:pt>
                <c:pt idx="48">
                  <c:v>1796065.8688000001</c:v>
                </c:pt>
                <c:pt idx="49">
                  <c:v>1796065.8688000001</c:v>
                </c:pt>
                <c:pt idx="50">
                  <c:v>1796065.8688000001</c:v>
                </c:pt>
                <c:pt idx="51">
                  <c:v>1796065.8688000001</c:v>
                </c:pt>
                <c:pt idx="52">
                  <c:v>1796065.8688000001</c:v>
                </c:pt>
                <c:pt idx="53">
                  <c:v>1796065.8688000001</c:v>
                </c:pt>
                <c:pt idx="54">
                  <c:v>1796065.8688000001</c:v>
                </c:pt>
                <c:pt idx="55">
                  <c:v>1796065.8688000001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'Forward Curve'!$AB$3</c:f>
              <c:strCache>
                <c:ptCount val="1"/>
                <c:pt idx="0">
                  <c:v>Precio Nocional de Potencia (Contrato)</c:v>
                </c:pt>
              </c:strCache>
            </c:strRef>
          </c:tx>
          <c:spPr>
            <a:ln w="25400" cap="rnd">
              <a:solidFill>
                <a:srgbClr val="521B93"/>
              </a:solidFill>
              <a:round/>
            </a:ln>
            <a:effectLst/>
          </c:spPr>
          <c:marker>
            <c:symbol val="none"/>
          </c:marker>
          <c:cat>
            <c:numRef>
              <c:f>'Forward Curve'!$B$4:$B$59</c:f>
              <c:numCache>
                <c:formatCode>[$-409]mmm\-yy;@</c:formatCode>
                <c:ptCount val="56"/>
                <c:pt idx="0">
                  <c:v>42856</c:v>
                </c:pt>
                <c:pt idx="1">
                  <c:v>42887</c:v>
                </c:pt>
                <c:pt idx="2">
                  <c:v>42917</c:v>
                </c:pt>
                <c:pt idx="3">
                  <c:v>42948</c:v>
                </c:pt>
                <c:pt idx="4">
                  <c:v>42979</c:v>
                </c:pt>
                <c:pt idx="5">
                  <c:v>43009</c:v>
                </c:pt>
                <c:pt idx="6">
                  <c:v>43040</c:v>
                </c:pt>
                <c:pt idx="7">
                  <c:v>43070</c:v>
                </c:pt>
                <c:pt idx="8">
                  <c:v>43101</c:v>
                </c:pt>
                <c:pt idx="9">
                  <c:v>43132</c:v>
                </c:pt>
                <c:pt idx="10">
                  <c:v>43160</c:v>
                </c:pt>
                <c:pt idx="11">
                  <c:v>43191</c:v>
                </c:pt>
                <c:pt idx="12">
                  <c:v>43221</c:v>
                </c:pt>
                <c:pt idx="13">
                  <c:v>43252</c:v>
                </c:pt>
                <c:pt idx="14">
                  <c:v>43282</c:v>
                </c:pt>
                <c:pt idx="15">
                  <c:v>43313</c:v>
                </c:pt>
                <c:pt idx="16">
                  <c:v>43344</c:v>
                </c:pt>
                <c:pt idx="17">
                  <c:v>43374</c:v>
                </c:pt>
                <c:pt idx="18">
                  <c:v>43405</c:v>
                </c:pt>
                <c:pt idx="19">
                  <c:v>43435</c:v>
                </c:pt>
                <c:pt idx="20">
                  <c:v>43466</c:v>
                </c:pt>
                <c:pt idx="21">
                  <c:v>43497</c:v>
                </c:pt>
                <c:pt idx="22">
                  <c:v>43525</c:v>
                </c:pt>
                <c:pt idx="23">
                  <c:v>43556</c:v>
                </c:pt>
                <c:pt idx="24">
                  <c:v>43586</c:v>
                </c:pt>
                <c:pt idx="25">
                  <c:v>43617</c:v>
                </c:pt>
                <c:pt idx="26">
                  <c:v>43647</c:v>
                </c:pt>
                <c:pt idx="27">
                  <c:v>43678</c:v>
                </c:pt>
                <c:pt idx="28">
                  <c:v>43709</c:v>
                </c:pt>
                <c:pt idx="29">
                  <c:v>43739</c:v>
                </c:pt>
                <c:pt idx="30">
                  <c:v>43770</c:v>
                </c:pt>
                <c:pt idx="31">
                  <c:v>43800</c:v>
                </c:pt>
                <c:pt idx="32">
                  <c:v>43831</c:v>
                </c:pt>
                <c:pt idx="33">
                  <c:v>43862</c:v>
                </c:pt>
                <c:pt idx="34">
                  <c:v>43891</c:v>
                </c:pt>
                <c:pt idx="35">
                  <c:v>43922</c:v>
                </c:pt>
                <c:pt idx="36">
                  <c:v>43952</c:v>
                </c:pt>
                <c:pt idx="37">
                  <c:v>43983</c:v>
                </c:pt>
                <c:pt idx="38">
                  <c:v>44013</c:v>
                </c:pt>
                <c:pt idx="39">
                  <c:v>44044</c:v>
                </c:pt>
                <c:pt idx="40">
                  <c:v>44075</c:v>
                </c:pt>
                <c:pt idx="41">
                  <c:v>44105</c:v>
                </c:pt>
                <c:pt idx="42">
                  <c:v>44136</c:v>
                </c:pt>
                <c:pt idx="43">
                  <c:v>44166</c:v>
                </c:pt>
                <c:pt idx="44">
                  <c:v>44197</c:v>
                </c:pt>
                <c:pt idx="45">
                  <c:v>44228</c:v>
                </c:pt>
                <c:pt idx="46">
                  <c:v>44256</c:v>
                </c:pt>
                <c:pt idx="47">
                  <c:v>44287</c:v>
                </c:pt>
                <c:pt idx="48">
                  <c:v>44317</c:v>
                </c:pt>
                <c:pt idx="49">
                  <c:v>44348</c:v>
                </c:pt>
                <c:pt idx="50">
                  <c:v>44378</c:v>
                </c:pt>
                <c:pt idx="51">
                  <c:v>44409</c:v>
                </c:pt>
                <c:pt idx="52">
                  <c:v>44440</c:v>
                </c:pt>
                <c:pt idx="53">
                  <c:v>44470</c:v>
                </c:pt>
                <c:pt idx="54">
                  <c:v>44501</c:v>
                </c:pt>
                <c:pt idx="55">
                  <c:v>44531</c:v>
                </c:pt>
              </c:numCache>
            </c:numRef>
          </c:cat>
          <c:val>
            <c:numRef>
              <c:f>'Forward Curve'!$AB$4:$AB$59</c:f>
              <c:numCache>
                <c:formatCode>#,##0.00_);[Red]\(#,##0.00\)</c:formatCode>
                <c:ptCount val="56"/>
                <c:pt idx="0">
                  <c:v>1156726.8499489201</c:v>
                </c:pt>
                <c:pt idx="1">
                  <c:v>1157753.6330838399</c:v>
                </c:pt>
                <c:pt idx="2">
                  <c:v>1158780.41621876</c:v>
                </c:pt>
                <c:pt idx="3">
                  <c:v>1159807.19935369</c:v>
                </c:pt>
                <c:pt idx="4">
                  <c:v>1160833.9824886101</c:v>
                </c:pt>
                <c:pt idx="5">
                  <c:v>1161860.7656235299</c:v>
                </c:pt>
                <c:pt idx="6">
                  <c:v>1170243.0729024599</c:v>
                </c:pt>
                <c:pt idx="7">
                  <c:v>1171269.8560373799</c:v>
                </c:pt>
                <c:pt idx="8">
                  <c:v>1172296.63917231</c:v>
                </c:pt>
                <c:pt idx="9">
                  <c:v>1173323.4223072301</c:v>
                </c:pt>
                <c:pt idx="10">
                  <c:v>1174350.2054421499</c:v>
                </c:pt>
                <c:pt idx="11">
                  <c:v>1175376.98857708</c:v>
                </c:pt>
                <c:pt idx="12">
                  <c:v>1176403.771712</c:v>
                </c:pt>
                <c:pt idx="13">
                  <c:v>1177430.5548469201</c:v>
                </c:pt>
                <c:pt idx="14">
                  <c:v>1178457.3379818499</c:v>
                </c:pt>
                <c:pt idx="15">
                  <c:v>1179484.12111677</c:v>
                </c:pt>
                <c:pt idx="16">
                  <c:v>1180510.90425169</c:v>
                </c:pt>
                <c:pt idx="17">
                  <c:v>1181537.6873866201</c:v>
                </c:pt>
                <c:pt idx="18">
                  <c:v>1189919.9946655401</c:v>
                </c:pt>
                <c:pt idx="19">
                  <c:v>1190946.7778004699</c:v>
                </c:pt>
                <c:pt idx="20">
                  <c:v>1191973.5609353899</c:v>
                </c:pt>
                <c:pt idx="21">
                  <c:v>1193000.34407031</c:v>
                </c:pt>
                <c:pt idx="22">
                  <c:v>1194027.1272052401</c:v>
                </c:pt>
                <c:pt idx="23">
                  <c:v>1195053.9103401599</c:v>
                </c:pt>
                <c:pt idx="24">
                  <c:v>1196080.69347508</c:v>
                </c:pt>
                <c:pt idx="25">
                  <c:v>1197107.47661001</c:v>
                </c:pt>
                <c:pt idx="26">
                  <c:v>1198134.2597449301</c:v>
                </c:pt>
                <c:pt idx="27">
                  <c:v>1199161.0428798499</c:v>
                </c:pt>
                <c:pt idx="28">
                  <c:v>1200187.82601478</c:v>
                </c:pt>
                <c:pt idx="29">
                  <c:v>1201214.6091497</c:v>
                </c:pt>
                <c:pt idx="30">
                  <c:v>1209596.91642863</c:v>
                </c:pt>
                <c:pt idx="31">
                  <c:v>1210623.6995635501</c:v>
                </c:pt>
                <c:pt idx="32">
                  <c:v>1211650.4826984699</c:v>
                </c:pt>
                <c:pt idx="33">
                  <c:v>1212677.2658334</c:v>
                </c:pt>
                <c:pt idx="34">
                  <c:v>1213704.04896832</c:v>
                </c:pt>
                <c:pt idx="35">
                  <c:v>1214730.8321032401</c:v>
                </c:pt>
                <c:pt idx="36">
                  <c:v>1215757.6152381699</c:v>
                </c:pt>
                <c:pt idx="37">
                  <c:v>1216784.39837309</c:v>
                </c:pt>
                <c:pt idx="38">
                  <c:v>1217811.18150801</c:v>
                </c:pt>
                <c:pt idx="39">
                  <c:v>1218837.9646429401</c:v>
                </c:pt>
                <c:pt idx="40">
                  <c:v>1219864.7477778599</c:v>
                </c:pt>
                <c:pt idx="41">
                  <c:v>1220891.53091278</c:v>
                </c:pt>
                <c:pt idx="42">
                  <c:v>1229273.8381917099</c:v>
                </c:pt>
                <c:pt idx="43">
                  <c:v>1230300.62132663</c:v>
                </c:pt>
                <c:pt idx="44">
                  <c:v>1231327.4044615601</c:v>
                </c:pt>
                <c:pt idx="45">
                  <c:v>1232354.1875964799</c:v>
                </c:pt>
                <c:pt idx="46">
                  <c:v>1233380.9707314</c:v>
                </c:pt>
                <c:pt idx="47">
                  <c:v>1234407.75386633</c:v>
                </c:pt>
                <c:pt idx="48">
                  <c:v>1235434.5370012501</c:v>
                </c:pt>
                <c:pt idx="49">
                  <c:v>1236461.3201361699</c:v>
                </c:pt>
                <c:pt idx="50">
                  <c:v>1237488.1032711</c:v>
                </c:pt>
                <c:pt idx="51">
                  <c:v>1238514.88640602</c:v>
                </c:pt>
                <c:pt idx="52">
                  <c:v>1239541.6695409401</c:v>
                </c:pt>
                <c:pt idx="53">
                  <c:v>1240568.4526758699</c:v>
                </c:pt>
                <c:pt idx="54">
                  <c:v>1248950.7599547899</c:v>
                </c:pt>
                <c:pt idx="55">
                  <c:v>1249977.54308972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80918352"/>
        <c:axId val="380915088"/>
      </c:lineChart>
      <c:dateAx>
        <c:axId val="380918352"/>
        <c:scaling>
          <c:orientation val="minMax"/>
        </c:scaling>
        <c:delete val="0"/>
        <c:axPos val="b"/>
        <c:numFmt formatCode="[$-409]d\-mmm\-yy;@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defRPr>
            </a:pPr>
            <a:endParaRPr lang="es-419"/>
          </a:p>
        </c:txPr>
        <c:crossAx val="380915088"/>
        <c:crosses val="autoZero"/>
        <c:auto val="1"/>
        <c:lblOffset val="100"/>
        <c:baseTimeUnit val="months"/>
      </c:dateAx>
      <c:valAx>
        <c:axId val="380915088"/>
        <c:scaling>
          <c:orientation val="minMax"/>
        </c:scaling>
        <c:delete val="0"/>
        <c:axPos val="l"/>
        <c:numFmt formatCode="#,##0.00;[Red]\(#,##0.00\)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defRPr>
            </a:pPr>
            <a:endParaRPr lang="es-419"/>
          </a:p>
        </c:txPr>
        <c:crossAx val="380918352"/>
        <c:crosses val="autoZero"/>
        <c:crossBetween val="between"/>
      </c:valAx>
      <c:valAx>
        <c:axId val="380914544"/>
        <c:scaling>
          <c:orientation val="minMax"/>
        </c:scaling>
        <c:delete val="0"/>
        <c:axPos val="r"/>
        <c:numFmt formatCode="#,##0.00;[Red]\(#,##0.00\)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defRPr>
            </a:pPr>
            <a:endParaRPr lang="es-419"/>
          </a:p>
        </c:txPr>
        <c:crossAx val="380920528"/>
        <c:crosses val="max"/>
        <c:crossBetween val="between"/>
      </c:valAx>
      <c:dateAx>
        <c:axId val="380920528"/>
        <c:scaling>
          <c:orientation val="minMax"/>
        </c:scaling>
        <c:delete val="1"/>
        <c:axPos val="b"/>
        <c:numFmt formatCode="[$-409]mmm\-yy;@" sourceLinked="0"/>
        <c:majorTickMark val="out"/>
        <c:minorTickMark val="none"/>
        <c:tickLblPos val="nextTo"/>
        <c:crossAx val="380914544"/>
        <c:crosses val="autoZero"/>
        <c:auto val="1"/>
        <c:lblOffset val="100"/>
        <c:baseTimeUnit val="months"/>
      </c:dateAx>
      <c:spPr>
        <a:noFill/>
        <a:ln w="25400">
          <a:noFill/>
        </a:ln>
        <a:effectLst/>
      </c:spPr>
    </c:plotArea>
    <c:legend>
      <c:legendPos val="t"/>
      <c:layout>
        <c:manualLayout>
          <c:xMode val="edge"/>
          <c:yMode val="edge"/>
          <c:x val="1.92821522309712E-3"/>
          <c:y val="0.113225806451613"/>
          <c:w val="0.99281023622047204"/>
          <c:h val="6.371043942087879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419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s-419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defRPr>
            </a:pPr>
            <a:r>
              <a:rPr lang="en-US">
                <a:latin typeface="Arial" charset="0"/>
                <a:ea typeface="Arial" charset="0"/>
                <a:cs typeface="Arial" charset="0"/>
              </a:rPr>
              <a:t>MtM CEL's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  <a:ea typeface="Arial" charset="0"/>
              <a:cs typeface="Arial" charset="0"/>
            </a:defRPr>
          </a:pPr>
          <a:endParaRPr lang="es-419"/>
        </a:p>
      </c:txPr>
    </c:title>
    <c:autoTitleDeleted val="0"/>
    <c:plotArea>
      <c:layout>
        <c:manualLayout>
          <c:layoutTarget val="inner"/>
          <c:xMode val="edge"/>
          <c:yMode val="edge"/>
          <c:x val="5.6676239703037798E-2"/>
          <c:y val="0.186257725215634"/>
          <c:w val="0.83032306559421498"/>
          <c:h val="0.69616535883919495"/>
        </c:manualLayout>
      </c:layout>
      <c:barChart>
        <c:barDir val="col"/>
        <c:grouping val="stacked"/>
        <c:varyColors val="0"/>
        <c:ser>
          <c:idx val="2"/>
          <c:order val="2"/>
          <c:tx>
            <c:strRef>
              <c:f>'Forward Curve'!$AH$3</c:f>
              <c:strCache>
                <c:ptCount val="1"/>
                <c:pt idx="0">
                  <c:v>MtM 36 meses CEL's</c:v>
                </c:pt>
              </c:strCache>
            </c:strRef>
          </c:tx>
          <c:spPr>
            <a:solidFill>
              <a:schemeClr val="accent5">
                <a:lumMod val="20000"/>
                <a:lumOff val="80000"/>
              </a:schemeClr>
            </a:solidFill>
            <a:ln>
              <a:solidFill>
                <a:srgbClr val="0432FF"/>
              </a:solidFill>
            </a:ln>
            <a:effectLst/>
          </c:spPr>
          <c:invertIfNegative val="0"/>
          <c:cat>
            <c:numRef>
              <c:f>'Forward Curve'!$B$4:$B$59</c:f>
              <c:numCache>
                <c:formatCode>[$-409]mmm\-yy;@</c:formatCode>
                <c:ptCount val="56"/>
                <c:pt idx="0">
                  <c:v>42856</c:v>
                </c:pt>
                <c:pt idx="1">
                  <c:v>42887</c:v>
                </c:pt>
                <c:pt idx="2">
                  <c:v>42917</c:v>
                </c:pt>
                <c:pt idx="3">
                  <c:v>42948</c:v>
                </c:pt>
                <c:pt idx="4">
                  <c:v>42979</c:v>
                </c:pt>
                <c:pt idx="5">
                  <c:v>43009</c:v>
                </c:pt>
                <c:pt idx="6">
                  <c:v>43040</c:v>
                </c:pt>
                <c:pt idx="7">
                  <c:v>43070</c:v>
                </c:pt>
                <c:pt idx="8">
                  <c:v>43101</c:v>
                </c:pt>
                <c:pt idx="9">
                  <c:v>43132</c:v>
                </c:pt>
                <c:pt idx="10">
                  <c:v>43160</c:v>
                </c:pt>
                <c:pt idx="11">
                  <c:v>43191</c:v>
                </c:pt>
                <c:pt idx="12">
                  <c:v>43221</c:v>
                </c:pt>
                <c:pt idx="13">
                  <c:v>43252</c:v>
                </c:pt>
                <c:pt idx="14">
                  <c:v>43282</c:v>
                </c:pt>
                <c:pt idx="15">
                  <c:v>43313</c:v>
                </c:pt>
                <c:pt idx="16">
                  <c:v>43344</c:v>
                </c:pt>
                <c:pt idx="17">
                  <c:v>43374</c:v>
                </c:pt>
                <c:pt idx="18">
                  <c:v>43405</c:v>
                </c:pt>
                <c:pt idx="19">
                  <c:v>43435</c:v>
                </c:pt>
                <c:pt idx="20">
                  <c:v>43466</c:v>
                </c:pt>
                <c:pt idx="21">
                  <c:v>43497</c:v>
                </c:pt>
                <c:pt idx="22">
                  <c:v>43525</c:v>
                </c:pt>
                <c:pt idx="23">
                  <c:v>43556</c:v>
                </c:pt>
                <c:pt idx="24">
                  <c:v>43586</c:v>
                </c:pt>
                <c:pt idx="25">
                  <c:v>43617</c:v>
                </c:pt>
                <c:pt idx="26">
                  <c:v>43647</c:v>
                </c:pt>
                <c:pt idx="27">
                  <c:v>43678</c:v>
                </c:pt>
                <c:pt idx="28">
                  <c:v>43709</c:v>
                </c:pt>
                <c:pt idx="29">
                  <c:v>43739</c:v>
                </c:pt>
                <c:pt idx="30">
                  <c:v>43770</c:v>
                </c:pt>
                <c:pt idx="31">
                  <c:v>43800</c:v>
                </c:pt>
                <c:pt idx="32">
                  <c:v>43831</c:v>
                </c:pt>
                <c:pt idx="33">
                  <c:v>43862</c:v>
                </c:pt>
                <c:pt idx="34">
                  <c:v>43891</c:v>
                </c:pt>
                <c:pt idx="35">
                  <c:v>43922</c:v>
                </c:pt>
                <c:pt idx="36">
                  <c:v>43952</c:v>
                </c:pt>
                <c:pt idx="37">
                  <c:v>43983</c:v>
                </c:pt>
                <c:pt idx="38">
                  <c:v>44013</c:v>
                </c:pt>
                <c:pt idx="39">
                  <c:v>44044</c:v>
                </c:pt>
                <c:pt idx="40">
                  <c:v>44075</c:v>
                </c:pt>
                <c:pt idx="41">
                  <c:v>44105</c:v>
                </c:pt>
                <c:pt idx="42">
                  <c:v>44136</c:v>
                </c:pt>
                <c:pt idx="43">
                  <c:v>44166</c:v>
                </c:pt>
                <c:pt idx="44">
                  <c:v>44197</c:v>
                </c:pt>
                <c:pt idx="45">
                  <c:v>44228</c:v>
                </c:pt>
                <c:pt idx="46">
                  <c:v>44256</c:v>
                </c:pt>
                <c:pt idx="47">
                  <c:v>44287</c:v>
                </c:pt>
                <c:pt idx="48">
                  <c:v>44317</c:v>
                </c:pt>
                <c:pt idx="49">
                  <c:v>44348</c:v>
                </c:pt>
                <c:pt idx="50">
                  <c:v>44378</c:v>
                </c:pt>
                <c:pt idx="51">
                  <c:v>44409</c:v>
                </c:pt>
                <c:pt idx="52">
                  <c:v>44440</c:v>
                </c:pt>
                <c:pt idx="53">
                  <c:v>44470</c:v>
                </c:pt>
                <c:pt idx="54">
                  <c:v>44501</c:v>
                </c:pt>
                <c:pt idx="55">
                  <c:v>44531</c:v>
                </c:pt>
              </c:numCache>
            </c:numRef>
          </c:cat>
          <c:val>
            <c:numRef>
              <c:f>'Forward Curve'!$AH$4:$AH$59</c:f>
              <c:numCache>
                <c:formatCode>_(* #,##0.00_);_(* \(#,##0.00\);_(* "-"??_);_(@_)</c:formatCode>
                <c:ptCount val="56"/>
                <c:pt idx="0">
                  <c:v>-937637.13978325843</c:v>
                </c:pt>
                <c:pt idx="1">
                  <c:v>-2356275.5107307001</c:v>
                </c:pt>
                <c:pt idx="2">
                  <c:v>-2758307.62319123</c:v>
                </c:pt>
                <c:pt idx="3">
                  <c:v>-2033475.9594506801</c:v>
                </c:pt>
                <c:pt idx="4">
                  <c:v>-1262839.2461263801</c:v>
                </c:pt>
                <c:pt idx="5">
                  <c:v>-1534516.0645833299</c:v>
                </c:pt>
                <c:pt idx="6">
                  <c:v>-2726251.0051189698</c:v>
                </c:pt>
                <c:pt idx="7">
                  <c:v>-3952684.51891472</c:v>
                </c:pt>
                <c:pt idx="8">
                  <c:v>-4929491.4352620002</c:v>
                </c:pt>
                <c:pt idx="9">
                  <c:v>-5881632.5476080403</c:v>
                </c:pt>
                <c:pt idx="10">
                  <c:v>-6920479.5125130499</c:v>
                </c:pt>
                <c:pt idx="11">
                  <c:v>-8103590.4883103697</c:v>
                </c:pt>
                <c:pt idx="12">
                  <c:v>-10286990</c:v>
                </c:pt>
                <c:pt idx="13">
                  <c:v>-9307276.6666666605</c:v>
                </c:pt>
                <c:pt idx="14">
                  <c:v>-8327563.3333333302</c:v>
                </c:pt>
                <c:pt idx="15">
                  <c:v>-7347850</c:v>
                </c:pt>
                <c:pt idx="16">
                  <c:v>-6368136.6666666605</c:v>
                </c:pt>
                <c:pt idx="17">
                  <c:v>-5388423.3333333302</c:v>
                </c:pt>
                <c:pt idx="18">
                  <c:v>-4408710</c:v>
                </c:pt>
                <c:pt idx="19">
                  <c:v>-3428996.66666666</c:v>
                </c:pt>
                <c:pt idx="20">
                  <c:v>-2449283.3333333302</c:v>
                </c:pt>
                <c:pt idx="21">
                  <c:v>-1469570</c:v>
                </c:pt>
                <c:pt idx="22">
                  <c:v>-489856.66666666581</c:v>
                </c:pt>
                <c:pt idx="23">
                  <c:v>489856.66666666837</c:v>
                </c:pt>
                <c:pt idx="24">
                  <c:v>1469570</c:v>
                </c:pt>
                <c:pt idx="25">
                  <c:v>734785.00000000198</c:v>
                </c:pt>
                <c:pt idx="26">
                  <c:v>2.8521753847599001E-9</c:v>
                </c:pt>
                <c:pt idx="27">
                  <c:v>-734784.99999999686</c:v>
                </c:pt>
                <c:pt idx="28">
                  <c:v>-1469570</c:v>
                </c:pt>
                <c:pt idx="29">
                  <c:v>-2204355</c:v>
                </c:pt>
                <c:pt idx="30">
                  <c:v>-2939140</c:v>
                </c:pt>
                <c:pt idx="31">
                  <c:v>-3673925</c:v>
                </c:pt>
                <c:pt idx="32">
                  <c:v>-4408710</c:v>
                </c:pt>
                <c:pt idx="33">
                  <c:v>-5143495</c:v>
                </c:pt>
                <c:pt idx="34">
                  <c:v>-5878280</c:v>
                </c:pt>
                <c:pt idx="35">
                  <c:v>-6613065</c:v>
                </c:pt>
                <c:pt idx="36">
                  <c:v>-7347850</c:v>
                </c:pt>
                <c:pt idx="37">
                  <c:v>-6245672.5</c:v>
                </c:pt>
                <c:pt idx="38">
                  <c:v>-5143495</c:v>
                </c:pt>
                <c:pt idx="39">
                  <c:v>-4041317.5</c:v>
                </c:pt>
                <c:pt idx="40">
                  <c:v>-2939140</c:v>
                </c:pt>
                <c:pt idx="41">
                  <c:v>-1836962.5</c:v>
                </c:pt>
                <c:pt idx="42">
                  <c:v>-734784.99999999767</c:v>
                </c:pt>
                <c:pt idx="43">
                  <c:v>367392.50000000029</c:v>
                </c:pt>
                <c:pt idx="44">
                  <c:v>1469570</c:v>
                </c:pt>
                <c:pt idx="45">
                  <c:v>2571747.5</c:v>
                </c:pt>
                <c:pt idx="46">
                  <c:v>3673925</c:v>
                </c:pt>
                <c:pt idx="47">
                  <c:v>4776102.5</c:v>
                </c:pt>
                <c:pt idx="48">
                  <c:v>5878280</c:v>
                </c:pt>
                <c:pt idx="49">
                  <c:v>5204727.0833333302</c:v>
                </c:pt>
                <c:pt idx="50">
                  <c:v>4531174.1666666698</c:v>
                </c:pt>
                <c:pt idx="51">
                  <c:v>3857621.25</c:v>
                </c:pt>
                <c:pt idx="52">
                  <c:v>3184068.3333333302</c:v>
                </c:pt>
                <c:pt idx="53">
                  <c:v>2510515.4166666698</c:v>
                </c:pt>
                <c:pt idx="54">
                  <c:v>1836962.5</c:v>
                </c:pt>
                <c:pt idx="55">
                  <c:v>1163409.58333333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2"/>
        <c:overlap val="100"/>
        <c:axId val="380924880"/>
        <c:axId val="380924336"/>
      </c:barChart>
      <c:lineChart>
        <c:grouping val="standard"/>
        <c:varyColors val="0"/>
        <c:ser>
          <c:idx val="0"/>
          <c:order val="0"/>
          <c:tx>
            <c:strRef>
              <c:f>'Forward Curve'!$X$3</c:f>
              <c:strCache>
                <c:ptCount val="1"/>
                <c:pt idx="0">
                  <c:v>Precio de CEL's (Mercado)</c:v>
                </c:pt>
              </c:strCache>
            </c:strRef>
          </c:tx>
          <c:spPr>
            <a:ln w="158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'Forward Curve'!$B$4:$B$59</c:f>
              <c:numCache>
                <c:formatCode>[$-409]mmm\-yy;@</c:formatCode>
                <c:ptCount val="56"/>
                <c:pt idx="0">
                  <c:v>42856</c:v>
                </c:pt>
                <c:pt idx="1">
                  <c:v>42887</c:v>
                </c:pt>
                <c:pt idx="2">
                  <c:v>42917</c:v>
                </c:pt>
                <c:pt idx="3">
                  <c:v>42948</c:v>
                </c:pt>
                <c:pt idx="4">
                  <c:v>42979</c:v>
                </c:pt>
                <c:pt idx="5">
                  <c:v>43009</c:v>
                </c:pt>
                <c:pt idx="6">
                  <c:v>43040</c:v>
                </c:pt>
                <c:pt idx="7">
                  <c:v>43070</c:v>
                </c:pt>
                <c:pt idx="8">
                  <c:v>43101</c:v>
                </c:pt>
                <c:pt idx="9">
                  <c:v>43132</c:v>
                </c:pt>
                <c:pt idx="10">
                  <c:v>43160</c:v>
                </c:pt>
                <c:pt idx="11">
                  <c:v>43191</c:v>
                </c:pt>
                <c:pt idx="12">
                  <c:v>43221</c:v>
                </c:pt>
                <c:pt idx="13">
                  <c:v>43252</c:v>
                </c:pt>
                <c:pt idx="14">
                  <c:v>43282</c:v>
                </c:pt>
                <c:pt idx="15">
                  <c:v>43313</c:v>
                </c:pt>
                <c:pt idx="16">
                  <c:v>43344</c:v>
                </c:pt>
                <c:pt idx="17">
                  <c:v>43374</c:v>
                </c:pt>
                <c:pt idx="18">
                  <c:v>43405</c:v>
                </c:pt>
                <c:pt idx="19">
                  <c:v>43435</c:v>
                </c:pt>
                <c:pt idx="20">
                  <c:v>43466</c:v>
                </c:pt>
                <c:pt idx="21">
                  <c:v>43497</c:v>
                </c:pt>
                <c:pt idx="22">
                  <c:v>43525</c:v>
                </c:pt>
                <c:pt idx="23">
                  <c:v>43556</c:v>
                </c:pt>
                <c:pt idx="24">
                  <c:v>43586</c:v>
                </c:pt>
                <c:pt idx="25">
                  <c:v>43617</c:v>
                </c:pt>
                <c:pt idx="26">
                  <c:v>43647</c:v>
                </c:pt>
                <c:pt idx="27">
                  <c:v>43678</c:v>
                </c:pt>
                <c:pt idx="28">
                  <c:v>43709</c:v>
                </c:pt>
                <c:pt idx="29">
                  <c:v>43739</c:v>
                </c:pt>
                <c:pt idx="30">
                  <c:v>43770</c:v>
                </c:pt>
                <c:pt idx="31">
                  <c:v>43800</c:v>
                </c:pt>
                <c:pt idx="32">
                  <c:v>43831</c:v>
                </c:pt>
                <c:pt idx="33">
                  <c:v>43862</c:v>
                </c:pt>
                <c:pt idx="34">
                  <c:v>43891</c:v>
                </c:pt>
                <c:pt idx="35">
                  <c:v>43922</c:v>
                </c:pt>
                <c:pt idx="36">
                  <c:v>43952</c:v>
                </c:pt>
                <c:pt idx="37">
                  <c:v>43983</c:v>
                </c:pt>
                <c:pt idx="38">
                  <c:v>44013</c:v>
                </c:pt>
                <c:pt idx="39">
                  <c:v>44044</c:v>
                </c:pt>
                <c:pt idx="40">
                  <c:v>44075</c:v>
                </c:pt>
                <c:pt idx="41">
                  <c:v>44105</c:v>
                </c:pt>
                <c:pt idx="42">
                  <c:v>44136</c:v>
                </c:pt>
                <c:pt idx="43">
                  <c:v>44166</c:v>
                </c:pt>
                <c:pt idx="44">
                  <c:v>44197</c:v>
                </c:pt>
                <c:pt idx="45">
                  <c:v>44228</c:v>
                </c:pt>
                <c:pt idx="46">
                  <c:v>44256</c:v>
                </c:pt>
                <c:pt idx="47">
                  <c:v>44287</c:v>
                </c:pt>
                <c:pt idx="48">
                  <c:v>44317</c:v>
                </c:pt>
                <c:pt idx="49">
                  <c:v>44348</c:v>
                </c:pt>
                <c:pt idx="50">
                  <c:v>44378</c:v>
                </c:pt>
                <c:pt idx="51">
                  <c:v>44409</c:v>
                </c:pt>
                <c:pt idx="52">
                  <c:v>44440</c:v>
                </c:pt>
                <c:pt idx="53">
                  <c:v>44470</c:v>
                </c:pt>
                <c:pt idx="54">
                  <c:v>44501</c:v>
                </c:pt>
                <c:pt idx="55">
                  <c:v>44531</c:v>
                </c:pt>
              </c:numCache>
            </c:numRef>
          </c:cat>
          <c:val>
            <c:numRef>
              <c:f>'Forward Curve'!$X$4:$X$59</c:f>
              <c:numCache>
                <c:formatCode>0.00</c:formatCode>
                <c:ptCount val="56"/>
                <c:pt idx="0">
                  <c:v>633.08000000000004</c:v>
                </c:pt>
                <c:pt idx="1">
                  <c:v>717.60750000000007</c:v>
                </c:pt>
                <c:pt idx="2">
                  <c:v>806.57500000000005</c:v>
                </c:pt>
                <c:pt idx="3">
                  <c:v>811.12500000000011</c:v>
                </c:pt>
                <c:pt idx="4">
                  <c:v>731.04</c:v>
                </c:pt>
                <c:pt idx="5">
                  <c:v>655.66000000000008</c:v>
                </c:pt>
                <c:pt idx="6">
                  <c:v>660.06</c:v>
                </c:pt>
                <c:pt idx="7">
                  <c:v>674.58</c:v>
                </c:pt>
                <c:pt idx="8">
                  <c:v>684.22</c:v>
                </c:pt>
                <c:pt idx="9">
                  <c:v>678.02</c:v>
                </c:pt>
                <c:pt idx="10">
                  <c:v>667.12</c:v>
                </c:pt>
                <c:pt idx="11">
                  <c:v>586.31999999999994</c:v>
                </c:pt>
                <c:pt idx="12">
                  <c:v>261.82964906057128</c:v>
                </c:pt>
                <c:pt idx="13">
                  <c:v>262.12301567054948</c:v>
                </c:pt>
                <c:pt idx="14">
                  <c:v>262.41638228052773</c:v>
                </c:pt>
                <c:pt idx="15">
                  <c:v>262.70974889050581</c:v>
                </c:pt>
                <c:pt idx="16">
                  <c:v>263.00311550048389</c:v>
                </c:pt>
                <c:pt idx="17">
                  <c:v>263.29648211046208</c:v>
                </c:pt>
                <c:pt idx="18">
                  <c:v>265.69142704729779</c:v>
                </c:pt>
                <c:pt idx="19">
                  <c:v>265.98479365727587</c:v>
                </c:pt>
                <c:pt idx="20">
                  <c:v>266.27816026725412</c:v>
                </c:pt>
                <c:pt idx="21">
                  <c:v>266.5715268772322</c:v>
                </c:pt>
                <c:pt idx="22">
                  <c:v>266.86489348721028</c:v>
                </c:pt>
                <c:pt idx="23">
                  <c:v>267.15826009718847</c:v>
                </c:pt>
                <c:pt idx="24">
                  <c:v>157.45162670716661</c:v>
                </c:pt>
                <c:pt idx="25">
                  <c:v>157.7449933171448</c:v>
                </c:pt>
                <c:pt idx="26">
                  <c:v>158.0383599271228</c:v>
                </c:pt>
                <c:pt idx="27">
                  <c:v>158.33172653710099</c:v>
                </c:pt>
                <c:pt idx="28">
                  <c:v>158.62509314707921</c:v>
                </c:pt>
                <c:pt idx="29">
                  <c:v>158.91845975705729</c:v>
                </c:pt>
                <c:pt idx="30">
                  <c:v>161.31340469389289</c:v>
                </c:pt>
                <c:pt idx="31">
                  <c:v>161.60677130387111</c:v>
                </c:pt>
                <c:pt idx="32">
                  <c:v>161.90013791384919</c:v>
                </c:pt>
                <c:pt idx="33">
                  <c:v>162.19350452382739</c:v>
                </c:pt>
                <c:pt idx="34">
                  <c:v>162.48687113380561</c:v>
                </c:pt>
                <c:pt idx="35">
                  <c:v>162.78023774378369</c:v>
                </c:pt>
                <c:pt idx="36">
                  <c:v>333.07360435376171</c:v>
                </c:pt>
                <c:pt idx="37">
                  <c:v>333.36697096374002</c:v>
                </c:pt>
                <c:pt idx="38">
                  <c:v>333.66033757371798</c:v>
                </c:pt>
                <c:pt idx="39">
                  <c:v>333.95370418369617</c:v>
                </c:pt>
                <c:pt idx="40">
                  <c:v>334.24707079367431</c:v>
                </c:pt>
                <c:pt idx="41">
                  <c:v>334.54043740365239</c:v>
                </c:pt>
                <c:pt idx="42">
                  <c:v>336.93538234048822</c:v>
                </c:pt>
                <c:pt idx="43">
                  <c:v>337.2287489504663</c:v>
                </c:pt>
                <c:pt idx="44">
                  <c:v>337.52211556044438</c:v>
                </c:pt>
                <c:pt idx="45">
                  <c:v>337.81548217042251</c:v>
                </c:pt>
                <c:pt idx="46">
                  <c:v>338.10884878040082</c:v>
                </c:pt>
                <c:pt idx="47">
                  <c:v>338.40221539037879</c:v>
                </c:pt>
                <c:pt idx="48">
                  <c:v>198.69558200035689</c:v>
                </c:pt>
                <c:pt idx="49">
                  <c:v>198.98894861033509</c:v>
                </c:pt>
                <c:pt idx="50">
                  <c:v>199.28231522031331</c:v>
                </c:pt>
                <c:pt idx="51">
                  <c:v>199.57568183029139</c:v>
                </c:pt>
                <c:pt idx="52">
                  <c:v>199.86904844026949</c:v>
                </c:pt>
                <c:pt idx="53">
                  <c:v>200.16241505024769</c:v>
                </c:pt>
                <c:pt idx="54">
                  <c:v>202.55735998708329</c:v>
                </c:pt>
                <c:pt idx="55">
                  <c:v>202.85072659706151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'Forward Curve'!$AA$3</c:f>
              <c:strCache>
                <c:ptCount val="1"/>
                <c:pt idx="0">
                  <c:v>Precio Nocional de CEL's (Contrato)</c:v>
                </c:pt>
              </c:strCache>
            </c:strRef>
          </c:tx>
          <c:spPr>
            <a:ln w="2540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numRef>
              <c:f>'Forward Curve'!$B$4:$B$59</c:f>
              <c:numCache>
                <c:formatCode>[$-409]mmm\-yy;@</c:formatCode>
                <c:ptCount val="56"/>
                <c:pt idx="0">
                  <c:v>42856</c:v>
                </c:pt>
                <c:pt idx="1">
                  <c:v>42887</c:v>
                </c:pt>
                <c:pt idx="2">
                  <c:v>42917</c:v>
                </c:pt>
                <c:pt idx="3">
                  <c:v>42948</c:v>
                </c:pt>
                <c:pt idx="4">
                  <c:v>42979</c:v>
                </c:pt>
                <c:pt idx="5">
                  <c:v>43009</c:v>
                </c:pt>
                <c:pt idx="6">
                  <c:v>43040</c:v>
                </c:pt>
                <c:pt idx="7">
                  <c:v>43070</c:v>
                </c:pt>
                <c:pt idx="8">
                  <c:v>43101</c:v>
                </c:pt>
                <c:pt idx="9">
                  <c:v>43132</c:v>
                </c:pt>
                <c:pt idx="10">
                  <c:v>43160</c:v>
                </c:pt>
                <c:pt idx="11">
                  <c:v>43191</c:v>
                </c:pt>
                <c:pt idx="12">
                  <c:v>43221</c:v>
                </c:pt>
                <c:pt idx="13">
                  <c:v>43252</c:v>
                </c:pt>
                <c:pt idx="14">
                  <c:v>43282</c:v>
                </c:pt>
                <c:pt idx="15">
                  <c:v>43313</c:v>
                </c:pt>
                <c:pt idx="16">
                  <c:v>43344</c:v>
                </c:pt>
                <c:pt idx="17">
                  <c:v>43374</c:v>
                </c:pt>
                <c:pt idx="18">
                  <c:v>43405</c:v>
                </c:pt>
                <c:pt idx="19">
                  <c:v>43435</c:v>
                </c:pt>
                <c:pt idx="20">
                  <c:v>43466</c:v>
                </c:pt>
                <c:pt idx="21">
                  <c:v>43497</c:v>
                </c:pt>
                <c:pt idx="22">
                  <c:v>43525</c:v>
                </c:pt>
                <c:pt idx="23">
                  <c:v>43556</c:v>
                </c:pt>
                <c:pt idx="24">
                  <c:v>43586</c:v>
                </c:pt>
                <c:pt idx="25">
                  <c:v>43617</c:v>
                </c:pt>
                <c:pt idx="26">
                  <c:v>43647</c:v>
                </c:pt>
                <c:pt idx="27">
                  <c:v>43678</c:v>
                </c:pt>
                <c:pt idx="28">
                  <c:v>43709</c:v>
                </c:pt>
                <c:pt idx="29">
                  <c:v>43739</c:v>
                </c:pt>
                <c:pt idx="30">
                  <c:v>43770</c:v>
                </c:pt>
                <c:pt idx="31">
                  <c:v>43800</c:v>
                </c:pt>
                <c:pt idx="32">
                  <c:v>43831</c:v>
                </c:pt>
                <c:pt idx="33">
                  <c:v>43862</c:v>
                </c:pt>
                <c:pt idx="34">
                  <c:v>43891</c:v>
                </c:pt>
                <c:pt idx="35">
                  <c:v>43922</c:v>
                </c:pt>
                <c:pt idx="36">
                  <c:v>43952</c:v>
                </c:pt>
                <c:pt idx="37">
                  <c:v>43983</c:v>
                </c:pt>
                <c:pt idx="38">
                  <c:v>44013</c:v>
                </c:pt>
                <c:pt idx="39">
                  <c:v>44044</c:v>
                </c:pt>
                <c:pt idx="40">
                  <c:v>44075</c:v>
                </c:pt>
                <c:pt idx="41">
                  <c:v>44105</c:v>
                </c:pt>
                <c:pt idx="42">
                  <c:v>44136</c:v>
                </c:pt>
                <c:pt idx="43">
                  <c:v>44166</c:v>
                </c:pt>
                <c:pt idx="44">
                  <c:v>44197</c:v>
                </c:pt>
                <c:pt idx="45">
                  <c:v>44228</c:v>
                </c:pt>
                <c:pt idx="46">
                  <c:v>44256</c:v>
                </c:pt>
                <c:pt idx="47">
                  <c:v>44287</c:v>
                </c:pt>
                <c:pt idx="48">
                  <c:v>44317</c:v>
                </c:pt>
                <c:pt idx="49">
                  <c:v>44348</c:v>
                </c:pt>
                <c:pt idx="50">
                  <c:v>44378</c:v>
                </c:pt>
                <c:pt idx="51">
                  <c:v>44409</c:v>
                </c:pt>
                <c:pt idx="52">
                  <c:v>44440</c:v>
                </c:pt>
                <c:pt idx="53">
                  <c:v>44470</c:v>
                </c:pt>
                <c:pt idx="54">
                  <c:v>44501</c:v>
                </c:pt>
                <c:pt idx="55">
                  <c:v>44531</c:v>
                </c:pt>
              </c:numCache>
            </c:numRef>
          </c:cat>
          <c:val>
            <c:numRef>
              <c:f>'Forward Curve'!$AA$4:$AA$59</c:f>
              <c:numCache>
                <c:formatCode>0.00</c:formatCode>
                <c:ptCount val="56"/>
                <c:pt idx="0">
                  <c:v>648.62301424192844</c:v>
                </c:pt>
                <c:pt idx="1">
                  <c:v>649.50311407186257</c:v>
                </c:pt>
                <c:pt idx="2">
                  <c:v>650.38321390179806</c:v>
                </c:pt>
                <c:pt idx="3">
                  <c:v>651.26331373173207</c:v>
                </c:pt>
                <c:pt idx="4">
                  <c:v>652.14341356166653</c:v>
                </c:pt>
                <c:pt idx="5">
                  <c:v>653.02351339160089</c:v>
                </c:pt>
                <c:pt idx="6">
                  <c:v>660.20834820210803</c:v>
                </c:pt>
                <c:pt idx="7">
                  <c:v>661.08844803204227</c:v>
                </c:pt>
                <c:pt idx="8">
                  <c:v>661.96854786197684</c:v>
                </c:pt>
                <c:pt idx="9">
                  <c:v>662.84864769191097</c:v>
                </c:pt>
                <c:pt idx="10">
                  <c:v>663.72874752184543</c:v>
                </c:pt>
                <c:pt idx="11">
                  <c:v>664.60884735177956</c:v>
                </c:pt>
                <c:pt idx="12">
                  <c:v>221.8296490605714</c:v>
                </c:pt>
                <c:pt idx="13">
                  <c:v>222.12301567054951</c:v>
                </c:pt>
                <c:pt idx="14">
                  <c:v>222.4163822805277</c:v>
                </c:pt>
                <c:pt idx="15">
                  <c:v>222.70974889050581</c:v>
                </c:pt>
                <c:pt idx="16">
                  <c:v>223.00311550048389</c:v>
                </c:pt>
                <c:pt idx="17">
                  <c:v>223.29648211046211</c:v>
                </c:pt>
                <c:pt idx="18">
                  <c:v>225.69142704729779</c:v>
                </c:pt>
                <c:pt idx="19">
                  <c:v>225.98479365727599</c:v>
                </c:pt>
                <c:pt idx="20">
                  <c:v>226.27816026725409</c:v>
                </c:pt>
                <c:pt idx="21">
                  <c:v>226.5715268772322</c:v>
                </c:pt>
                <c:pt idx="22">
                  <c:v>226.8648934872104</c:v>
                </c:pt>
                <c:pt idx="23">
                  <c:v>227.1582600971885</c:v>
                </c:pt>
                <c:pt idx="24">
                  <c:v>227.45162670716661</c:v>
                </c:pt>
                <c:pt idx="25">
                  <c:v>227.7449933171448</c:v>
                </c:pt>
                <c:pt idx="26">
                  <c:v>228.0383599271228</c:v>
                </c:pt>
                <c:pt idx="27">
                  <c:v>228.33172653710099</c:v>
                </c:pt>
                <c:pt idx="28">
                  <c:v>228.62509314707921</c:v>
                </c:pt>
                <c:pt idx="29">
                  <c:v>228.91845975705729</c:v>
                </c:pt>
                <c:pt idx="30">
                  <c:v>231.31340469389289</c:v>
                </c:pt>
                <c:pt idx="31">
                  <c:v>231.60677130387111</c:v>
                </c:pt>
                <c:pt idx="32">
                  <c:v>231.90013791384919</c:v>
                </c:pt>
                <c:pt idx="33">
                  <c:v>232.19350452382739</c:v>
                </c:pt>
                <c:pt idx="34">
                  <c:v>232.48687113380561</c:v>
                </c:pt>
                <c:pt idx="35">
                  <c:v>232.78023774378369</c:v>
                </c:pt>
                <c:pt idx="36">
                  <c:v>233.07360435376179</c:v>
                </c:pt>
                <c:pt idx="37">
                  <c:v>233.36697096373999</c:v>
                </c:pt>
                <c:pt idx="38">
                  <c:v>233.6603375737181</c:v>
                </c:pt>
                <c:pt idx="39">
                  <c:v>233.9537041836962</c:v>
                </c:pt>
                <c:pt idx="40">
                  <c:v>234.24707079367431</c:v>
                </c:pt>
                <c:pt idx="41">
                  <c:v>234.54043740365239</c:v>
                </c:pt>
                <c:pt idx="42">
                  <c:v>236.93538234048819</c:v>
                </c:pt>
                <c:pt idx="43">
                  <c:v>237.2287489504663</c:v>
                </c:pt>
                <c:pt idx="44">
                  <c:v>237.5221155604444</c:v>
                </c:pt>
                <c:pt idx="45">
                  <c:v>237.8154821704226</c:v>
                </c:pt>
                <c:pt idx="46">
                  <c:v>238.10884878040071</c:v>
                </c:pt>
                <c:pt idx="47">
                  <c:v>238.4022153903789</c:v>
                </c:pt>
                <c:pt idx="48">
                  <c:v>238.69558200035689</c:v>
                </c:pt>
                <c:pt idx="49">
                  <c:v>238.98894861033509</c:v>
                </c:pt>
                <c:pt idx="50">
                  <c:v>239.28231522031331</c:v>
                </c:pt>
                <c:pt idx="51">
                  <c:v>239.57568183029139</c:v>
                </c:pt>
                <c:pt idx="52">
                  <c:v>239.86904844026949</c:v>
                </c:pt>
                <c:pt idx="53">
                  <c:v>240.16241505024769</c:v>
                </c:pt>
                <c:pt idx="54">
                  <c:v>242.55735998708329</c:v>
                </c:pt>
                <c:pt idx="55">
                  <c:v>242.85072659706151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80915632"/>
        <c:axId val="380921072"/>
      </c:lineChart>
      <c:dateAx>
        <c:axId val="380915632"/>
        <c:scaling>
          <c:orientation val="minMax"/>
        </c:scaling>
        <c:delete val="0"/>
        <c:axPos val="b"/>
        <c:numFmt formatCode="[$-409]d\-mmm\-yy;@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defRPr>
            </a:pPr>
            <a:endParaRPr lang="es-419"/>
          </a:p>
        </c:txPr>
        <c:crossAx val="380921072"/>
        <c:crosses val="autoZero"/>
        <c:auto val="1"/>
        <c:lblOffset val="100"/>
        <c:baseTimeUnit val="months"/>
      </c:dateAx>
      <c:valAx>
        <c:axId val="380921072"/>
        <c:scaling>
          <c:orientation val="minMax"/>
        </c:scaling>
        <c:delete val="0"/>
        <c:axPos val="l"/>
        <c:numFmt formatCode="0.0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defRPr>
            </a:pPr>
            <a:endParaRPr lang="es-419"/>
          </a:p>
        </c:txPr>
        <c:crossAx val="380915632"/>
        <c:crosses val="autoZero"/>
        <c:crossBetween val="between"/>
      </c:valAx>
      <c:valAx>
        <c:axId val="380924336"/>
        <c:scaling>
          <c:orientation val="minMax"/>
        </c:scaling>
        <c:delete val="0"/>
        <c:axPos val="r"/>
        <c:numFmt formatCode="#,##0.00;[Red]\(#,##0.00\)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defRPr>
            </a:pPr>
            <a:endParaRPr lang="es-419"/>
          </a:p>
        </c:txPr>
        <c:crossAx val="380924880"/>
        <c:crosses val="max"/>
        <c:crossBetween val="between"/>
      </c:valAx>
      <c:dateAx>
        <c:axId val="380924880"/>
        <c:scaling>
          <c:orientation val="minMax"/>
        </c:scaling>
        <c:delete val="1"/>
        <c:axPos val="b"/>
        <c:numFmt formatCode="[$-409]mmm\-yy;@" sourceLinked="0"/>
        <c:majorTickMark val="out"/>
        <c:minorTickMark val="none"/>
        <c:tickLblPos val="nextTo"/>
        <c:crossAx val="380924336"/>
        <c:crosses val="autoZero"/>
        <c:auto val="1"/>
        <c:lblOffset val="100"/>
        <c:baseTimeUnit val="months"/>
      </c:dateAx>
      <c:spPr>
        <a:noFill/>
        <a:ln w="25400">
          <a:noFill/>
        </a:ln>
        <a:effectLst/>
      </c:spPr>
    </c:plotArea>
    <c:legend>
      <c:legendPos val="t"/>
      <c:layout>
        <c:manualLayout>
          <c:xMode val="edge"/>
          <c:yMode val="edge"/>
          <c:x val="1.9282152230971101E-3"/>
          <c:y val="8.7419354838709704E-2"/>
          <c:w val="0.99281023622047204"/>
          <c:h val="4.435560071120139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419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s-419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52.png"/></Relationships>
</file>

<file path=ppt/diagrams/_rels/data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52.png"/></Relationships>
</file>

<file path=ppt/diagrams/_rels/data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image" Target="../media/image58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diagrams/_rels/drawing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52.png"/></Relationships>
</file>

<file path=ppt/diagrams/_rels/drawing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image" Target="../media/image58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77993F9-2992-4E02-A192-A525078597DB}" type="doc">
      <dgm:prSet loTypeId="urn:microsoft.com/office/officeart/2005/8/layout/matrix1" loCatId="matrix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F2D22ABA-1D72-411F-8E4B-6DA01D711361}">
      <dgm:prSet phldrT="[Texto]" custT="1"/>
      <dgm:spPr>
        <a:gradFill rotWithShape="0">
          <a:gsLst>
            <a:gs pos="0">
              <a:schemeClr val="accent5">
                <a:lumMod val="75000"/>
              </a:schemeClr>
            </a:gs>
            <a:gs pos="50000">
              <a:schemeClr val="accent1">
                <a:lumMod val="75000"/>
              </a:schemeClr>
            </a:gs>
            <a:gs pos="50000">
              <a:schemeClr val="accent5">
                <a:lumMod val="50000"/>
              </a:schemeClr>
            </a:gs>
          </a:gsLst>
          <a:lin ang="5400000" scaled="0"/>
        </a:gradFill>
      </dgm:spPr>
      <dgm:t>
        <a:bodyPr/>
        <a:lstStyle/>
        <a:p>
          <a:pPr algn="ctr"/>
          <a:r>
            <a:rPr lang="es-MX" sz="1400" b="1" dirty="0">
              <a:solidFill>
                <a:schemeClr val="bg1"/>
              </a:solidFill>
            </a:rPr>
            <a:t>Reporte de Calidad Crediticia</a:t>
          </a:r>
        </a:p>
      </dgm:t>
    </dgm:pt>
    <dgm:pt modelId="{AE2027D7-F42F-40FF-BEAA-592420FB354B}" type="parTrans" cxnId="{FBFAAB63-25F7-47A8-8505-7C66D5DD85C3}">
      <dgm:prSet/>
      <dgm:spPr/>
      <dgm:t>
        <a:bodyPr/>
        <a:lstStyle/>
        <a:p>
          <a:pPr algn="just"/>
          <a:endParaRPr lang="es-MX" sz="2400" b="1"/>
        </a:p>
      </dgm:t>
    </dgm:pt>
    <dgm:pt modelId="{7CD6AA2C-5E1A-4E78-8D85-FFC1C4ACD557}" type="sibTrans" cxnId="{FBFAAB63-25F7-47A8-8505-7C66D5DD85C3}">
      <dgm:prSet/>
      <dgm:spPr/>
      <dgm:t>
        <a:bodyPr/>
        <a:lstStyle/>
        <a:p>
          <a:pPr algn="just"/>
          <a:endParaRPr lang="es-MX" sz="2400" b="1"/>
        </a:p>
      </dgm:t>
    </dgm:pt>
    <dgm:pt modelId="{A9022838-FD58-46CC-B9CB-11CE3DBD8C70}">
      <dgm:prSet phldrT="[Texto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 anchor="t"/>
        <a:lstStyle/>
        <a:p>
          <a:pPr algn="ctr"/>
          <a:endParaRPr lang="es-MX" sz="500" b="1" dirty="0" smtClean="0">
            <a:solidFill>
              <a:schemeClr val="bg1"/>
            </a:solidFill>
          </a:endParaRPr>
        </a:p>
        <a:p>
          <a:pPr algn="ctr"/>
          <a:endParaRPr lang="es-MX" sz="500" b="1" dirty="0" smtClean="0">
            <a:solidFill>
              <a:schemeClr val="bg1"/>
            </a:solidFill>
          </a:endParaRPr>
        </a:p>
        <a:p>
          <a:pPr algn="ctr"/>
          <a:endParaRPr lang="es-MX" sz="500" b="1" dirty="0" smtClean="0">
            <a:solidFill>
              <a:schemeClr val="bg1"/>
            </a:solidFill>
          </a:endParaRPr>
        </a:p>
        <a:p>
          <a:pPr algn="ctr"/>
          <a:r>
            <a:rPr lang="es-MX" sz="1400" b="1" dirty="0" smtClean="0">
              <a:solidFill>
                <a:schemeClr val="bg1"/>
              </a:solidFill>
            </a:rPr>
            <a:t>Determina </a:t>
          </a:r>
          <a:r>
            <a:rPr lang="es-MX" sz="1400" b="1" dirty="0">
              <a:solidFill>
                <a:schemeClr val="bg1"/>
              </a:solidFill>
            </a:rPr>
            <a:t>la Exposición Permitida sin Garantía Liquida (EPSGL)</a:t>
          </a:r>
        </a:p>
      </dgm:t>
    </dgm:pt>
    <dgm:pt modelId="{74EEDF41-2CE8-4FA9-89A2-C4FA4138C4BC}" type="parTrans" cxnId="{12C15FD0-B50E-443B-B844-71B3D0BB5156}">
      <dgm:prSet/>
      <dgm:spPr/>
      <dgm:t>
        <a:bodyPr/>
        <a:lstStyle/>
        <a:p>
          <a:pPr algn="just"/>
          <a:endParaRPr lang="es-MX" sz="2400" b="1"/>
        </a:p>
      </dgm:t>
    </dgm:pt>
    <dgm:pt modelId="{9520D9AB-7B81-4587-875F-CA445F20F14C}" type="sibTrans" cxnId="{12C15FD0-B50E-443B-B844-71B3D0BB5156}">
      <dgm:prSet/>
      <dgm:spPr/>
      <dgm:t>
        <a:bodyPr/>
        <a:lstStyle/>
        <a:p>
          <a:pPr algn="just"/>
          <a:endParaRPr lang="es-MX" sz="2400" b="1"/>
        </a:p>
      </dgm:t>
    </dgm:pt>
    <dgm:pt modelId="{E1A4D49E-9AF8-446F-BCBA-97577473BB3B}">
      <dgm:prSet phldrT="[Texto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 anchor="b"/>
        <a:lstStyle/>
        <a:p>
          <a:pPr algn="ctr"/>
          <a:r>
            <a:rPr lang="es-MX" sz="1400" b="1" dirty="0"/>
            <a:t>Podrá ser utilizado en una Subasta de Largo Plazo específica </a:t>
          </a:r>
        </a:p>
      </dgm:t>
    </dgm:pt>
    <dgm:pt modelId="{51C25A93-5F10-4A0D-BB81-1AEE7D5436EA}" type="parTrans" cxnId="{340BA279-E1D0-4DB6-857F-87451D02E249}">
      <dgm:prSet/>
      <dgm:spPr/>
      <dgm:t>
        <a:bodyPr/>
        <a:lstStyle/>
        <a:p>
          <a:pPr algn="just"/>
          <a:endParaRPr lang="es-MX" sz="2400" b="1"/>
        </a:p>
      </dgm:t>
    </dgm:pt>
    <dgm:pt modelId="{8F6DB71B-2DCD-46FF-A46A-E395D3980F08}" type="sibTrans" cxnId="{340BA279-E1D0-4DB6-857F-87451D02E249}">
      <dgm:prSet/>
      <dgm:spPr/>
      <dgm:t>
        <a:bodyPr/>
        <a:lstStyle/>
        <a:p>
          <a:pPr algn="just"/>
          <a:endParaRPr lang="es-MX" sz="2400" b="1"/>
        </a:p>
      </dgm:t>
    </dgm:pt>
    <dgm:pt modelId="{F2E0F5AD-B992-42D4-B0AF-6B1641826033}">
      <dgm:prSet phldrT="[Texto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 anchor="t"/>
        <a:lstStyle/>
        <a:p>
          <a:pPr algn="just"/>
          <a:r>
            <a:rPr lang="es-MX" sz="1400" b="1" dirty="0">
              <a:solidFill>
                <a:schemeClr val="bg1"/>
              </a:solidFill>
            </a:rPr>
            <a:t>Establece los niveles de aportación de los </a:t>
          </a:r>
          <a:r>
            <a:rPr lang="es-MX" sz="1400" b="1" dirty="0" smtClean="0">
              <a:solidFill>
                <a:schemeClr val="bg1"/>
              </a:solidFill>
            </a:rPr>
            <a:t>Compradores </a:t>
          </a:r>
          <a:r>
            <a:rPr lang="es-MX" sz="1400" b="1" dirty="0">
              <a:solidFill>
                <a:schemeClr val="bg1"/>
              </a:solidFill>
            </a:rPr>
            <a:t>del Fondo de Reserva</a:t>
          </a:r>
        </a:p>
      </dgm:t>
    </dgm:pt>
    <dgm:pt modelId="{4236FB19-3936-40CC-B281-11C67FA34C5B}" type="parTrans" cxnId="{42D0E9FE-ECD7-42BF-9F2D-A01D43086D9A}">
      <dgm:prSet/>
      <dgm:spPr/>
      <dgm:t>
        <a:bodyPr/>
        <a:lstStyle/>
        <a:p>
          <a:pPr algn="just"/>
          <a:endParaRPr lang="es-MX" sz="2400" b="1"/>
        </a:p>
      </dgm:t>
    </dgm:pt>
    <dgm:pt modelId="{16B53995-8935-4AFA-98EB-528980C2CAC2}" type="sibTrans" cxnId="{42D0E9FE-ECD7-42BF-9F2D-A01D43086D9A}">
      <dgm:prSet/>
      <dgm:spPr/>
      <dgm:t>
        <a:bodyPr/>
        <a:lstStyle/>
        <a:p>
          <a:pPr algn="just"/>
          <a:endParaRPr lang="es-MX" sz="2400" b="1"/>
        </a:p>
      </dgm:t>
    </dgm:pt>
    <dgm:pt modelId="{A9755E71-DCDB-4879-844B-494F65254B73}">
      <dgm:prSet phldrT="[Texto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 anchor="t" anchorCtr="0"/>
        <a:lstStyle/>
        <a:p>
          <a:pPr algn="just"/>
          <a:r>
            <a:rPr lang="es-MX" sz="1400" b="1" dirty="0"/>
            <a:t>Se debe solicitar 14 días </a:t>
          </a:r>
          <a:r>
            <a:rPr lang="es-MX" sz="1400" b="1" dirty="0" smtClean="0"/>
            <a:t>hábiles antes </a:t>
          </a:r>
          <a:r>
            <a:rPr lang="es-MX" sz="1400" b="1" dirty="0"/>
            <a:t>de la fecha </a:t>
          </a:r>
          <a:r>
            <a:rPr lang="es-MX" sz="1400" b="1" dirty="0" smtClean="0"/>
            <a:t>de la firma del Contrato</a:t>
          </a:r>
          <a:endParaRPr lang="es-MX" sz="1400" b="1" dirty="0"/>
        </a:p>
      </dgm:t>
    </dgm:pt>
    <dgm:pt modelId="{A8E32B51-8911-40E6-9C6A-DB8CC2922765}" type="parTrans" cxnId="{AB322099-296B-4144-A4DE-B9C59A7ED507}">
      <dgm:prSet/>
      <dgm:spPr/>
      <dgm:t>
        <a:bodyPr/>
        <a:lstStyle/>
        <a:p>
          <a:pPr algn="just"/>
          <a:endParaRPr lang="es-MX" sz="2400" b="1"/>
        </a:p>
      </dgm:t>
    </dgm:pt>
    <dgm:pt modelId="{F00CFA8B-4B90-4E17-9503-BA942518FDE2}" type="sibTrans" cxnId="{AB322099-296B-4144-A4DE-B9C59A7ED507}">
      <dgm:prSet/>
      <dgm:spPr/>
      <dgm:t>
        <a:bodyPr/>
        <a:lstStyle/>
        <a:p>
          <a:pPr algn="just"/>
          <a:endParaRPr lang="es-MX" sz="2400" b="1"/>
        </a:p>
      </dgm:t>
    </dgm:pt>
    <dgm:pt modelId="{2F704DB5-E194-44F1-8EDE-E53B65C962E6}" type="pres">
      <dgm:prSet presAssocID="{277993F9-2992-4E02-A192-A525078597DB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419"/>
        </a:p>
      </dgm:t>
    </dgm:pt>
    <dgm:pt modelId="{C89CD50C-8C82-4939-BAA9-4FE353D323DA}" type="pres">
      <dgm:prSet presAssocID="{277993F9-2992-4E02-A192-A525078597DB}" presName="matrix" presStyleCnt="0"/>
      <dgm:spPr/>
    </dgm:pt>
    <dgm:pt modelId="{5585B076-2787-46C1-B12F-2056EF1ED89C}" type="pres">
      <dgm:prSet presAssocID="{277993F9-2992-4E02-A192-A525078597DB}" presName="tile1" presStyleLbl="node1" presStyleIdx="0" presStyleCnt="4" custLinFactNeighborX="0"/>
      <dgm:spPr/>
      <dgm:t>
        <a:bodyPr/>
        <a:lstStyle/>
        <a:p>
          <a:endParaRPr lang="es-419"/>
        </a:p>
      </dgm:t>
    </dgm:pt>
    <dgm:pt modelId="{99B20EDD-934E-4CA9-A808-AC91646C3D6F}" type="pres">
      <dgm:prSet presAssocID="{277993F9-2992-4E02-A192-A525078597DB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2D377380-2E88-4893-AC48-FD5268BEDDCB}" type="pres">
      <dgm:prSet presAssocID="{277993F9-2992-4E02-A192-A525078597DB}" presName="tile2" presStyleLbl="node1" presStyleIdx="1" presStyleCnt="4"/>
      <dgm:spPr/>
      <dgm:t>
        <a:bodyPr/>
        <a:lstStyle/>
        <a:p>
          <a:endParaRPr lang="es-419"/>
        </a:p>
      </dgm:t>
    </dgm:pt>
    <dgm:pt modelId="{9D62109A-BCCD-4881-BFEA-2A01F41C6719}" type="pres">
      <dgm:prSet presAssocID="{277993F9-2992-4E02-A192-A525078597DB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DB1F9EFA-A147-4C85-A500-818DBE662203}" type="pres">
      <dgm:prSet presAssocID="{277993F9-2992-4E02-A192-A525078597DB}" presName="tile3" presStyleLbl="node1" presStyleIdx="2" presStyleCnt="4"/>
      <dgm:spPr/>
      <dgm:t>
        <a:bodyPr/>
        <a:lstStyle/>
        <a:p>
          <a:endParaRPr lang="es-419"/>
        </a:p>
      </dgm:t>
    </dgm:pt>
    <dgm:pt modelId="{65E57E95-E6AD-4E9C-AEEA-EAC41AEC2607}" type="pres">
      <dgm:prSet presAssocID="{277993F9-2992-4E02-A192-A525078597DB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18BFC013-F776-4505-9787-7AA84F596B79}" type="pres">
      <dgm:prSet presAssocID="{277993F9-2992-4E02-A192-A525078597DB}" presName="tile4" presStyleLbl="node1" presStyleIdx="3" presStyleCnt="4"/>
      <dgm:spPr/>
      <dgm:t>
        <a:bodyPr/>
        <a:lstStyle/>
        <a:p>
          <a:endParaRPr lang="es-419"/>
        </a:p>
      </dgm:t>
    </dgm:pt>
    <dgm:pt modelId="{DE7FF0FD-0ED5-4987-9B5B-61E52F2AB415}" type="pres">
      <dgm:prSet presAssocID="{277993F9-2992-4E02-A192-A525078597DB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71B9C39C-4F54-4688-890B-25E7C025BB33}" type="pres">
      <dgm:prSet presAssocID="{277993F9-2992-4E02-A192-A525078597DB}" presName="centerTile" presStyleLbl="fgShp" presStyleIdx="0" presStyleCnt="1" custScaleX="130025" custScaleY="86625">
        <dgm:presLayoutVars>
          <dgm:chMax val="0"/>
          <dgm:chPref val="0"/>
        </dgm:presLayoutVars>
      </dgm:prSet>
      <dgm:spPr/>
      <dgm:t>
        <a:bodyPr/>
        <a:lstStyle/>
        <a:p>
          <a:endParaRPr lang="es-419"/>
        </a:p>
      </dgm:t>
    </dgm:pt>
  </dgm:ptLst>
  <dgm:cxnLst>
    <dgm:cxn modelId="{12C15FD0-B50E-443B-B844-71B3D0BB5156}" srcId="{F2D22ABA-1D72-411F-8E4B-6DA01D711361}" destId="{A9022838-FD58-46CC-B9CB-11CE3DBD8C70}" srcOrd="0" destOrd="0" parTransId="{74EEDF41-2CE8-4FA9-89A2-C4FA4138C4BC}" sibTransId="{9520D9AB-7B81-4587-875F-CA445F20F14C}"/>
    <dgm:cxn modelId="{42D0E9FE-ECD7-42BF-9F2D-A01D43086D9A}" srcId="{F2D22ABA-1D72-411F-8E4B-6DA01D711361}" destId="{F2E0F5AD-B992-42D4-B0AF-6B1641826033}" srcOrd="2" destOrd="0" parTransId="{4236FB19-3936-40CC-B281-11C67FA34C5B}" sibTransId="{16B53995-8935-4AFA-98EB-528980C2CAC2}"/>
    <dgm:cxn modelId="{147DFFB2-B569-497B-9142-A770ABD4BBEA}" type="presOf" srcId="{A9755E71-DCDB-4879-844B-494F65254B73}" destId="{DE7FF0FD-0ED5-4987-9B5B-61E52F2AB415}" srcOrd="1" destOrd="0" presId="urn:microsoft.com/office/officeart/2005/8/layout/matrix1"/>
    <dgm:cxn modelId="{75F5D962-3B15-43C9-99C1-8C37964344D5}" type="presOf" srcId="{A9022838-FD58-46CC-B9CB-11CE3DBD8C70}" destId="{5585B076-2787-46C1-B12F-2056EF1ED89C}" srcOrd="0" destOrd="0" presId="urn:microsoft.com/office/officeart/2005/8/layout/matrix1"/>
    <dgm:cxn modelId="{E45922DD-65A6-4060-9540-EE95886FA203}" type="presOf" srcId="{F2D22ABA-1D72-411F-8E4B-6DA01D711361}" destId="{71B9C39C-4F54-4688-890B-25E7C025BB33}" srcOrd="0" destOrd="0" presId="urn:microsoft.com/office/officeart/2005/8/layout/matrix1"/>
    <dgm:cxn modelId="{BB10A697-477D-4BD1-8963-D98EC1AB9F49}" type="presOf" srcId="{A9022838-FD58-46CC-B9CB-11CE3DBD8C70}" destId="{99B20EDD-934E-4CA9-A808-AC91646C3D6F}" srcOrd="1" destOrd="0" presId="urn:microsoft.com/office/officeart/2005/8/layout/matrix1"/>
    <dgm:cxn modelId="{284A198C-D5DF-46F1-9890-896127C4A3F0}" type="presOf" srcId="{F2E0F5AD-B992-42D4-B0AF-6B1641826033}" destId="{DB1F9EFA-A147-4C85-A500-818DBE662203}" srcOrd="0" destOrd="0" presId="urn:microsoft.com/office/officeart/2005/8/layout/matrix1"/>
    <dgm:cxn modelId="{340BA279-E1D0-4DB6-857F-87451D02E249}" srcId="{F2D22ABA-1D72-411F-8E4B-6DA01D711361}" destId="{E1A4D49E-9AF8-446F-BCBA-97577473BB3B}" srcOrd="1" destOrd="0" parTransId="{51C25A93-5F10-4A0D-BB81-1AEE7D5436EA}" sibTransId="{8F6DB71B-2DCD-46FF-A46A-E395D3980F08}"/>
    <dgm:cxn modelId="{E33A3124-F6D7-4F6B-9AD9-2AC13EEA8B9F}" type="presOf" srcId="{E1A4D49E-9AF8-446F-BCBA-97577473BB3B}" destId="{2D377380-2E88-4893-AC48-FD5268BEDDCB}" srcOrd="0" destOrd="0" presId="urn:microsoft.com/office/officeart/2005/8/layout/matrix1"/>
    <dgm:cxn modelId="{325BA086-27E9-4D15-946A-7E098D3BDD43}" type="presOf" srcId="{F2E0F5AD-B992-42D4-B0AF-6B1641826033}" destId="{65E57E95-E6AD-4E9C-AEEA-EAC41AEC2607}" srcOrd="1" destOrd="0" presId="urn:microsoft.com/office/officeart/2005/8/layout/matrix1"/>
    <dgm:cxn modelId="{11B6A39F-CE85-4E25-9E3E-CC8091998FA2}" type="presOf" srcId="{277993F9-2992-4E02-A192-A525078597DB}" destId="{2F704DB5-E194-44F1-8EDE-E53B65C962E6}" srcOrd="0" destOrd="0" presId="urn:microsoft.com/office/officeart/2005/8/layout/matrix1"/>
    <dgm:cxn modelId="{16CC649D-6DC9-43F4-83F6-21487105F82B}" type="presOf" srcId="{A9755E71-DCDB-4879-844B-494F65254B73}" destId="{18BFC013-F776-4505-9787-7AA84F596B79}" srcOrd="0" destOrd="0" presId="urn:microsoft.com/office/officeart/2005/8/layout/matrix1"/>
    <dgm:cxn modelId="{FBFAAB63-25F7-47A8-8505-7C66D5DD85C3}" srcId="{277993F9-2992-4E02-A192-A525078597DB}" destId="{F2D22ABA-1D72-411F-8E4B-6DA01D711361}" srcOrd="0" destOrd="0" parTransId="{AE2027D7-F42F-40FF-BEAA-592420FB354B}" sibTransId="{7CD6AA2C-5E1A-4E78-8D85-FFC1C4ACD557}"/>
    <dgm:cxn modelId="{AB322099-296B-4144-A4DE-B9C59A7ED507}" srcId="{F2D22ABA-1D72-411F-8E4B-6DA01D711361}" destId="{A9755E71-DCDB-4879-844B-494F65254B73}" srcOrd="3" destOrd="0" parTransId="{A8E32B51-8911-40E6-9C6A-DB8CC2922765}" sibTransId="{F00CFA8B-4B90-4E17-9503-BA942518FDE2}"/>
    <dgm:cxn modelId="{F766FE8A-3C09-4B70-A036-397719E0AD37}" type="presOf" srcId="{E1A4D49E-9AF8-446F-BCBA-97577473BB3B}" destId="{9D62109A-BCCD-4881-BFEA-2A01F41C6719}" srcOrd="1" destOrd="0" presId="urn:microsoft.com/office/officeart/2005/8/layout/matrix1"/>
    <dgm:cxn modelId="{4FEAD45C-57C4-471A-BE7B-58A4E0049410}" type="presParOf" srcId="{2F704DB5-E194-44F1-8EDE-E53B65C962E6}" destId="{C89CD50C-8C82-4939-BAA9-4FE353D323DA}" srcOrd="0" destOrd="0" presId="urn:microsoft.com/office/officeart/2005/8/layout/matrix1"/>
    <dgm:cxn modelId="{2C95F256-4BC5-417E-A2F8-C533051612F6}" type="presParOf" srcId="{C89CD50C-8C82-4939-BAA9-4FE353D323DA}" destId="{5585B076-2787-46C1-B12F-2056EF1ED89C}" srcOrd="0" destOrd="0" presId="urn:microsoft.com/office/officeart/2005/8/layout/matrix1"/>
    <dgm:cxn modelId="{F945E0A1-6595-455C-9ABD-5F0C9313FF8B}" type="presParOf" srcId="{C89CD50C-8C82-4939-BAA9-4FE353D323DA}" destId="{99B20EDD-934E-4CA9-A808-AC91646C3D6F}" srcOrd="1" destOrd="0" presId="urn:microsoft.com/office/officeart/2005/8/layout/matrix1"/>
    <dgm:cxn modelId="{AEB0E930-7210-489C-9BA6-88E0A5BD7E77}" type="presParOf" srcId="{C89CD50C-8C82-4939-BAA9-4FE353D323DA}" destId="{2D377380-2E88-4893-AC48-FD5268BEDDCB}" srcOrd="2" destOrd="0" presId="urn:microsoft.com/office/officeart/2005/8/layout/matrix1"/>
    <dgm:cxn modelId="{F296069A-93E8-4800-B5F9-685982F4A17B}" type="presParOf" srcId="{C89CD50C-8C82-4939-BAA9-4FE353D323DA}" destId="{9D62109A-BCCD-4881-BFEA-2A01F41C6719}" srcOrd="3" destOrd="0" presId="urn:microsoft.com/office/officeart/2005/8/layout/matrix1"/>
    <dgm:cxn modelId="{CEC48D06-4D16-4608-A715-9BFD7A300DDE}" type="presParOf" srcId="{C89CD50C-8C82-4939-BAA9-4FE353D323DA}" destId="{DB1F9EFA-A147-4C85-A500-818DBE662203}" srcOrd="4" destOrd="0" presId="urn:microsoft.com/office/officeart/2005/8/layout/matrix1"/>
    <dgm:cxn modelId="{591F9223-A6E8-4D25-87F8-2D51A9FA2E04}" type="presParOf" srcId="{C89CD50C-8C82-4939-BAA9-4FE353D323DA}" destId="{65E57E95-E6AD-4E9C-AEEA-EAC41AEC2607}" srcOrd="5" destOrd="0" presId="urn:microsoft.com/office/officeart/2005/8/layout/matrix1"/>
    <dgm:cxn modelId="{2A52F7E4-1127-48BF-B0F1-1A00286E8B87}" type="presParOf" srcId="{C89CD50C-8C82-4939-BAA9-4FE353D323DA}" destId="{18BFC013-F776-4505-9787-7AA84F596B79}" srcOrd="6" destOrd="0" presId="urn:microsoft.com/office/officeart/2005/8/layout/matrix1"/>
    <dgm:cxn modelId="{5E88B0A3-C854-4BC8-87C7-E81AD0612368}" type="presParOf" srcId="{C89CD50C-8C82-4939-BAA9-4FE353D323DA}" destId="{DE7FF0FD-0ED5-4987-9B5B-61E52F2AB415}" srcOrd="7" destOrd="0" presId="urn:microsoft.com/office/officeart/2005/8/layout/matrix1"/>
    <dgm:cxn modelId="{DE4D4D3B-5BCB-4AB7-AAED-0B7A8FBF7ABA}" type="presParOf" srcId="{2F704DB5-E194-44F1-8EDE-E53B65C962E6}" destId="{71B9C39C-4F54-4688-890B-25E7C025BB33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C5201ECF-A8C5-4597-89B3-453E7FDA7970}" type="doc">
      <dgm:prSet loTypeId="urn:microsoft.com/office/officeart/2005/8/layout/process2" loCatId="process" qsTypeId="urn:microsoft.com/office/officeart/2005/8/quickstyle/3d1" qsCatId="3D" csTypeId="urn:microsoft.com/office/officeart/2005/8/colors/accent1_2" csCatId="accent1" phldr="1"/>
      <dgm:spPr/>
    </dgm:pt>
    <dgm:pt modelId="{B69FDEBC-0CB6-46A1-BDA5-1004256450DA}">
      <dgm:prSet phldrT="[Texto]" custT="1"/>
      <dgm:spPr/>
      <dgm:t>
        <a:bodyPr/>
        <a:lstStyle/>
        <a:p>
          <a:r>
            <a:rPr lang="es-ES_tradnl" sz="1400" dirty="0"/>
            <a:t>65,000 </a:t>
          </a:r>
          <a:r>
            <a:rPr lang="es-ES_tradnl" sz="1400" dirty="0" err="1"/>
            <a:t>UDIs</a:t>
          </a:r>
          <a:r>
            <a:rPr lang="es-ES_tradnl" sz="1400" dirty="0"/>
            <a:t> por cada MW de Potencia que ofrezca comprar en la Subasta por año, más</a:t>
          </a:r>
          <a:endParaRPr lang="es-419" sz="1400" dirty="0"/>
        </a:p>
      </dgm:t>
    </dgm:pt>
    <dgm:pt modelId="{E1979E70-6637-447F-AFDD-9FB05A12FB3D}" type="parTrans" cxnId="{41B30110-9FB4-4EB3-B449-C962E8A6AE1C}">
      <dgm:prSet/>
      <dgm:spPr/>
      <dgm:t>
        <a:bodyPr/>
        <a:lstStyle/>
        <a:p>
          <a:endParaRPr lang="es-419" sz="2000"/>
        </a:p>
      </dgm:t>
    </dgm:pt>
    <dgm:pt modelId="{9B50A218-F0A3-46F5-919E-280CFAE632A9}" type="sibTrans" cxnId="{41B30110-9FB4-4EB3-B449-C962E8A6AE1C}">
      <dgm:prSet custT="1"/>
      <dgm:spPr/>
      <dgm:t>
        <a:bodyPr/>
        <a:lstStyle/>
        <a:p>
          <a:endParaRPr lang="es-419" sz="1050"/>
        </a:p>
      </dgm:t>
    </dgm:pt>
    <dgm:pt modelId="{401F64F0-1F67-40FE-84EB-6563DEF5198A}">
      <dgm:prSet phldrT="[Texto]" custT="1"/>
      <dgm:spPr/>
      <dgm:t>
        <a:bodyPr/>
        <a:lstStyle/>
        <a:p>
          <a:r>
            <a:rPr lang="es-ES_tradnl" sz="1400" dirty="0"/>
            <a:t>30 </a:t>
          </a:r>
          <a:r>
            <a:rPr lang="es-ES_tradnl" sz="1400" dirty="0" err="1"/>
            <a:t>UDIs</a:t>
          </a:r>
          <a:r>
            <a:rPr lang="es-ES_tradnl" sz="1400" dirty="0"/>
            <a:t> por cada </a:t>
          </a:r>
          <a:r>
            <a:rPr lang="es-ES_tradnl" sz="1400" dirty="0" err="1"/>
            <a:t>MWh</a:t>
          </a:r>
          <a:r>
            <a:rPr lang="es-ES_tradnl" sz="1400" dirty="0"/>
            <a:t> de Energía Eléctrica Acumulable que ofrezca comprar en la Subasta por año, más </a:t>
          </a:r>
          <a:endParaRPr lang="es-419" sz="1400" dirty="0"/>
        </a:p>
      </dgm:t>
    </dgm:pt>
    <dgm:pt modelId="{FABBDAEF-5603-4EB5-B191-6F777BF7F265}" type="parTrans" cxnId="{0C8C8EB4-00BE-4EA0-8403-A67F525F9573}">
      <dgm:prSet/>
      <dgm:spPr/>
      <dgm:t>
        <a:bodyPr/>
        <a:lstStyle/>
        <a:p>
          <a:endParaRPr lang="es-419" sz="2000"/>
        </a:p>
      </dgm:t>
    </dgm:pt>
    <dgm:pt modelId="{79D0E72A-80DA-4A23-9519-F7B3ADEC3E70}" type="sibTrans" cxnId="{0C8C8EB4-00BE-4EA0-8403-A67F525F9573}">
      <dgm:prSet custT="1"/>
      <dgm:spPr/>
      <dgm:t>
        <a:bodyPr/>
        <a:lstStyle/>
        <a:p>
          <a:endParaRPr lang="es-419" sz="1050"/>
        </a:p>
      </dgm:t>
    </dgm:pt>
    <dgm:pt modelId="{3E76CE8C-F10B-48BB-A902-BD9E319ED0D8}">
      <dgm:prSet phldrT="[Texto]" custT="1"/>
      <dgm:spPr/>
      <dgm:t>
        <a:bodyPr/>
        <a:lstStyle/>
        <a:p>
          <a:r>
            <a:rPr lang="es-ES_tradnl" sz="1400" dirty="0"/>
            <a:t>15 </a:t>
          </a:r>
          <a:r>
            <a:rPr lang="es-ES_tradnl" sz="1400" dirty="0" err="1"/>
            <a:t>UDIs</a:t>
          </a:r>
          <a:r>
            <a:rPr lang="es-ES_tradnl" sz="1400" dirty="0"/>
            <a:t> por cada CEL que ofrezca comprar en la Subasta por año.</a:t>
          </a:r>
          <a:endParaRPr lang="es-419" sz="1400" dirty="0"/>
        </a:p>
      </dgm:t>
    </dgm:pt>
    <dgm:pt modelId="{CD0EDDAE-E8B3-41B9-981D-89FC5A24169B}" type="parTrans" cxnId="{56A3A680-B538-486E-A85E-CB21BEB41742}">
      <dgm:prSet/>
      <dgm:spPr/>
      <dgm:t>
        <a:bodyPr/>
        <a:lstStyle/>
        <a:p>
          <a:endParaRPr lang="es-419" sz="2000"/>
        </a:p>
      </dgm:t>
    </dgm:pt>
    <dgm:pt modelId="{4ED7D4B6-106B-48AA-91D2-AC3E218ABDD7}" type="sibTrans" cxnId="{56A3A680-B538-486E-A85E-CB21BEB41742}">
      <dgm:prSet/>
      <dgm:spPr/>
      <dgm:t>
        <a:bodyPr/>
        <a:lstStyle/>
        <a:p>
          <a:endParaRPr lang="es-419" sz="2000"/>
        </a:p>
      </dgm:t>
    </dgm:pt>
    <dgm:pt modelId="{00A75922-2B6D-4B29-B158-CB5AE5C625D5}" type="pres">
      <dgm:prSet presAssocID="{C5201ECF-A8C5-4597-89B3-453E7FDA7970}" presName="linearFlow" presStyleCnt="0">
        <dgm:presLayoutVars>
          <dgm:resizeHandles val="exact"/>
        </dgm:presLayoutVars>
      </dgm:prSet>
      <dgm:spPr/>
    </dgm:pt>
    <dgm:pt modelId="{BD77C137-A84B-437E-B227-501355D854EB}" type="pres">
      <dgm:prSet presAssocID="{B69FDEBC-0CB6-46A1-BDA5-1004256450DA}" presName="node" presStyleLbl="node1" presStyleIdx="0" presStyleCnt="3" custScaleX="388445" custLinFactNeighborX="7203" custLinFactNeighborY="-23913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E9B9FD1B-A032-4362-857A-4E3453B997F0}" type="pres">
      <dgm:prSet presAssocID="{9B50A218-F0A3-46F5-919E-280CFAE632A9}" presName="sibTrans" presStyleLbl="sibTrans2D1" presStyleIdx="0" presStyleCnt="2"/>
      <dgm:spPr/>
      <dgm:t>
        <a:bodyPr/>
        <a:lstStyle/>
        <a:p>
          <a:endParaRPr lang="es-419"/>
        </a:p>
      </dgm:t>
    </dgm:pt>
    <dgm:pt modelId="{44965265-D484-47EB-90A0-45E354195C2B}" type="pres">
      <dgm:prSet presAssocID="{9B50A218-F0A3-46F5-919E-280CFAE632A9}" presName="connectorText" presStyleLbl="sibTrans2D1" presStyleIdx="0" presStyleCnt="2"/>
      <dgm:spPr/>
      <dgm:t>
        <a:bodyPr/>
        <a:lstStyle/>
        <a:p>
          <a:endParaRPr lang="es-419"/>
        </a:p>
      </dgm:t>
    </dgm:pt>
    <dgm:pt modelId="{9D0B9C05-01BE-4493-B5DC-339A2BBEC490}" type="pres">
      <dgm:prSet presAssocID="{401F64F0-1F67-40FE-84EB-6563DEF5198A}" presName="node" presStyleLbl="node1" presStyleIdx="1" presStyleCnt="3" custScaleX="390665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8A1D2FC0-3DFB-4EE1-B527-E4BC11A49BA3}" type="pres">
      <dgm:prSet presAssocID="{79D0E72A-80DA-4A23-9519-F7B3ADEC3E70}" presName="sibTrans" presStyleLbl="sibTrans2D1" presStyleIdx="1" presStyleCnt="2"/>
      <dgm:spPr/>
      <dgm:t>
        <a:bodyPr/>
        <a:lstStyle/>
        <a:p>
          <a:endParaRPr lang="es-419"/>
        </a:p>
      </dgm:t>
    </dgm:pt>
    <dgm:pt modelId="{D267796D-5418-4FA4-B101-4DA970E871DC}" type="pres">
      <dgm:prSet presAssocID="{79D0E72A-80DA-4A23-9519-F7B3ADEC3E70}" presName="connectorText" presStyleLbl="sibTrans2D1" presStyleIdx="1" presStyleCnt="2"/>
      <dgm:spPr/>
      <dgm:t>
        <a:bodyPr/>
        <a:lstStyle/>
        <a:p>
          <a:endParaRPr lang="es-419"/>
        </a:p>
      </dgm:t>
    </dgm:pt>
    <dgm:pt modelId="{69C8C887-7D73-4D4B-BCA5-601BF7B8714D}" type="pres">
      <dgm:prSet presAssocID="{3E76CE8C-F10B-48BB-A902-BD9E319ED0D8}" presName="node" presStyleLbl="node1" presStyleIdx="2" presStyleCnt="3" custScaleX="388889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</dgm:ptLst>
  <dgm:cxnLst>
    <dgm:cxn modelId="{93140338-A67F-4310-96E1-04B8BE4B218F}" type="presOf" srcId="{79D0E72A-80DA-4A23-9519-F7B3ADEC3E70}" destId="{8A1D2FC0-3DFB-4EE1-B527-E4BC11A49BA3}" srcOrd="0" destOrd="0" presId="urn:microsoft.com/office/officeart/2005/8/layout/process2"/>
    <dgm:cxn modelId="{4559B450-1230-471A-AADC-52DE13B326B4}" type="presOf" srcId="{9B50A218-F0A3-46F5-919E-280CFAE632A9}" destId="{44965265-D484-47EB-90A0-45E354195C2B}" srcOrd="1" destOrd="0" presId="urn:microsoft.com/office/officeart/2005/8/layout/process2"/>
    <dgm:cxn modelId="{9255D4E1-5EB6-4F4A-93B4-6565A214CCE3}" type="presOf" srcId="{9B50A218-F0A3-46F5-919E-280CFAE632A9}" destId="{E9B9FD1B-A032-4362-857A-4E3453B997F0}" srcOrd="0" destOrd="0" presId="urn:microsoft.com/office/officeart/2005/8/layout/process2"/>
    <dgm:cxn modelId="{1EA83092-67B8-4809-8F02-CA542974DAAA}" type="presOf" srcId="{C5201ECF-A8C5-4597-89B3-453E7FDA7970}" destId="{00A75922-2B6D-4B29-B158-CB5AE5C625D5}" srcOrd="0" destOrd="0" presId="urn:microsoft.com/office/officeart/2005/8/layout/process2"/>
    <dgm:cxn modelId="{FD071F3F-4BB5-4496-99D4-FEC3A4292ADF}" type="presOf" srcId="{401F64F0-1F67-40FE-84EB-6563DEF5198A}" destId="{9D0B9C05-01BE-4493-B5DC-339A2BBEC490}" srcOrd="0" destOrd="0" presId="urn:microsoft.com/office/officeart/2005/8/layout/process2"/>
    <dgm:cxn modelId="{41B30110-9FB4-4EB3-B449-C962E8A6AE1C}" srcId="{C5201ECF-A8C5-4597-89B3-453E7FDA7970}" destId="{B69FDEBC-0CB6-46A1-BDA5-1004256450DA}" srcOrd="0" destOrd="0" parTransId="{E1979E70-6637-447F-AFDD-9FB05A12FB3D}" sibTransId="{9B50A218-F0A3-46F5-919E-280CFAE632A9}"/>
    <dgm:cxn modelId="{14FE389E-2B80-460D-BFBB-7DC10A218741}" type="presOf" srcId="{B69FDEBC-0CB6-46A1-BDA5-1004256450DA}" destId="{BD77C137-A84B-437E-B227-501355D854EB}" srcOrd="0" destOrd="0" presId="urn:microsoft.com/office/officeart/2005/8/layout/process2"/>
    <dgm:cxn modelId="{56A3A680-B538-486E-A85E-CB21BEB41742}" srcId="{C5201ECF-A8C5-4597-89B3-453E7FDA7970}" destId="{3E76CE8C-F10B-48BB-A902-BD9E319ED0D8}" srcOrd="2" destOrd="0" parTransId="{CD0EDDAE-E8B3-41B9-981D-89FC5A24169B}" sibTransId="{4ED7D4B6-106B-48AA-91D2-AC3E218ABDD7}"/>
    <dgm:cxn modelId="{0C8C8EB4-00BE-4EA0-8403-A67F525F9573}" srcId="{C5201ECF-A8C5-4597-89B3-453E7FDA7970}" destId="{401F64F0-1F67-40FE-84EB-6563DEF5198A}" srcOrd="1" destOrd="0" parTransId="{FABBDAEF-5603-4EB5-B191-6F777BF7F265}" sibTransId="{79D0E72A-80DA-4A23-9519-F7B3ADEC3E70}"/>
    <dgm:cxn modelId="{5EB070F6-4B23-4211-A181-F205887C5DDA}" type="presOf" srcId="{3E76CE8C-F10B-48BB-A902-BD9E319ED0D8}" destId="{69C8C887-7D73-4D4B-BCA5-601BF7B8714D}" srcOrd="0" destOrd="0" presId="urn:microsoft.com/office/officeart/2005/8/layout/process2"/>
    <dgm:cxn modelId="{07EA244C-B5D1-4AD5-83D4-615F40BEE8A5}" type="presOf" srcId="{79D0E72A-80DA-4A23-9519-F7B3ADEC3E70}" destId="{D267796D-5418-4FA4-B101-4DA970E871DC}" srcOrd="1" destOrd="0" presId="urn:microsoft.com/office/officeart/2005/8/layout/process2"/>
    <dgm:cxn modelId="{EDA80E62-BB01-432A-9B1A-F8AF15FAB594}" type="presParOf" srcId="{00A75922-2B6D-4B29-B158-CB5AE5C625D5}" destId="{BD77C137-A84B-437E-B227-501355D854EB}" srcOrd="0" destOrd="0" presId="urn:microsoft.com/office/officeart/2005/8/layout/process2"/>
    <dgm:cxn modelId="{668D13EE-C3AF-427F-910E-01DCA52737E6}" type="presParOf" srcId="{00A75922-2B6D-4B29-B158-CB5AE5C625D5}" destId="{E9B9FD1B-A032-4362-857A-4E3453B997F0}" srcOrd="1" destOrd="0" presId="urn:microsoft.com/office/officeart/2005/8/layout/process2"/>
    <dgm:cxn modelId="{A2A98EE6-8807-4ADA-A2B0-FDD39766675B}" type="presParOf" srcId="{E9B9FD1B-A032-4362-857A-4E3453B997F0}" destId="{44965265-D484-47EB-90A0-45E354195C2B}" srcOrd="0" destOrd="0" presId="urn:microsoft.com/office/officeart/2005/8/layout/process2"/>
    <dgm:cxn modelId="{4921EDAA-08A8-4FFA-8E10-95470F58EC9B}" type="presParOf" srcId="{00A75922-2B6D-4B29-B158-CB5AE5C625D5}" destId="{9D0B9C05-01BE-4493-B5DC-339A2BBEC490}" srcOrd="2" destOrd="0" presId="urn:microsoft.com/office/officeart/2005/8/layout/process2"/>
    <dgm:cxn modelId="{FF7D6422-4DC0-4A88-BEBA-6649113AB8AA}" type="presParOf" srcId="{00A75922-2B6D-4B29-B158-CB5AE5C625D5}" destId="{8A1D2FC0-3DFB-4EE1-B527-E4BC11A49BA3}" srcOrd="3" destOrd="0" presId="urn:microsoft.com/office/officeart/2005/8/layout/process2"/>
    <dgm:cxn modelId="{7DE257C3-B7A0-4A1C-A3E9-0CC89ED76587}" type="presParOf" srcId="{8A1D2FC0-3DFB-4EE1-B527-E4BC11A49BA3}" destId="{D267796D-5418-4FA4-B101-4DA970E871DC}" srcOrd="0" destOrd="0" presId="urn:microsoft.com/office/officeart/2005/8/layout/process2"/>
    <dgm:cxn modelId="{C39C38D7-2269-4F5F-BA0D-4D5FF93EDBA4}" type="presParOf" srcId="{00A75922-2B6D-4B29-B158-CB5AE5C625D5}" destId="{69C8C887-7D73-4D4B-BCA5-601BF7B8714D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F7B0D729-3193-4685-85A5-058668848030}" type="doc">
      <dgm:prSet loTypeId="urn:microsoft.com/office/officeart/2005/8/layout/vList6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es-419"/>
        </a:p>
      </dgm:t>
    </dgm:pt>
    <dgm:pt modelId="{229D775F-F873-4C95-B8A3-444EE3DB77D6}">
      <dgm:prSet phldrT="[Texto]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s-MX" dirty="0" smtClean="0"/>
            <a:t>1</a:t>
          </a:r>
          <a:endParaRPr lang="es-419" dirty="0"/>
        </a:p>
      </dgm:t>
    </dgm:pt>
    <dgm:pt modelId="{E2912935-8CF0-4DDA-8CCB-E3F62327BDAA}" type="parTrans" cxnId="{C46BFB39-E728-449D-B4C9-C64DC6B7111A}">
      <dgm:prSet/>
      <dgm:spPr/>
      <dgm:t>
        <a:bodyPr/>
        <a:lstStyle/>
        <a:p>
          <a:endParaRPr lang="es-419"/>
        </a:p>
      </dgm:t>
    </dgm:pt>
    <dgm:pt modelId="{EEC02DDA-BF2B-4D4B-B9D5-1A0C3358A199}" type="sibTrans" cxnId="{C46BFB39-E728-449D-B4C9-C64DC6B7111A}">
      <dgm:prSet/>
      <dgm:spPr/>
      <dgm:t>
        <a:bodyPr/>
        <a:lstStyle/>
        <a:p>
          <a:endParaRPr lang="es-419"/>
        </a:p>
      </dgm:t>
    </dgm:pt>
    <dgm:pt modelId="{BF0EF264-787C-4AAC-8778-8FBA276B25C0}">
      <dgm:prSet phldrT="[Texto]"/>
      <dgm:spPr>
        <a:solidFill>
          <a:schemeClr val="accent5">
            <a:lumMod val="75000"/>
            <a:alpha val="31000"/>
          </a:schemeClr>
        </a:solidFill>
        <a:ln>
          <a:solidFill>
            <a:schemeClr val="accent5">
              <a:lumMod val="75000"/>
              <a:alpha val="90000"/>
            </a:schemeClr>
          </a:solidFill>
        </a:ln>
      </dgm:spPr>
      <dgm:t>
        <a:bodyPr anchor="ctr"/>
        <a:lstStyle/>
        <a:p>
          <a:r>
            <a:rPr lang="es-MX" b="0" dirty="0" smtClean="0"/>
            <a:t>Ofertas de Venta de los Licitantes</a:t>
          </a:r>
          <a:endParaRPr lang="es-419" dirty="0"/>
        </a:p>
      </dgm:t>
    </dgm:pt>
    <dgm:pt modelId="{6DA4FC14-0A95-4E58-922B-5EB6114E36B2}" type="parTrans" cxnId="{36885ECC-E581-44E2-BC74-6F9DBE7FB273}">
      <dgm:prSet/>
      <dgm:spPr/>
      <dgm:t>
        <a:bodyPr/>
        <a:lstStyle/>
        <a:p>
          <a:endParaRPr lang="es-419"/>
        </a:p>
      </dgm:t>
    </dgm:pt>
    <dgm:pt modelId="{F06584FB-9CC5-4028-8C11-68A73E3EB07E}" type="sibTrans" cxnId="{36885ECC-E581-44E2-BC74-6F9DBE7FB273}">
      <dgm:prSet/>
      <dgm:spPr/>
      <dgm:t>
        <a:bodyPr/>
        <a:lstStyle/>
        <a:p>
          <a:endParaRPr lang="es-419"/>
        </a:p>
      </dgm:t>
    </dgm:pt>
    <dgm:pt modelId="{6BD87B29-1226-4526-B869-4E511F39D707}">
      <dgm:prSet phldrT="[Texto]"/>
      <dgm:spPr/>
      <dgm:t>
        <a:bodyPr/>
        <a:lstStyle/>
        <a:p>
          <a:r>
            <a:rPr lang="es-MX" dirty="0" smtClean="0"/>
            <a:t>2</a:t>
          </a:r>
          <a:endParaRPr lang="es-419" dirty="0"/>
        </a:p>
      </dgm:t>
    </dgm:pt>
    <dgm:pt modelId="{5197960C-0DBD-4820-B810-112C68C78229}" type="parTrans" cxnId="{BA97D2C3-C529-499B-973A-0B3B01CC327D}">
      <dgm:prSet/>
      <dgm:spPr/>
      <dgm:t>
        <a:bodyPr/>
        <a:lstStyle/>
        <a:p>
          <a:endParaRPr lang="es-419"/>
        </a:p>
      </dgm:t>
    </dgm:pt>
    <dgm:pt modelId="{29350809-13A8-4629-A53B-B9D8A9B358A9}" type="sibTrans" cxnId="{BA97D2C3-C529-499B-973A-0B3B01CC327D}">
      <dgm:prSet/>
      <dgm:spPr/>
      <dgm:t>
        <a:bodyPr/>
        <a:lstStyle/>
        <a:p>
          <a:endParaRPr lang="es-419"/>
        </a:p>
      </dgm:t>
    </dgm:pt>
    <dgm:pt modelId="{926CFD3A-77D6-4346-8E60-DBA77F4EB691}">
      <dgm:prSet phldrT="[Texto]"/>
      <dgm:spPr/>
      <dgm:t>
        <a:bodyPr anchor="ctr"/>
        <a:lstStyle/>
        <a:p>
          <a:r>
            <a:rPr lang="es-MX" dirty="0" smtClean="0"/>
            <a:t>Valor Individual de Referencia</a:t>
          </a:r>
          <a:endParaRPr lang="es-419" dirty="0"/>
        </a:p>
      </dgm:t>
    </dgm:pt>
    <dgm:pt modelId="{6B6BCF5E-BD66-4850-A95A-6E6556863B3F}" type="parTrans" cxnId="{A2B8E808-F6D3-4A93-BD34-510410C3EE80}">
      <dgm:prSet/>
      <dgm:spPr/>
      <dgm:t>
        <a:bodyPr/>
        <a:lstStyle/>
        <a:p>
          <a:endParaRPr lang="es-419"/>
        </a:p>
      </dgm:t>
    </dgm:pt>
    <dgm:pt modelId="{E796A48A-34EB-4220-A2EA-5854B230702E}" type="sibTrans" cxnId="{A2B8E808-F6D3-4A93-BD34-510410C3EE80}">
      <dgm:prSet/>
      <dgm:spPr/>
      <dgm:t>
        <a:bodyPr/>
        <a:lstStyle/>
        <a:p>
          <a:endParaRPr lang="es-419"/>
        </a:p>
      </dgm:t>
    </dgm:pt>
    <dgm:pt modelId="{DB2979F0-8602-4A77-A66A-0CC978A420F2}" type="pres">
      <dgm:prSet presAssocID="{F7B0D729-3193-4685-85A5-058668848030}" presName="Name0" presStyleCnt="0">
        <dgm:presLayoutVars>
          <dgm:dir/>
          <dgm:animLvl val="lvl"/>
          <dgm:resizeHandles/>
        </dgm:presLayoutVars>
      </dgm:prSet>
      <dgm:spPr/>
    </dgm:pt>
    <dgm:pt modelId="{D61063E7-9A7D-42FA-B98C-8482DAECDF47}" type="pres">
      <dgm:prSet presAssocID="{229D775F-F873-4C95-B8A3-444EE3DB77D6}" presName="linNode" presStyleCnt="0"/>
      <dgm:spPr/>
    </dgm:pt>
    <dgm:pt modelId="{D690FC44-F491-4B90-B855-36DD557EF24A}" type="pres">
      <dgm:prSet presAssocID="{229D775F-F873-4C95-B8A3-444EE3DB77D6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090D6BFF-517C-4E86-8EB9-4F87C4DB80FA}" type="pres">
      <dgm:prSet presAssocID="{229D775F-F873-4C95-B8A3-444EE3DB77D6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EBCB6E0C-9D3F-40E9-B41F-807608B2691D}" type="pres">
      <dgm:prSet presAssocID="{EEC02DDA-BF2B-4D4B-B9D5-1A0C3358A199}" presName="spacing" presStyleCnt="0"/>
      <dgm:spPr/>
    </dgm:pt>
    <dgm:pt modelId="{DD94B20E-D54C-4EAF-B44E-4BE80C195952}" type="pres">
      <dgm:prSet presAssocID="{6BD87B29-1226-4526-B869-4E511F39D707}" presName="linNode" presStyleCnt="0"/>
      <dgm:spPr/>
    </dgm:pt>
    <dgm:pt modelId="{38C1BC72-A635-4C60-A0A7-78530D02A9B1}" type="pres">
      <dgm:prSet presAssocID="{6BD87B29-1226-4526-B869-4E511F39D707}" presName="parentShp" presStyleLbl="node1" presStyleIdx="1" presStyleCnt="2">
        <dgm:presLayoutVars>
          <dgm:bulletEnabled val="1"/>
        </dgm:presLayoutVars>
      </dgm:prSet>
      <dgm:spPr/>
    </dgm:pt>
    <dgm:pt modelId="{19CD813D-B676-40D7-AF36-5BEE60F8B8BE}" type="pres">
      <dgm:prSet presAssocID="{6BD87B29-1226-4526-B869-4E511F39D707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</dgm:ptLst>
  <dgm:cxnLst>
    <dgm:cxn modelId="{1017E946-ACA9-4243-9249-C6A9C5643C96}" type="presOf" srcId="{229D775F-F873-4C95-B8A3-444EE3DB77D6}" destId="{D690FC44-F491-4B90-B855-36DD557EF24A}" srcOrd="0" destOrd="0" presId="urn:microsoft.com/office/officeart/2005/8/layout/vList6"/>
    <dgm:cxn modelId="{C46BFB39-E728-449D-B4C9-C64DC6B7111A}" srcId="{F7B0D729-3193-4685-85A5-058668848030}" destId="{229D775F-F873-4C95-B8A3-444EE3DB77D6}" srcOrd="0" destOrd="0" parTransId="{E2912935-8CF0-4DDA-8CCB-E3F62327BDAA}" sibTransId="{EEC02DDA-BF2B-4D4B-B9D5-1A0C3358A199}"/>
    <dgm:cxn modelId="{26B76636-84E7-4066-9F6C-7C0CF8A2956D}" type="presOf" srcId="{BF0EF264-787C-4AAC-8778-8FBA276B25C0}" destId="{090D6BFF-517C-4E86-8EB9-4F87C4DB80FA}" srcOrd="0" destOrd="0" presId="urn:microsoft.com/office/officeart/2005/8/layout/vList6"/>
    <dgm:cxn modelId="{36885ECC-E581-44E2-BC74-6F9DBE7FB273}" srcId="{229D775F-F873-4C95-B8A3-444EE3DB77D6}" destId="{BF0EF264-787C-4AAC-8778-8FBA276B25C0}" srcOrd="0" destOrd="0" parTransId="{6DA4FC14-0A95-4E58-922B-5EB6114E36B2}" sibTransId="{F06584FB-9CC5-4028-8C11-68A73E3EB07E}"/>
    <dgm:cxn modelId="{C2CBBFA2-43FE-4B83-8D65-32E3CA718980}" type="presOf" srcId="{6BD87B29-1226-4526-B869-4E511F39D707}" destId="{38C1BC72-A635-4C60-A0A7-78530D02A9B1}" srcOrd="0" destOrd="0" presId="urn:microsoft.com/office/officeart/2005/8/layout/vList6"/>
    <dgm:cxn modelId="{A504DC24-25CB-4B33-BC9D-48DBCE96925F}" type="presOf" srcId="{F7B0D729-3193-4685-85A5-058668848030}" destId="{DB2979F0-8602-4A77-A66A-0CC978A420F2}" srcOrd="0" destOrd="0" presId="urn:microsoft.com/office/officeart/2005/8/layout/vList6"/>
    <dgm:cxn modelId="{A2B8E808-F6D3-4A93-BD34-510410C3EE80}" srcId="{6BD87B29-1226-4526-B869-4E511F39D707}" destId="{926CFD3A-77D6-4346-8E60-DBA77F4EB691}" srcOrd="0" destOrd="0" parTransId="{6B6BCF5E-BD66-4850-A95A-6E6556863B3F}" sibTransId="{E796A48A-34EB-4220-A2EA-5854B230702E}"/>
    <dgm:cxn modelId="{C07F85C8-606C-484A-96E5-206A278C86BD}" type="presOf" srcId="{926CFD3A-77D6-4346-8E60-DBA77F4EB691}" destId="{19CD813D-B676-40D7-AF36-5BEE60F8B8BE}" srcOrd="0" destOrd="0" presId="urn:microsoft.com/office/officeart/2005/8/layout/vList6"/>
    <dgm:cxn modelId="{BA97D2C3-C529-499B-973A-0B3B01CC327D}" srcId="{F7B0D729-3193-4685-85A5-058668848030}" destId="{6BD87B29-1226-4526-B869-4E511F39D707}" srcOrd="1" destOrd="0" parTransId="{5197960C-0DBD-4820-B810-112C68C78229}" sibTransId="{29350809-13A8-4629-A53B-B9D8A9B358A9}"/>
    <dgm:cxn modelId="{DB0A72EB-CBC2-4095-A518-FA9EC39899BD}" type="presParOf" srcId="{DB2979F0-8602-4A77-A66A-0CC978A420F2}" destId="{D61063E7-9A7D-42FA-B98C-8482DAECDF47}" srcOrd="0" destOrd="0" presId="urn:microsoft.com/office/officeart/2005/8/layout/vList6"/>
    <dgm:cxn modelId="{C93EA474-ECC8-4E43-89B3-6580A7C2A667}" type="presParOf" srcId="{D61063E7-9A7D-42FA-B98C-8482DAECDF47}" destId="{D690FC44-F491-4B90-B855-36DD557EF24A}" srcOrd="0" destOrd="0" presId="urn:microsoft.com/office/officeart/2005/8/layout/vList6"/>
    <dgm:cxn modelId="{8E1D99FF-3C37-477C-9D38-661026AE439A}" type="presParOf" srcId="{D61063E7-9A7D-42FA-B98C-8482DAECDF47}" destId="{090D6BFF-517C-4E86-8EB9-4F87C4DB80FA}" srcOrd="1" destOrd="0" presId="urn:microsoft.com/office/officeart/2005/8/layout/vList6"/>
    <dgm:cxn modelId="{58BCEE02-FB09-486A-A260-030FFCE81EE4}" type="presParOf" srcId="{DB2979F0-8602-4A77-A66A-0CC978A420F2}" destId="{EBCB6E0C-9D3F-40E9-B41F-807608B2691D}" srcOrd="1" destOrd="0" presId="urn:microsoft.com/office/officeart/2005/8/layout/vList6"/>
    <dgm:cxn modelId="{11738D02-872F-4031-AAAC-1B909DAE4244}" type="presParOf" srcId="{DB2979F0-8602-4A77-A66A-0CC978A420F2}" destId="{DD94B20E-D54C-4EAF-B44E-4BE80C195952}" srcOrd="2" destOrd="0" presId="urn:microsoft.com/office/officeart/2005/8/layout/vList6"/>
    <dgm:cxn modelId="{02DF7543-937D-41D5-B1BF-E2C781EAEB13}" type="presParOf" srcId="{DD94B20E-D54C-4EAF-B44E-4BE80C195952}" destId="{38C1BC72-A635-4C60-A0A7-78530D02A9B1}" srcOrd="0" destOrd="0" presId="urn:microsoft.com/office/officeart/2005/8/layout/vList6"/>
    <dgm:cxn modelId="{26409D52-35B8-4E5A-808E-06D639B26ECA}" type="presParOf" srcId="{DD94B20E-D54C-4EAF-B44E-4BE80C195952}" destId="{19CD813D-B676-40D7-AF36-5BEE60F8B8B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F7B0D729-3193-4685-85A5-058668848030}" type="doc">
      <dgm:prSet loTypeId="urn:microsoft.com/office/officeart/2005/8/layout/vList6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es-419"/>
        </a:p>
      </dgm:t>
    </dgm:pt>
    <dgm:pt modelId="{DB2979F0-8602-4A77-A66A-0CC978A420F2}" type="pres">
      <dgm:prSet presAssocID="{F7B0D729-3193-4685-85A5-058668848030}" presName="Name0" presStyleCnt="0">
        <dgm:presLayoutVars>
          <dgm:dir/>
          <dgm:animLvl val="lvl"/>
          <dgm:resizeHandles/>
        </dgm:presLayoutVars>
      </dgm:prSet>
      <dgm:spPr/>
    </dgm:pt>
  </dgm:ptLst>
  <dgm:cxnLst>
    <dgm:cxn modelId="{4597F0EA-6C6E-4B73-96D7-6F89B0CAEE7C}" type="presOf" srcId="{F7B0D729-3193-4685-85A5-058668848030}" destId="{DB2979F0-8602-4A77-A66A-0CC978A420F2}" srcOrd="0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0AF57CDA-1347-4211-86F0-2D8B042A733D}" type="doc">
      <dgm:prSet loTypeId="urn:microsoft.com/office/officeart/2005/8/layout/vList6" loCatId="list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es-ES"/>
        </a:p>
      </dgm:t>
    </dgm:pt>
    <dgm:pt modelId="{41C96F02-0452-4CF6-BB2F-C3B748C0D799}">
      <dgm:prSet phldrT="[Texto]" custT="1"/>
      <dgm:spPr>
        <a:solidFill>
          <a:schemeClr val="tx2">
            <a:lumMod val="75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s-ES" sz="2800" cap="small" baseline="0" dirty="0"/>
            <a:t>P</a:t>
          </a:r>
          <a:r>
            <a:rPr lang="es-ES" sz="2800" cap="none" baseline="0" dirty="0"/>
            <a:t>otencia</a:t>
          </a:r>
        </a:p>
      </dgm:t>
    </dgm:pt>
    <dgm:pt modelId="{5E19D908-8ECE-48BF-B753-1F3226395A4A}" type="parTrans" cxnId="{3AE70D25-AB0D-445C-AC8C-D770636A5878}">
      <dgm:prSet/>
      <dgm:spPr/>
      <dgm:t>
        <a:bodyPr/>
        <a:lstStyle/>
        <a:p>
          <a:endParaRPr lang="es-ES" sz="1600"/>
        </a:p>
      </dgm:t>
    </dgm:pt>
    <dgm:pt modelId="{2D9ECE04-0004-4A71-8E98-680BCC7B7FFF}" type="sibTrans" cxnId="{3AE70D25-AB0D-445C-AC8C-D770636A5878}">
      <dgm:prSet/>
      <dgm:spPr/>
      <dgm:t>
        <a:bodyPr/>
        <a:lstStyle/>
        <a:p>
          <a:endParaRPr lang="es-ES" sz="1600"/>
        </a:p>
      </dgm:t>
    </dgm:pt>
    <dgm:pt modelId="{BCBC3923-45AB-4EC2-A761-6D8936F8E3D3}">
      <dgm:prSet custT="1"/>
      <dgm:spPr>
        <a:solidFill>
          <a:schemeClr val="accent5">
            <a:lumMod val="75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r>
            <a:rPr lang="es-MX" sz="2800" dirty="0"/>
            <a:t>Energía Eléctrica Acumulable</a:t>
          </a:r>
          <a:endParaRPr lang="es-ES" sz="2800" cap="small" baseline="0" dirty="0"/>
        </a:p>
      </dgm:t>
    </dgm:pt>
    <dgm:pt modelId="{EBCDC882-BC25-4443-8A48-987EBFC33BA7}" type="parTrans" cxnId="{06B93604-00DE-4F22-81A7-70C9F77CF671}">
      <dgm:prSet/>
      <dgm:spPr/>
      <dgm:t>
        <a:bodyPr/>
        <a:lstStyle/>
        <a:p>
          <a:endParaRPr lang="es-ES" sz="1600"/>
        </a:p>
      </dgm:t>
    </dgm:pt>
    <dgm:pt modelId="{214BD0EB-6C86-41D6-BD88-283FF5D8D874}" type="sibTrans" cxnId="{06B93604-00DE-4F22-81A7-70C9F77CF671}">
      <dgm:prSet/>
      <dgm:spPr/>
      <dgm:t>
        <a:bodyPr/>
        <a:lstStyle/>
        <a:p>
          <a:endParaRPr lang="es-ES" sz="1600"/>
        </a:p>
      </dgm:t>
    </dgm:pt>
    <dgm:pt modelId="{E0D87056-B52C-41A0-A690-5CF856943AF1}">
      <dgm:prSet custT="1"/>
      <dgm:spPr>
        <a:solidFill>
          <a:schemeClr val="accent1">
            <a:lumMod val="75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s-MX" sz="2800" dirty="0"/>
            <a:t>Certificados de Energías Limpias</a:t>
          </a:r>
          <a:endParaRPr lang="es-ES" sz="2800" cap="small" baseline="0" dirty="0"/>
        </a:p>
      </dgm:t>
    </dgm:pt>
    <dgm:pt modelId="{9D55C359-3311-491C-B505-3A4382D45528}" type="parTrans" cxnId="{6BB3FA10-5590-45B7-8A4A-739AF9E361DF}">
      <dgm:prSet/>
      <dgm:spPr/>
      <dgm:t>
        <a:bodyPr/>
        <a:lstStyle/>
        <a:p>
          <a:endParaRPr lang="es-ES" sz="1600"/>
        </a:p>
      </dgm:t>
    </dgm:pt>
    <dgm:pt modelId="{590E8853-5FCA-4514-86C3-3A877E3888C8}" type="sibTrans" cxnId="{6BB3FA10-5590-45B7-8A4A-739AF9E361DF}">
      <dgm:prSet/>
      <dgm:spPr/>
      <dgm:t>
        <a:bodyPr/>
        <a:lstStyle/>
        <a:p>
          <a:endParaRPr lang="es-ES" sz="1600"/>
        </a:p>
      </dgm:t>
    </dgm:pt>
    <dgm:pt modelId="{57458B7A-1780-45C8-ACC3-521799D1F49D}">
      <dgm:prSet/>
      <dgm:spPr>
        <a:solidFill>
          <a:schemeClr val="tx2">
            <a:lumMod val="75000"/>
            <a:alpha val="45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 anchor="ctr"/>
        <a:lstStyle/>
        <a:p>
          <a:r>
            <a:rPr lang="es-MX" dirty="0">
              <a:solidFill>
                <a:schemeClr val="bg1"/>
              </a:solidFill>
            </a:rPr>
            <a:t>A través de Transacciones Bilaterales de Potencia </a:t>
          </a:r>
        </a:p>
      </dgm:t>
    </dgm:pt>
    <dgm:pt modelId="{5C97A1FA-7BE2-4AD3-9FB0-D40AB4A77F62}" type="parTrans" cxnId="{280732CE-C4E5-4690-A2E4-484CADBA0289}">
      <dgm:prSet/>
      <dgm:spPr/>
      <dgm:t>
        <a:bodyPr/>
        <a:lstStyle/>
        <a:p>
          <a:endParaRPr lang="es-MX"/>
        </a:p>
      </dgm:t>
    </dgm:pt>
    <dgm:pt modelId="{E1A92FC9-A5C8-4384-A40E-A2B08B3CA727}" type="sibTrans" cxnId="{280732CE-C4E5-4690-A2E4-484CADBA0289}">
      <dgm:prSet/>
      <dgm:spPr/>
      <dgm:t>
        <a:bodyPr/>
        <a:lstStyle/>
        <a:p>
          <a:endParaRPr lang="es-MX"/>
        </a:p>
      </dgm:t>
    </dgm:pt>
    <dgm:pt modelId="{743EB488-1876-42CE-9EBD-A53E643D75F0}">
      <dgm:prSet/>
      <dgm:spPr>
        <a:solidFill>
          <a:schemeClr val="accent1">
            <a:lumMod val="75000"/>
            <a:alpha val="45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 anchor="ctr"/>
        <a:lstStyle/>
        <a:p>
          <a:r>
            <a:rPr lang="es-MX" dirty="0">
              <a:solidFill>
                <a:schemeClr val="bg1"/>
              </a:solidFill>
            </a:rPr>
            <a:t>A través de Transacciones Bilaterales Financieras para energía eléctrica </a:t>
          </a:r>
        </a:p>
      </dgm:t>
    </dgm:pt>
    <dgm:pt modelId="{409632AE-C156-4845-BB0C-387E7DDA8C3D}" type="parTrans" cxnId="{387D0F57-F18D-4FB6-A1BA-F4B45698673F}">
      <dgm:prSet/>
      <dgm:spPr/>
      <dgm:t>
        <a:bodyPr/>
        <a:lstStyle/>
        <a:p>
          <a:endParaRPr lang="es-MX"/>
        </a:p>
      </dgm:t>
    </dgm:pt>
    <dgm:pt modelId="{9A315996-7E49-4990-A248-B65B8E99CD53}" type="sibTrans" cxnId="{387D0F57-F18D-4FB6-A1BA-F4B45698673F}">
      <dgm:prSet/>
      <dgm:spPr/>
      <dgm:t>
        <a:bodyPr/>
        <a:lstStyle/>
        <a:p>
          <a:endParaRPr lang="es-MX"/>
        </a:p>
      </dgm:t>
    </dgm:pt>
    <dgm:pt modelId="{FF9636D0-8F97-48DB-AE93-408F425A0A5A}">
      <dgm:prSet/>
      <dgm:spPr>
        <a:solidFill>
          <a:schemeClr val="accent1">
            <a:lumMod val="75000"/>
            <a:alpha val="26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 anchor="ctr"/>
        <a:lstStyle/>
        <a:p>
          <a:r>
            <a:rPr lang="es-MX" b="0" dirty="0">
              <a:solidFill>
                <a:schemeClr val="tx1"/>
              </a:solidFill>
            </a:rPr>
            <a:t>A</a:t>
          </a:r>
          <a:r>
            <a:rPr lang="es-MX" b="1" dirty="0">
              <a:solidFill>
                <a:schemeClr val="tx1"/>
              </a:solidFill>
            </a:rPr>
            <a:t> </a:t>
          </a:r>
          <a:r>
            <a:rPr lang="es-MX" dirty="0">
              <a:solidFill>
                <a:schemeClr val="tx1"/>
              </a:solidFill>
            </a:rPr>
            <a:t>través de las transacciones de CEL </a:t>
          </a:r>
        </a:p>
      </dgm:t>
    </dgm:pt>
    <dgm:pt modelId="{86DFAAB5-583E-4E43-A869-6710C571FCD6}" type="parTrans" cxnId="{C315A7B4-FD2A-48E9-B96B-28AD5B9A9F89}">
      <dgm:prSet/>
      <dgm:spPr/>
      <dgm:t>
        <a:bodyPr/>
        <a:lstStyle/>
        <a:p>
          <a:endParaRPr lang="es-MX"/>
        </a:p>
      </dgm:t>
    </dgm:pt>
    <dgm:pt modelId="{4BBF7861-A384-46E7-BB06-8E627FC44256}" type="sibTrans" cxnId="{C315A7B4-FD2A-48E9-B96B-28AD5B9A9F89}">
      <dgm:prSet/>
      <dgm:spPr/>
      <dgm:t>
        <a:bodyPr/>
        <a:lstStyle/>
        <a:p>
          <a:endParaRPr lang="es-MX"/>
        </a:p>
      </dgm:t>
    </dgm:pt>
    <dgm:pt modelId="{DEB677F4-CD11-4792-BEAC-666750E5B581}" type="pres">
      <dgm:prSet presAssocID="{0AF57CDA-1347-4211-86F0-2D8B042A733D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s-419"/>
        </a:p>
      </dgm:t>
    </dgm:pt>
    <dgm:pt modelId="{B468E0E2-81F2-4CE8-89F4-0A614252A909}" type="pres">
      <dgm:prSet presAssocID="{41C96F02-0452-4CF6-BB2F-C3B748C0D799}" presName="linNode" presStyleCnt="0"/>
      <dgm:spPr/>
    </dgm:pt>
    <dgm:pt modelId="{34C986E2-40B1-4976-9F5A-E0E9DAA1AE23}" type="pres">
      <dgm:prSet presAssocID="{41C96F02-0452-4CF6-BB2F-C3B748C0D799}" presName="parentShp" presStyleLbl="node1" presStyleIdx="0" presStyleCnt="3" custScaleX="78409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C328404F-0607-4963-B4CF-F429759B2015}" type="pres">
      <dgm:prSet presAssocID="{41C96F02-0452-4CF6-BB2F-C3B748C0D799}" presName="childShp" presStyleLbl="b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3F7685DF-480D-4F71-B4E3-52EEC739B32C}" type="pres">
      <dgm:prSet presAssocID="{2D9ECE04-0004-4A71-8E98-680BCC7B7FFF}" presName="spacing" presStyleCnt="0"/>
      <dgm:spPr/>
    </dgm:pt>
    <dgm:pt modelId="{58D96D0C-2EEE-4772-8759-80452E6254D5}" type="pres">
      <dgm:prSet presAssocID="{BCBC3923-45AB-4EC2-A761-6D8936F8E3D3}" presName="linNode" presStyleCnt="0"/>
      <dgm:spPr/>
    </dgm:pt>
    <dgm:pt modelId="{9E7FD47A-F8E7-4CD4-AE7F-FF1E8BADCFAA}" type="pres">
      <dgm:prSet presAssocID="{BCBC3923-45AB-4EC2-A761-6D8936F8E3D3}" presName="parentShp" presStyleLbl="node1" presStyleIdx="1" presStyleCnt="3" custScaleX="78409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48AC1DB9-E822-4B08-8B23-04E7DBEDD6D3}" type="pres">
      <dgm:prSet presAssocID="{BCBC3923-45AB-4EC2-A761-6D8936F8E3D3}" presName="childShp" presStyleLbl="b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EBB1B100-C2C1-4612-A5D0-C67C98841119}" type="pres">
      <dgm:prSet presAssocID="{214BD0EB-6C86-41D6-BD88-283FF5D8D874}" presName="spacing" presStyleCnt="0"/>
      <dgm:spPr/>
    </dgm:pt>
    <dgm:pt modelId="{BB62413F-B886-4966-B4D1-3B4268ED6F76}" type="pres">
      <dgm:prSet presAssocID="{E0D87056-B52C-41A0-A690-5CF856943AF1}" presName="linNode" presStyleCnt="0"/>
      <dgm:spPr/>
    </dgm:pt>
    <dgm:pt modelId="{DC1C7E69-9B7C-4C18-A042-AD8A2DCFC916}" type="pres">
      <dgm:prSet presAssocID="{E0D87056-B52C-41A0-A690-5CF856943AF1}" presName="parentShp" presStyleLbl="node1" presStyleIdx="2" presStyleCnt="3" custScaleX="78486" custScaleY="99862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EE1076B9-76F5-4713-A251-FE9BCD73808D}" type="pres">
      <dgm:prSet presAssocID="{E0D87056-B52C-41A0-A690-5CF856943AF1}" presName="childShp" presStyleLbl="b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</dgm:ptLst>
  <dgm:cxnLst>
    <dgm:cxn modelId="{42DDB4B1-5536-4CCF-9F39-616E6688CC12}" type="presOf" srcId="{E0D87056-B52C-41A0-A690-5CF856943AF1}" destId="{DC1C7E69-9B7C-4C18-A042-AD8A2DCFC916}" srcOrd="0" destOrd="0" presId="urn:microsoft.com/office/officeart/2005/8/layout/vList6"/>
    <dgm:cxn modelId="{C315A7B4-FD2A-48E9-B96B-28AD5B9A9F89}" srcId="{E0D87056-B52C-41A0-A690-5CF856943AF1}" destId="{FF9636D0-8F97-48DB-AE93-408F425A0A5A}" srcOrd="0" destOrd="0" parTransId="{86DFAAB5-583E-4E43-A869-6710C571FCD6}" sibTransId="{4BBF7861-A384-46E7-BB06-8E627FC44256}"/>
    <dgm:cxn modelId="{32ACCFB2-2E9A-43F4-9803-160FCCEF37C3}" type="presOf" srcId="{41C96F02-0452-4CF6-BB2F-C3B748C0D799}" destId="{34C986E2-40B1-4976-9F5A-E0E9DAA1AE23}" srcOrd="0" destOrd="0" presId="urn:microsoft.com/office/officeart/2005/8/layout/vList6"/>
    <dgm:cxn modelId="{041690C6-5925-4424-A31C-FD066027CFD5}" type="presOf" srcId="{0AF57CDA-1347-4211-86F0-2D8B042A733D}" destId="{DEB677F4-CD11-4792-BEAC-666750E5B581}" srcOrd="0" destOrd="0" presId="urn:microsoft.com/office/officeart/2005/8/layout/vList6"/>
    <dgm:cxn modelId="{71779153-CC6E-4661-B74C-A4A702768CD9}" type="presOf" srcId="{BCBC3923-45AB-4EC2-A761-6D8936F8E3D3}" destId="{9E7FD47A-F8E7-4CD4-AE7F-FF1E8BADCFAA}" srcOrd="0" destOrd="0" presId="urn:microsoft.com/office/officeart/2005/8/layout/vList6"/>
    <dgm:cxn modelId="{42283439-D28C-4CA1-B3F3-0367D60BCE9F}" type="presOf" srcId="{57458B7A-1780-45C8-ACC3-521799D1F49D}" destId="{C328404F-0607-4963-B4CF-F429759B2015}" srcOrd="0" destOrd="0" presId="urn:microsoft.com/office/officeart/2005/8/layout/vList6"/>
    <dgm:cxn modelId="{6BB3FA10-5590-45B7-8A4A-739AF9E361DF}" srcId="{0AF57CDA-1347-4211-86F0-2D8B042A733D}" destId="{E0D87056-B52C-41A0-A690-5CF856943AF1}" srcOrd="2" destOrd="0" parTransId="{9D55C359-3311-491C-B505-3A4382D45528}" sibTransId="{590E8853-5FCA-4514-86C3-3A877E3888C8}"/>
    <dgm:cxn modelId="{387D0F57-F18D-4FB6-A1BA-F4B45698673F}" srcId="{BCBC3923-45AB-4EC2-A761-6D8936F8E3D3}" destId="{743EB488-1876-42CE-9EBD-A53E643D75F0}" srcOrd="0" destOrd="0" parTransId="{409632AE-C156-4845-BB0C-387E7DDA8C3D}" sibTransId="{9A315996-7E49-4990-A248-B65B8E99CD53}"/>
    <dgm:cxn modelId="{280732CE-C4E5-4690-A2E4-484CADBA0289}" srcId="{41C96F02-0452-4CF6-BB2F-C3B748C0D799}" destId="{57458B7A-1780-45C8-ACC3-521799D1F49D}" srcOrd="0" destOrd="0" parTransId="{5C97A1FA-7BE2-4AD3-9FB0-D40AB4A77F62}" sibTransId="{E1A92FC9-A5C8-4384-A40E-A2B08B3CA727}"/>
    <dgm:cxn modelId="{06B93604-00DE-4F22-81A7-70C9F77CF671}" srcId="{0AF57CDA-1347-4211-86F0-2D8B042A733D}" destId="{BCBC3923-45AB-4EC2-A761-6D8936F8E3D3}" srcOrd="1" destOrd="0" parTransId="{EBCDC882-BC25-4443-8A48-987EBFC33BA7}" sibTransId="{214BD0EB-6C86-41D6-BD88-283FF5D8D874}"/>
    <dgm:cxn modelId="{2DDF6100-3BF9-4027-BA66-6B5C7E129913}" type="presOf" srcId="{FF9636D0-8F97-48DB-AE93-408F425A0A5A}" destId="{EE1076B9-76F5-4713-A251-FE9BCD73808D}" srcOrd="0" destOrd="0" presId="urn:microsoft.com/office/officeart/2005/8/layout/vList6"/>
    <dgm:cxn modelId="{3AE70D25-AB0D-445C-AC8C-D770636A5878}" srcId="{0AF57CDA-1347-4211-86F0-2D8B042A733D}" destId="{41C96F02-0452-4CF6-BB2F-C3B748C0D799}" srcOrd="0" destOrd="0" parTransId="{5E19D908-8ECE-48BF-B753-1F3226395A4A}" sibTransId="{2D9ECE04-0004-4A71-8E98-680BCC7B7FFF}"/>
    <dgm:cxn modelId="{B853BD36-242A-49FC-B623-A2BBB8FB234A}" type="presOf" srcId="{743EB488-1876-42CE-9EBD-A53E643D75F0}" destId="{48AC1DB9-E822-4B08-8B23-04E7DBEDD6D3}" srcOrd="0" destOrd="0" presId="urn:microsoft.com/office/officeart/2005/8/layout/vList6"/>
    <dgm:cxn modelId="{BC391CA2-0DB6-4082-B1EB-612DDA3BB995}" type="presParOf" srcId="{DEB677F4-CD11-4792-BEAC-666750E5B581}" destId="{B468E0E2-81F2-4CE8-89F4-0A614252A909}" srcOrd="0" destOrd="0" presId="urn:microsoft.com/office/officeart/2005/8/layout/vList6"/>
    <dgm:cxn modelId="{941E7058-C673-4F78-90F4-E6DDC2ADCEA5}" type="presParOf" srcId="{B468E0E2-81F2-4CE8-89F4-0A614252A909}" destId="{34C986E2-40B1-4976-9F5A-E0E9DAA1AE23}" srcOrd="0" destOrd="0" presId="urn:microsoft.com/office/officeart/2005/8/layout/vList6"/>
    <dgm:cxn modelId="{36790709-EF72-48FF-9597-A8AC9CF000EA}" type="presParOf" srcId="{B468E0E2-81F2-4CE8-89F4-0A614252A909}" destId="{C328404F-0607-4963-B4CF-F429759B2015}" srcOrd="1" destOrd="0" presId="urn:microsoft.com/office/officeart/2005/8/layout/vList6"/>
    <dgm:cxn modelId="{960AAD75-8F28-4D7D-92E1-63D73E6F7877}" type="presParOf" srcId="{DEB677F4-CD11-4792-BEAC-666750E5B581}" destId="{3F7685DF-480D-4F71-B4E3-52EEC739B32C}" srcOrd="1" destOrd="0" presId="urn:microsoft.com/office/officeart/2005/8/layout/vList6"/>
    <dgm:cxn modelId="{9AE743CC-5A58-487D-B76F-60465D68123E}" type="presParOf" srcId="{DEB677F4-CD11-4792-BEAC-666750E5B581}" destId="{58D96D0C-2EEE-4772-8759-80452E6254D5}" srcOrd="2" destOrd="0" presId="urn:microsoft.com/office/officeart/2005/8/layout/vList6"/>
    <dgm:cxn modelId="{85E23D88-6A26-4A39-8E2D-CABF71F654AF}" type="presParOf" srcId="{58D96D0C-2EEE-4772-8759-80452E6254D5}" destId="{9E7FD47A-F8E7-4CD4-AE7F-FF1E8BADCFAA}" srcOrd="0" destOrd="0" presId="urn:microsoft.com/office/officeart/2005/8/layout/vList6"/>
    <dgm:cxn modelId="{A051F2D4-A4CA-461D-A1F2-41A8DF85F560}" type="presParOf" srcId="{58D96D0C-2EEE-4772-8759-80452E6254D5}" destId="{48AC1DB9-E822-4B08-8B23-04E7DBEDD6D3}" srcOrd="1" destOrd="0" presId="urn:microsoft.com/office/officeart/2005/8/layout/vList6"/>
    <dgm:cxn modelId="{A32AA292-57DB-43FD-AB28-9FBB79E1233C}" type="presParOf" srcId="{DEB677F4-CD11-4792-BEAC-666750E5B581}" destId="{EBB1B100-C2C1-4612-A5D0-C67C98841119}" srcOrd="3" destOrd="0" presId="urn:microsoft.com/office/officeart/2005/8/layout/vList6"/>
    <dgm:cxn modelId="{503D8CE8-6D3E-44DC-B308-AAF91D8B08EC}" type="presParOf" srcId="{DEB677F4-CD11-4792-BEAC-666750E5B581}" destId="{BB62413F-B886-4966-B4D1-3B4268ED6F76}" srcOrd="4" destOrd="0" presId="urn:microsoft.com/office/officeart/2005/8/layout/vList6"/>
    <dgm:cxn modelId="{81CE82AF-9875-4614-80E1-67D3E1676F8A}" type="presParOf" srcId="{BB62413F-B886-4966-B4D1-3B4268ED6F76}" destId="{DC1C7E69-9B7C-4C18-A042-AD8A2DCFC916}" srcOrd="0" destOrd="0" presId="urn:microsoft.com/office/officeart/2005/8/layout/vList6"/>
    <dgm:cxn modelId="{F771FF87-0B41-4DC7-814A-DBEC3A3CF66D}" type="presParOf" srcId="{BB62413F-B886-4966-B4D1-3B4268ED6F76}" destId="{EE1076B9-76F5-4713-A251-FE9BCD73808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079C89C3-85DD-4865-A794-EEB15724C96F}" type="doc">
      <dgm:prSet loTypeId="urn:microsoft.com/office/officeart/2005/8/layout/radial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419"/>
        </a:p>
      </dgm:t>
    </dgm:pt>
    <dgm:pt modelId="{63E01B8A-9F67-46C9-AD80-28C8A592C841}">
      <dgm:prSet phldrT="[Texto]"/>
      <dgm:spPr>
        <a:solidFill>
          <a:schemeClr val="bg1">
            <a:alpha val="50000"/>
          </a:schemeClr>
        </a:solidFill>
        <a:ln w="53975"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es-MX" dirty="0">
              <a:solidFill>
                <a:schemeClr val="accent1"/>
              </a:solidFill>
            </a:rPr>
            <a:t>Garantía de Cumplimiento</a:t>
          </a:r>
          <a:endParaRPr lang="es-419" dirty="0">
            <a:solidFill>
              <a:schemeClr val="accent1"/>
            </a:solidFill>
          </a:endParaRPr>
        </a:p>
      </dgm:t>
    </dgm:pt>
    <dgm:pt modelId="{B1867E21-666B-4C15-AF65-9DBDEF4F203F}" type="parTrans" cxnId="{B2E3AB7E-F831-419D-AC76-1F8F3D25F03F}">
      <dgm:prSet/>
      <dgm:spPr/>
      <dgm:t>
        <a:bodyPr/>
        <a:lstStyle/>
        <a:p>
          <a:endParaRPr lang="es-419"/>
        </a:p>
      </dgm:t>
    </dgm:pt>
    <dgm:pt modelId="{15F190F2-4E97-4471-ADD3-AB7B42FC8165}" type="sibTrans" cxnId="{B2E3AB7E-F831-419D-AC76-1F8F3D25F03F}">
      <dgm:prSet/>
      <dgm:spPr/>
      <dgm:t>
        <a:bodyPr/>
        <a:lstStyle/>
        <a:p>
          <a:endParaRPr lang="es-419"/>
        </a:p>
      </dgm:t>
    </dgm:pt>
    <dgm:pt modelId="{9E18329C-A295-42D6-958E-03F4675ADA19}">
      <dgm:prSet phldrT="[Texto]" custT="1"/>
      <dgm:spPr>
        <a:solidFill>
          <a:schemeClr val="accent5">
            <a:lumMod val="60000"/>
            <a:lumOff val="40000"/>
            <a:alpha val="50000"/>
          </a:schemeClr>
        </a:solidFill>
      </dgm:spPr>
      <dgm:t>
        <a:bodyPr/>
        <a:lstStyle/>
        <a:p>
          <a:pPr algn="ctr"/>
          <a:r>
            <a:rPr lang="es-MX" sz="1400" b="1" dirty="0">
              <a:solidFill>
                <a:schemeClr val="accent5">
                  <a:lumMod val="50000"/>
                </a:schemeClr>
              </a:solidFill>
            </a:rPr>
            <a:t>Depósito en </a:t>
          </a:r>
          <a:r>
            <a:rPr lang="es-MX" sz="1400" b="1" dirty="0" smtClean="0">
              <a:solidFill>
                <a:schemeClr val="accent5">
                  <a:lumMod val="50000"/>
                </a:schemeClr>
              </a:solidFill>
            </a:rPr>
            <a:t>garantía:</a:t>
          </a:r>
          <a:endParaRPr lang="es-MX" sz="1400" b="1" dirty="0">
            <a:solidFill>
              <a:schemeClr val="accent5">
                <a:lumMod val="50000"/>
              </a:schemeClr>
            </a:solidFill>
          </a:endParaRPr>
        </a:p>
        <a:p>
          <a:pPr algn="l"/>
          <a:r>
            <a:rPr lang="es-MX" sz="1400" dirty="0">
              <a:solidFill>
                <a:schemeClr val="accent5">
                  <a:lumMod val="50000"/>
                </a:schemeClr>
              </a:solidFill>
            </a:rPr>
            <a:t>-Se realiza mediante transferencia electrónica</a:t>
          </a:r>
          <a:endParaRPr lang="es-419" sz="1400" dirty="0">
            <a:solidFill>
              <a:schemeClr val="accent5">
                <a:lumMod val="50000"/>
              </a:schemeClr>
            </a:solidFill>
          </a:endParaRPr>
        </a:p>
      </dgm:t>
    </dgm:pt>
    <dgm:pt modelId="{9AAE50DB-1DFA-43CA-A8AF-4FDFBA957CAA}" type="parTrans" cxnId="{7A821584-2EA5-453A-AF83-F624D6256727}">
      <dgm:prSet/>
      <dgm:spPr/>
      <dgm:t>
        <a:bodyPr/>
        <a:lstStyle/>
        <a:p>
          <a:endParaRPr lang="es-419"/>
        </a:p>
      </dgm:t>
    </dgm:pt>
    <dgm:pt modelId="{4CA2BB42-93A2-441F-A2B2-E250FD30673E}" type="sibTrans" cxnId="{7A821584-2EA5-453A-AF83-F624D6256727}">
      <dgm:prSet/>
      <dgm:spPr/>
      <dgm:t>
        <a:bodyPr/>
        <a:lstStyle/>
        <a:p>
          <a:endParaRPr lang="es-419"/>
        </a:p>
      </dgm:t>
    </dgm:pt>
    <dgm:pt modelId="{795F3CBC-742C-47BC-85E8-4AA5D972F515}">
      <dgm:prSet phldrT="[Texto]" custT="1"/>
      <dgm:spPr>
        <a:solidFill>
          <a:schemeClr val="accent5">
            <a:lumMod val="60000"/>
            <a:lumOff val="40000"/>
            <a:alpha val="50000"/>
          </a:schemeClr>
        </a:solidFill>
      </dgm:spPr>
      <dgm:t>
        <a:bodyPr/>
        <a:lstStyle/>
        <a:p>
          <a:pPr algn="ctr"/>
          <a:r>
            <a:rPr lang="es-MX" sz="1400" b="1" dirty="0">
              <a:solidFill>
                <a:schemeClr val="accent5">
                  <a:lumMod val="50000"/>
                </a:schemeClr>
              </a:solidFill>
            </a:rPr>
            <a:t>Exposición Permitida  </a:t>
          </a:r>
          <a:br>
            <a:rPr lang="es-MX" sz="1400" b="1" dirty="0">
              <a:solidFill>
                <a:schemeClr val="accent5">
                  <a:lumMod val="50000"/>
                </a:schemeClr>
              </a:solidFill>
            </a:rPr>
          </a:br>
          <a:r>
            <a:rPr lang="es-MX" sz="1400" b="1" dirty="0">
              <a:solidFill>
                <a:schemeClr val="accent5">
                  <a:lumMod val="50000"/>
                </a:schemeClr>
              </a:solidFill>
            </a:rPr>
            <a:t>sin Garantía Líquida:</a:t>
          </a:r>
        </a:p>
        <a:p>
          <a:pPr algn="just"/>
          <a:r>
            <a:rPr lang="es-MX" sz="1400" dirty="0">
              <a:solidFill>
                <a:schemeClr val="accent5">
                  <a:lumMod val="50000"/>
                </a:schemeClr>
              </a:solidFill>
            </a:rPr>
            <a:t>-Valor máximo de las obligaciones que un Comprador puede asumir sin necesidad de otorgar una Garantía Líquida</a:t>
          </a:r>
          <a:endParaRPr lang="es-419" sz="1400" dirty="0">
            <a:solidFill>
              <a:schemeClr val="accent5">
                <a:lumMod val="50000"/>
              </a:schemeClr>
            </a:solidFill>
          </a:endParaRPr>
        </a:p>
      </dgm:t>
    </dgm:pt>
    <dgm:pt modelId="{9B86E6F3-60D7-465A-BBE1-A9FD5A142408}" type="parTrans" cxnId="{EA3DF026-C98E-4C8F-A852-6F146C751DE4}">
      <dgm:prSet/>
      <dgm:spPr/>
      <dgm:t>
        <a:bodyPr/>
        <a:lstStyle/>
        <a:p>
          <a:endParaRPr lang="es-419"/>
        </a:p>
      </dgm:t>
    </dgm:pt>
    <dgm:pt modelId="{C28C0FFA-D31A-41D7-A284-466057EA9B47}" type="sibTrans" cxnId="{EA3DF026-C98E-4C8F-A852-6F146C751DE4}">
      <dgm:prSet/>
      <dgm:spPr/>
      <dgm:t>
        <a:bodyPr/>
        <a:lstStyle/>
        <a:p>
          <a:endParaRPr lang="es-419"/>
        </a:p>
      </dgm:t>
    </dgm:pt>
    <dgm:pt modelId="{15BF831C-8DD5-43EA-94E7-C26EBC6EC81A}">
      <dgm:prSet phldrT="[Texto]"/>
      <dgm:spPr>
        <a:solidFill>
          <a:schemeClr val="accent5">
            <a:lumMod val="60000"/>
            <a:lumOff val="40000"/>
            <a:alpha val="50000"/>
          </a:schemeClr>
        </a:solidFill>
      </dgm:spPr>
      <dgm:t>
        <a:bodyPr/>
        <a:lstStyle/>
        <a:p>
          <a:pPr algn="ctr"/>
          <a:r>
            <a:rPr lang="es-MX" b="1" dirty="0">
              <a:solidFill>
                <a:schemeClr val="accent5">
                  <a:lumMod val="50000"/>
                </a:schemeClr>
              </a:solidFill>
            </a:rPr>
            <a:t>Cartas de Crédito:</a:t>
          </a:r>
        </a:p>
        <a:p>
          <a:pPr algn="just"/>
          <a:r>
            <a:rPr lang="es-MX" dirty="0">
              <a:solidFill>
                <a:schemeClr val="accent5">
                  <a:lumMod val="50000"/>
                </a:schemeClr>
              </a:solidFill>
            </a:rPr>
            <a:t>-Expedidas por las instituciones bancarias </a:t>
          </a:r>
        </a:p>
        <a:p>
          <a:pPr algn="just"/>
          <a:r>
            <a:rPr lang="es-MX" dirty="0">
              <a:solidFill>
                <a:schemeClr val="accent5">
                  <a:lumMod val="50000"/>
                </a:schemeClr>
              </a:solidFill>
            </a:rPr>
            <a:t>-Deben ser presentadas en Pesos o Dólares</a:t>
          </a:r>
          <a:endParaRPr lang="es-419" dirty="0">
            <a:solidFill>
              <a:schemeClr val="accent5">
                <a:lumMod val="50000"/>
              </a:schemeClr>
            </a:solidFill>
          </a:endParaRPr>
        </a:p>
      </dgm:t>
    </dgm:pt>
    <dgm:pt modelId="{7E826559-C7BC-4514-9EE3-D09089D986E5}" type="parTrans" cxnId="{FB3615BE-1D87-42E7-9946-0BE984045126}">
      <dgm:prSet/>
      <dgm:spPr/>
      <dgm:t>
        <a:bodyPr/>
        <a:lstStyle/>
        <a:p>
          <a:endParaRPr lang="es-419"/>
        </a:p>
      </dgm:t>
    </dgm:pt>
    <dgm:pt modelId="{86FF3F33-BFE2-4ADF-A40F-44E8320D6805}" type="sibTrans" cxnId="{FB3615BE-1D87-42E7-9946-0BE984045126}">
      <dgm:prSet/>
      <dgm:spPr/>
      <dgm:t>
        <a:bodyPr/>
        <a:lstStyle/>
        <a:p>
          <a:endParaRPr lang="es-419"/>
        </a:p>
      </dgm:t>
    </dgm:pt>
    <dgm:pt modelId="{0A88D944-8D5A-42DD-A721-FCDC9B4B02D1}">
      <dgm:prSet phldrT="[Texto]" custScaleX="133707" custScaleY="53563" custLinFactNeighborX="-747" custLinFactNeighborY="298"/>
      <dgm:spPr>
        <a:solidFill>
          <a:schemeClr val="bg1">
            <a:alpha val="50000"/>
          </a:schemeClr>
        </a:solidFill>
        <a:ln w="5397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es-419"/>
        </a:p>
      </dgm:t>
    </dgm:pt>
    <dgm:pt modelId="{FABCFB28-AF68-43F5-A4EA-6FD8A746F9D4}" type="parTrans" cxnId="{4F7637CA-98A4-4A2C-9514-8541512365CF}">
      <dgm:prSet/>
      <dgm:spPr/>
      <dgm:t>
        <a:bodyPr/>
        <a:lstStyle/>
        <a:p>
          <a:endParaRPr lang="es-419"/>
        </a:p>
      </dgm:t>
    </dgm:pt>
    <dgm:pt modelId="{1B92705F-6F68-4007-A7A5-AB4116C3C717}" type="sibTrans" cxnId="{4F7637CA-98A4-4A2C-9514-8541512365CF}">
      <dgm:prSet/>
      <dgm:spPr/>
      <dgm:t>
        <a:bodyPr/>
        <a:lstStyle/>
        <a:p>
          <a:endParaRPr lang="es-419"/>
        </a:p>
      </dgm:t>
    </dgm:pt>
    <dgm:pt modelId="{DDCE5C36-9ED5-4478-8483-FE14F62D69BD}">
      <dgm:prSet phldrT="[Texto]" custScaleX="133707" custScaleY="53563" custLinFactNeighborX="-747" custLinFactNeighborY="298"/>
      <dgm:spPr>
        <a:solidFill>
          <a:schemeClr val="bg1">
            <a:alpha val="50000"/>
          </a:schemeClr>
        </a:solidFill>
        <a:ln w="5397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es-419"/>
        </a:p>
      </dgm:t>
    </dgm:pt>
    <dgm:pt modelId="{C2156B6E-E00D-4960-895C-42800A0F6263}" type="parTrans" cxnId="{5EF3B143-918B-491E-88FB-5188C9862E1B}">
      <dgm:prSet/>
      <dgm:spPr/>
      <dgm:t>
        <a:bodyPr/>
        <a:lstStyle/>
        <a:p>
          <a:endParaRPr lang="es-419"/>
        </a:p>
      </dgm:t>
    </dgm:pt>
    <dgm:pt modelId="{1AAEC761-4944-4034-9DEB-77511B43EC03}" type="sibTrans" cxnId="{5EF3B143-918B-491E-88FB-5188C9862E1B}">
      <dgm:prSet/>
      <dgm:spPr/>
      <dgm:t>
        <a:bodyPr/>
        <a:lstStyle/>
        <a:p>
          <a:endParaRPr lang="es-419"/>
        </a:p>
      </dgm:t>
    </dgm:pt>
    <dgm:pt modelId="{A8DEEB52-B1D5-4383-A933-58FADC7DFAEF}">
      <dgm:prSet phldrT="[Texto]"/>
      <dgm:spPr>
        <a:solidFill>
          <a:schemeClr val="accent5">
            <a:lumMod val="60000"/>
            <a:lumOff val="40000"/>
            <a:alpha val="50000"/>
          </a:schemeClr>
        </a:solidFill>
      </dgm:spPr>
      <dgm:t>
        <a:bodyPr/>
        <a:lstStyle/>
        <a:p>
          <a:r>
            <a:rPr lang="es-MX" b="1" dirty="0">
              <a:solidFill>
                <a:schemeClr val="accent5">
                  <a:lumMod val="50000"/>
                </a:schemeClr>
              </a:solidFill>
            </a:rPr>
            <a:t>Corporativas:</a:t>
          </a:r>
        </a:p>
        <a:p>
          <a:r>
            <a:rPr lang="es-MX" dirty="0">
              <a:solidFill>
                <a:schemeClr val="accent5">
                  <a:lumMod val="50000"/>
                </a:schemeClr>
              </a:solidFill>
            </a:rPr>
            <a:t>-El garante de la Contraparte será obligado solidario</a:t>
          </a:r>
          <a:endParaRPr lang="es-419" dirty="0">
            <a:solidFill>
              <a:schemeClr val="accent5">
                <a:lumMod val="50000"/>
              </a:schemeClr>
            </a:solidFill>
          </a:endParaRPr>
        </a:p>
      </dgm:t>
    </dgm:pt>
    <dgm:pt modelId="{88250DB7-A0D6-4042-ADAE-C3DFA0028261}" type="sibTrans" cxnId="{1C714DF6-943C-4F3F-A6AE-18E2252CD622}">
      <dgm:prSet/>
      <dgm:spPr/>
      <dgm:t>
        <a:bodyPr/>
        <a:lstStyle/>
        <a:p>
          <a:endParaRPr lang="es-419"/>
        </a:p>
      </dgm:t>
    </dgm:pt>
    <dgm:pt modelId="{E0934843-0BF3-4A54-9D48-01A5CD41DFCE}" type="parTrans" cxnId="{1C714DF6-943C-4F3F-A6AE-18E2252CD622}">
      <dgm:prSet/>
      <dgm:spPr/>
      <dgm:t>
        <a:bodyPr/>
        <a:lstStyle/>
        <a:p>
          <a:endParaRPr lang="es-419"/>
        </a:p>
      </dgm:t>
    </dgm:pt>
    <dgm:pt modelId="{D8202FC9-66CE-4CD4-A0D2-54BCFA6E3BF7}" type="pres">
      <dgm:prSet presAssocID="{079C89C3-85DD-4865-A794-EEB15724C96F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s-419"/>
        </a:p>
      </dgm:t>
    </dgm:pt>
    <dgm:pt modelId="{BADC727B-8D8C-40DB-A08E-974187AA7FFD}" type="pres">
      <dgm:prSet presAssocID="{079C89C3-85DD-4865-A794-EEB15724C96F}" presName="radial" presStyleCnt="0">
        <dgm:presLayoutVars>
          <dgm:animLvl val="ctr"/>
        </dgm:presLayoutVars>
      </dgm:prSet>
      <dgm:spPr/>
    </dgm:pt>
    <dgm:pt modelId="{0CE675F4-8AC2-4FC3-803B-5AB6FAEF00F1}" type="pres">
      <dgm:prSet presAssocID="{63E01B8A-9F67-46C9-AD80-28C8A592C841}" presName="centerShape" presStyleLbl="vennNode1" presStyleIdx="0" presStyleCnt="5" custScaleX="133707" custScaleY="53563" custLinFactNeighborX="-747" custLinFactNeighborY="298"/>
      <dgm:spPr/>
      <dgm:t>
        <a:bodyPr/>
        <a:lstStyle/>
        <a:p>
          <a:endParaRPr lang="es-419"/>
        </a:p>
      </dgm:t>
    </dgm:pt>
    <dgm:pt modelId="{19C156C4-91C3-4038-8349-A9A874F4BEEF}" type="pres">
      <dgm:prSet presAssocID="{9E18329C-A295-42D6-958E-03F4675ADA19}" presName="node" presStyleLbl="vennNode1" presStyleIdx="1" presStyleCnt="5" custScaleX="301746" custScaleY="128048" custRadScaleRad="74208" custRadScaleInc="-2822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2507E1AB-FB7F-4276-99FE-2EF57BFE0309}" type="pres">
      <dgm:prSet presAssocID="{A8DEEB52-B1D5-4383-A933-58FADC7DFAEF}" presName="node" presStyleLbl="vennNode1" presStyleIdx="2" presStyleCnt="5" custScaleX="173881" custScaleY="118745" custRadScaleRad="161075" custRadScaleInc="181657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A8A95A92-F050-435C-B0E2-9F3A8BF07F4E}" type="pres">
      <dgm:prSet presAssocID="{795F3CBC-742C-47BC-85E8-4AA5D972F515}" presName="node" presStyleLbl="vennNode1" presStyleIdx="3" presStyleCnt="5" custScaleX="299245" custScaleY="133296" custRadScaleRad="79173" custRadScaleInc="1859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1B0956DB-3A9A-42EB-97EC-F3A21878347F}" type="pres">
      <dgm:prSet presAssocID="{15BF831C-8DD5-43EA-94E7-C26EBC6EC81A}" presName="node" presStyleLbl="vennNode1" presStyleIdx="4" presStyleCnt="5" custScaleX="203964" custScaleY="115289" custRadScaleRad="160278" custRadScaleInc="-198791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</dgm:ptLst>
  <dgm:cxnLst>
    <dgm:cxn modelId="{50D449FB-36EB-498F-A0EF-F141F624C963}" type="presOf" srcId="{079C89C3-85DD-4865-A794-EEB15724C96F}" destId="{D8202FC9-66CE-4CD4-A0D2-54BCFA6E3BF7}" srcOrd="0" destOrd="0" presId="urn:microsoft.com/office/officeart/2005/8/layout/radial3"/>
    <dgm:cxn modelId="{79880F28-C39C-406E-9286-81526777CCCA}" type="presOf" srcId="{63E01B8A-9F67-46C9-AD80-28C8A592C841}" destId="{0CE675F4-8AC2-4FC3-803B-5AB6FAEF00F1}" srcOrd="0" destOrd="0" presId="urn:microsoft.com/office/officeart/2005/8/layout/radial3"/>
    <dgm:cxn modelId="{4F7637CA-98A4-4A2C-9514-8541512365CF}" srcId="{079C89C3-85DD-4865-A794-EEB15724C96F}" destId="{0A88D944-8D5A-42DD-A721-FCDC9B4B02D1}" srcOrd="1" destOrd="0" parTransId="{FABCFB28-AF68-43F5-A4EA-6FD8A746F9D4}" sibTransId="{1B92705F-6F68-4007-A7A5-AB4116C3C717}"/>
    <dgm:cxn modelId="{5EF3B143-918B-491E-88FB-5188C9862E1B}" srcId="{079C89C3-85DD-4865-A794-EEB15724C96F}" destId="{DDCE5C36-9ED5-4478-8483-FE14F62D69BD}" srcOrd="2" destOrd="0" parTransId="{C2156B6E-E00D-4960-895C-42800A0F6263}" sibTransId="{1AAEC761-4944-4034-9DEB-77511B43EC03}"/>
    <dgm:cxn modelId="{1C714DF6-943C-4F3F-A6AE-18E2252CD622}" srcId="{63E01B8A-9F67-46C9-AD80-28C8A592C841}" destId="{A8DEEB52-B1D5-4383-A933-58FADC7DFAEF}" srcOrd="1" destOrd="0" parTransId="{E0934843-0BF3-4A54-9D48-01A5CD41DFCE}" sibTransId="{88250DB7-A0D6-4042-ADAE-C3DFA0028261}"/>
    <dgm:cxn modelId="{7A821584-2EA5-453A-AF83-F624D6256727}" srcId="{63E01B8A-9F67-46C9-AD80-28C8A592C841}" destId="{9E18329C-A295-42D6-958E-03F4675ADA19}" srcOrd="0" destOrd="0" parTransId="{9AAE50DB-1DFA-43CA-A8AF-4FDFBA957CAA}" sibTransId="{4CA2BB42-93A2-441F-A2B2-E250FD30673E}"/>
    <dgm:cxn modelId="{A98E511E-68F3-43B0-996D-EB1AFC067877}" type="presOf" srcId="{9E18329C-A295-42D6-958E-03F4675ADA19}" destId="{19C156C4-91C3-4038-8349-A9A874F4BEEF}" srcOrd="0" destOrd="0" presId="urn:microsoft.com/office/officeart/2005/8/layout/radial3"/>
    <dgm:cxn modelId="{7E04997E-9A1E-4ADE-95DE-9FA0B4DA6A5A}" type="presOf" srcId="{A8DEEB52-B1D5-4383-A933-58FADC7DFAEF}" destId="{2507E1AB-FB7F-4276-99FE-2EF57BFE0309}" srcOrd="0" destOrd="0" presId="urn:microsoft.com/office/officeart/2005/8/layout/radial3"/>
    <dgm:cxn modelId="{FB3615BE-1D87-42E7-9946-0BE984045126}" srcId="{63E01B8A-9F67-46C9-AD80-28C8A592C841}" destId="{15BF831C-8DD5-43EA-94E7-C26EBC6EC81A}" srcOrd="3" destOrd="0" parTransId="{7E826559-C7BC-4514-9EE3-D09089D986E5}" sibTransId="{86FF3F33-BFE2-4ADF-A40F-44E8320D6805}"/>
    <dgm:cxn modelId="{16E2BD1E-E83C-462A-A24E-18205AEEF2E0}" type="presOf" srcId="{795F3CBC-742C-47BC-85E8-4AA5D972F515}" destId="{A8A95A92-F050-435C-B0E2-9F3A8BF07F4E}" srcOrd="0" destOrd="0" presId="urn:microsoft.com/office/officeart/2005/8/layout/radial3"/>
    <dgm:cxn modelId="{EA3DF026-C98E-4C8F-A852-6F146C751DE4}" srcId="{63E01B8A-9F67-46C9-AD80-28C8A592C841}" destId="{795F3CBC-742C-47BC-85E8-4AA5D972F515}" srcOrd="2" destOrd="0" parTransId="{9B86E6F3-60D7-465A-BBE1-A9FD5A142408}" sibTransId="{C28C0FFA-D31A-41D7-A284-466057EA9B47}"/>
    <dgm:cxn modelId="{B2E3AB7E-F831-419D-AC76-1F8F3D25F03F}" srcId="{079C89C3-85DD-4865-A794-EEB15724C96F}" destId="{63E01B8A-9F67-46C9-AD80-28C8A592C841}" srcOrd="0" destOrd="0" parTransId="{B1867E21-666B-4C15-AF65-9DBDEF4F203F}" sibTransId="{15F190F2-4E97-4471-ADD3-AB7B42FC8165}"/>
    <dgm:cxn modelId="{FA8C23DB-3A64-434A-B3E3-0DBE5DF7100D}" type="presOf" srcId="{15BF831C-8DD5-43EA-94E7-C26EBC6EC81A}" destId="{1B0956DB-3A9A-42EB-97EC-F3A21878347F}" srcOrd="0" destOrd="0" presId="urn:microsoft.com/office/officeart/2005/8/layout/radial3"/>
    <dgm:cxn modelId="{53EBEFBF-1463-4390-8CCD-FFB5C8926545}" type="presParOf" srcId="{D8202FC9-66CE-4CD4-A0D2-54BCFA6E3BF7}" destId="{BADC727B-8D8C-40DB-A08E-974187AA7FFD}" srcOrd="0" destOrd="0" presId="urn:microsoft.com/office/officeart/2005/8/layout/radial3"/>
    <dgm:cxn modelId="{00898E56-EE8B-4794-8313-5D04E3788EC1}" type="presParOf" srcId="{BADC727B-8D8C-40DB-A08E-974187AA7FFD}" destId="{0CE675F4-8AC2-4FC3-803B-5AB6FAEF00F1}" srcOrd="0" destOrd="0" presId="urn:microsoft.com/office/officeart/2005/8/layout/radial3"/>
    <dgm:cxn modelId="{90CBF0D8-1DDC-4E3C-A1C9-7BF797837E57}" type="presParOf" srcId="{BADC727B-8D8C-40DB-A08E-974187AA7FFD}" destId="{19C156C4-91C3-4038-8349-A9A874F4BEEF}" srcOrd="1" destOrd="0" presId="urn:microsoft.com/office/officeart/2005/8/layout/radial3"/>
    <dgm:cxn modelId="{699D1E6C-719C-4F5C-9A75-B88889FD870A}" type="presParOf" srcId="{BADC727B-8D8C-40DB-A08E-974187AA7FFD}" destId="{2507E1AB-FB7F-4276-99FE-2EF57BFE0309}" srcOrd="2" destOrd="0" presId="urn:microsoft.com/office/officeart/2005/8/layout/radial3"/>
    <dgm:cxn modelId="{8ACCD813-B0B1-462D-85F2-174EEB802C42}" type="presParOf" srcId="{BADC727B-8D8C-40DB-A08E-974187AA7FFD}" destId="{A8A95A92-F050-435C-B0E2-9F3A8BF07F4E}" srcOrd="3" destOrd="0" presId="urn:microsoft.com/office/officeart/2005/8/layout/radial3"/>
    <dgm:cxn modelId="{879B6B65-47C3-49C2-8564-F15072925902}" type="presParOf" srcId="{BADC727B-8D8C-40DB-A08E-974187AA7FFD}" destId="{1B0956DB-3A9A-42EB-97EC-F3A21878347F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0AF57CDA-1347-4211-86F0-2D8B042A733D}" type="doc">
      <dgm:prSet loTypeId="urn:microsoft.com/office/officeart/2005/8/layout/vList6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s-ES"/>
        </a:p>
      </dgm:t>
    </dgm:pt>
    <dgm:pt modelId="{DEB677F4-CD11-4792-BEAC-666750E5B581}" type="pres">
      <dgm:prSet presAssocID="{0AF57CDA-1347-4211-86F0-2D8B042A733D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s-419"/>
        </a:p>
      </dgm:t>
    </dgm:pt>
  </dgm:ptLst>
  <dgm:cxnLst>
    <dgm:cxn modelId="{DA318569-9DEE-4FEB-B527-C0C867DB0E5D}" type="presOf" srcId="{0AF57CDA-1347-4211-86F0-2D8B042A733D}" destId="{DEB677F4-CD11-4792-BEAC-666750E5B581}" srcOrd="0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079C89C3-85DD-4865-A794-EEB15724C96F}" type="doc">
      <dgm:prSet loTypeId="urn:microsoft.com/office/officeart/2005/8/layout/radial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419"/>
        </a:p>
      </dgm:t>
    </dgm:pt>
    <dgm:pt modelId="{63E01B8A-9F67-46C9-AD80-28C8A592C841}">
      <dgm:prSet phldrT="[Texto]" custT="1"/>
      <dgm:spPr>
        <a:solidFill>
          <a:schemeClr val="bg1">
            <a:alpha val="50000"/>
          </a:schemeClr>
        </a:solidFill>
        <a:ln w="53975"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es-MX" sz="2800" dirty="0">
              <a:solidFill>
                <a:schemeClr val="accent1"/>
              </a:solidFill>
            </a:rPr>
            <a:t>Contribución</a:t>
          </a:r>
          <a:br>
            <a:rPr lang="es-MX" sz="2800" dirty="0">
              <a:solidFill>
                <a:schemeClr val="accent1"/>
              </a:solidFill>
            </a:rPr>
          </a:br>
          <a:r>
            <a:rPr lang="es-MX" sz="2800" dirty="0">
              <a:solidFill>
                <a:schemeClr val="accent1"/>
              </a:solidFill>
            </a:rPr>
            <a:t>al Fondo de Reserva</a:t>
          </a:r>
          <a:endParaRPr lang="es-419" sz="2800" dirty="0">
            <a:solidFill>
              <a:schemeClr val="accent1"/>
            </a:solidFill>
          </a:endParaRPr>
        </a:p>
      </dgm:t>
    </dgm:pt>
    <dgm:pt modelId="{B1867E21-666B-4C15-AF65-9DBDEF4F203F}" type="parTrans" cxnId="{B2E3AB7E-F831-419D-AC76-1F8F3D25F03F}">
      <dgm:prSet/>
      <dgm:spPr/>
      <dgm:t>
        <a:bodyPr/>
        <a:lstStyle/>
        <a:p>
          <a:endParaRPr lang="es-419"/>
        </a:p>
      </dgm:t>
    </dgm:pt>
    <dgm:pt modelId="{15F190F2-4E97-4471-ADD3-AB7B42FC8165}" type="sibTrans" cxnId="{B2E3AB7E-F831-419D-AC76-1F8F3D25F03F}">
      <dgm:prSet/>
      <dgm:spPr/>
      <dgm:t>
        <a:bodyPr/>
        <a:lstStyle/>
        <a:p>
          <a:endParaRPr lang="es-419"/>
        </a:p>
      </dgm:t>
    </dgm:pt>
    <dgm:pt modelId="{9E18329C-A295-42D6-958E-03F4675ADA19}">
      <dgm:prSet phldrT="[Texto]" custT="1"/>
      <dgm:spPr>
        <a:solidFill>
          <a:schemeClr val="accent5">
            <a:lumMod val="60000"/>
            <a:lumOff val="40000"/>
            <a:alpha val="50000"/>
          </a:schemeClr>
        </a:solidFill>
      </dgm:spPr>
      <dgm:t>
        <a:bodyPr/>
        <a:lstStyle/>
        <a:p>
          <a:pPr algn="ctr"/>
          <a:r>
            <a:rPr lang="es-MX" sz="1400" b="1" dirty="0">
              <a:solidFill>
                <a:schemeClr val="accent5">
                  <a:lumMod val="50000"/>
                </a:schemeClr>
              </a:solidFill>
            </a:rPr>
            <a:t>Depósito en </a:t>
          </a:r>
          <a:r>
            <a:rPr lang="es-MX" sz="1400" b="1" dirty="0" smtClean="0">
              <a:solidFill>
                <a:schemeClr val="accent5">
                  <a:lumMod val="50000"/>
                </a:schemeClr>
              </a:solidFill>
            </a:rPr>
            <a:t>garantía:</a:t>
          </a:r>
          <a:endParaRPr lang="es-MX" sz="1400" b="1" dirty="0">
            <a:solidFill>
              <a:schemeClr val="accent5">
                <a:lumMod val="50000"/>
              </a:schemeClr>
            </a:solidFill>
          </a:endParaRPr>
        </a:p>
        <a:p>
          <a:pPr algn="l"/>
          <a:r>
            <a:rPr lang="es-MX" sz="1400" dirty="0">
              <a:solidFill>
                <a:schemeClr val="accent5">
                  <a:lumMod val="50000"/>
                </a:schemeClr>
              </a:solidFill>
            </a:rPr>
            <a:t>-Se realiza mediante transferencia electrónica</a:t>
          </a:r>
          <a:endParaRPr lang="es-419" sz="1400" dirty="0">
            <a:solidFill>
              <a:schemeClr val="accent5">
                <a:lumMod val="50000"/>
              </a:schemeClr>
            </a:solidFill>
          </a:endParaRPr>
        </a:p>
      </dgm:t>
    </dgm:pt>
    <dgm:pt modelId="{9AAE50DB-1DFA-43CA-A8AF-4FDFBA957CAA}" type="parTrans" cxnId="{7A821584-2EA5-453A-AF83-F624D6256727}">
      <dgm:prSet/>
      <dgm:spPr/>
      <dgm:t>
        <a:bodyPr/>
        <a:lstStyle/>
        <a:p>
          <a:endParaRPr lang="es-419"/>
        </a:p>
      </dgm:t>
    </dgm:pt>
    <dgm:pt modelId="{4CA2BB42-93A2-441F-A2B2-E250FD30673E}" type="sibTrans" cxnId="{7A821584-2EA5-453A-AF83-F624D6256727}">
      <dgm:prSet/>
      <dgm:spPr/>
      <dgm:t>
        <a:bodyPr/>
        <a:lstStyle/>
        <a:p>
          <a:endParaRPr lang="es-419"/>
        </a:p>
      </dgm:t>
    </dgm:pt>
    <dgm:pt modelId="{15BF831C-8DD5-43EA-94E7-C26EBC6EC81A}">
      <dgm:prSet phldrT="[Texto]"/>
      <dgm:spPr>
        <a:solidFill>
          <a:schemeClr val="accent5">
            <a:lumMod val="60000"/>
            <a:lumOff val="40000"/>
            <a:alpha val="50000"/>
          </a:schemeClr>
        </a:solidFill>
      </dgm:spPr>
      <dgm:t>
        <a:bodyPr/>
        <a:lstStyle/>
        <a:p>
          <a:pPr algn="ctr"/>
          <a:r>
            <a:rPr lang="es-MX" b="1" dirty="0">
              <a:solidFill>
                <a:schemeClr val="accent5">
                  <a:lumMod val="50000"/>
                </a:schemeClr>
              </a:solidFill>
            </a:rPr>
            <a:t>Cartas de Crédito:</a:t>
          </a:r>
        </a:p>
        <a:p>
          <a:pPr algn="just"/>
          <a:r>
            <a:rPr lang="es-MX" dirty="0">
              <a:solidFill>
                <a:schemeClr val="accent5">
                  <a:lumMod val="50000"/>
                </a:schemeClr>
              </a:solidFill>
            </a:rPr>
            <a:t>-Expedidas por las instituciones bancarias </a:t>
          </a:r>
        </a:p>
        <a:p>
          <a:pPr algn="just"/>
          <a:r>
            <a:rPr lang="es-MX" dirty="0">
              <a:solidFill>
                <a:schemeClr val="accent5">
                  <a:lumMod val="50000"/>
                </a:schemeClr>
              </a:solidFill>
            </a:rPr>
            <a:t>-Deben ser presentadas en Pesos o Dólares</a:t>
          </a:r>
          <a:endParaRPr lang="es-419" dirty="0">
            <a:solidFill>
              <a:schemeClr val="accent5">
                <a:lumMod val="50000"/>
              </a:schemeClr>
            </a:solidFill>
          </a:endParaRPr>
        </a:p>
      </dgm:t>
    </dgm:pt>
    <dgm:pt modelId="{7E826559-C7BC-4514-9EE3-D09089D986E5}" type="parTrans" cxnId="{FB3615BE-1D87-42E7-9946-0BE984045126}">
      <dgm:prSet/>
      <dgm:spPr/>
      <dgm:t>
        <a:bodyPr/>
        <a:lstStyle/>
        <a:p>
          <a:endParaRPr lang="es-419"/>
        </a:p>
      </dgm:t>
    </dgm:pt>
    <dgm:pt modelId="{86FF3F33-BFE2-4ADF-A40F-44E8320D6805}" type="sibTrans" cxnId="{FB3615BE-1D87-42E7-9946-0BE984045126}">
      <dgm:prSet/>
      <dgm:spPr/>
      <dgm:t>
        <a:bodyPr/>
        <a:lstStyle/>
        <a:p>
          <a:endParaRPr lang="es-419"/>
        </a:p>
      </dgm:t>
    </dgm:pt>
    <dgm:pt modelId="{0A88D944-8D5A-42DD-A721-FCDC9B4B02D1}">
      <dgm:prSet phldrT="[Texto]" custScaleX="133707" custScaleY="53563" custLinFactNeighborX="-747" custLinFactNeighborY="298"/>
      <dgm:spPr>
        <a:solidFill>
          <a:schemeClr val="bg1">
            <a:alpha val="50000"/>
          </a:schemeClr>
        </a:solidFill>
        <a:ln w="5397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es-419" dirty="0"/>
        </a:p>
      </dgm:t>
    </dgm:pt>
    <dgm:pt modelId="{FABCFB28-AF68-43F5-A4EA-6FD8A746F9D4}" type="parTrans" cxnId="{4F7637CA-98A4-4A2C-9514-8541512365CF}">
      <dgm:prSet/>
      <dgm:spPr/>
      <dgm:t>
        <a:bodyPr/>
        <a:lstStyle/>
        <a:p>
          <a:endParaRPr lang="es-419"/>
        </a:p>
      </dgm:t>
    </dgm:pt>
    <dgm:pt modelId="{1B92705F-6F68-4007-A7A5-AB4116C3C717}" type="sibTrans" cxnId="{4F7637CA-98A4-4A2C-9514-8541512365CF}">
      <dgm:prSet/>
      <dgm:spPr/>
      <dgm:t>
        <a:bodyPr/>
        <a:lstStyle/>
        <a:p>
          <a:endParaRPr lang="es-419"/>
        </a:p>
      </dgm:t>
    </dgm:pt>
    <dgm:pt modelId="{DDCE5C36-9ED5-4478-8483-FE14F62D69BD}">
      <dgm:prSet phldrT="[Texto]" custScaleX="133707" custScaleY="53563" custLinFactNeighborX="-747" custLinFactNeighborY="298"/>
      <dgm:spPr>
        <a:solidFill>
          <a:schemeClr val="bg1">
            <a:alpha val="50000"/>
          </a:schemeClr>
        </a:solidFill>
        <a:ln w="5397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es-419" dirty="0"/>
        </a:p>
      </dgm:t>
    </dgm:pt>
    <dgm:pt modelId="{C2156B6E-E00D-4960-895C-42800A0F6263}" type="parTrans" cxnId="{5EF3B143-918B-491E-88FB-5188C9862E1B}">
      <dgm:prSet/>
      <dgm:spPr/>
      <dgm:t>
        <a:bodyPr/>
        <a:lstStyle/>
        <a:p>
          <a:endParaRPr lang="es-419"/>
        </a:p>
      </dgm:t>
    </dgm:pt>
    <dgm:pt modelId="{1AAEC761-4944-4034-9DEB-77511B43EC03}" type="sibTrans" cxnId="{5EF3B143-918B-491E-88FB-5188C9862E1B}">
      <dgm:prSet/>
      <dgm:spPr/>
      <dgm:t>
        <a:bodyPr/>
        <a:lstStyle/>
        <a:p>
          <a:endParaRPr lang="es-419"/>
        </a:p>
      </dgm:t>
    </dgm:pt>
    <dgm:pt modelId="{5F6EE24D-70EA-488C-B371-2A18AA41C71D}">
      <dgm:prSet phldrT="[Texto]" custScaleX="133707" custScaleY="53563" custLinFactNeighborX="-747" custLinFactNeighborY="298"/>
      <dgm:spPr>
        <a:solidFill>
          <a:schemeClr val="bg1">
            <a:alpha val="50000"/>
          </a:schemeClr>
        </a:solidFill>
        <a:ln w="5397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es-419"/>
        </a:p>
      </dgm:t>
    </dgm:pt>
    <dgm:pt modelId="{4786244E-1296-4ABF-B970-FAF7A88C04E9}" type="parTrans" cxnId="{107CE0F8-0C76-4E81-B4CB-426ED3321BB5}">
      <dgm:prSet/>
      <dgm:spPr/>
      <dgm:t>
        <a:bodyPr/>
        <a:lstStyle/>
        <a:p>
          <a:endParaRPr lang="es-MX"/>
        </a:p>
      </dgm:t>
    </dgm:pt>
    <dgm:pt modelId="{3849276F-0868-4DB1-A5E0-0B0D6C5A425E}" type="sibTrans" cxnId="{107CE0F8-0C76-4E81-B4CB-426ED3321BB5}">
      <dgm:prSet/>
      <dgm:spPr/>
      <dgm:t>
        <a:bodyPr/>
        <a:lstStyle/>
        <a:p>
          <a:endParaRPr lang="es-MX"/>
        </a:p>
      </dgm:t>
    </dgm:pt>
    <dgm:pt modelId="{A6F712FB-65D3-49B7-9E28-F8FAE3AD00E7}">
      <dgm:prSet phldrT="[Texto]" custScaleX="133707" custScaleY="53563" custLinFactNeighborX="-747" custLinFactNeighborY="298"/>
      <dgm:spPr>
        <a:solidFill>
          <a:schemeClr val="bg1">
            <a:alpha val="50000"/>
          </a:schemeClr>
        </a:solidFill>
        <a:ln w="5397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es-419"/>
        </a:p>
      </dgm:t>
    </dgm:pt>
    <dgm:pt modelId="{E4592508-773F-432E-8FA6-3943F660DA7D}" type="parTrans" cxnId="{70FE29E6-FF84-4BEC-8E29-9C9106267C88}">
      <dgm:prSet/>
      <dgm:spPr/>
      <dgm:t>
        <a:bodyPr/>
        <a:lstStyle/>
        <a:p>
          <a:endParaRPr lang="es-MX"/>
        </a:p>
      </dgm:t>
    </dgm:pt>
    <dgm:pt modelId="{45E2052D-2C90-42F4-A567-8AC06D53111B}" type="sibTrans" cxnId="{70FE29E6-FF84-4BEC-8E29-9C9106267C88}">
      <dgm:prSet/>
      <dgm:spPr/>
      <dgm:t>
        <a:bodyPr/>
        <a:lstStyle/>
        <a:p>
          <a:endParaRPr lang="es-MX"/>
        </a:p>
      </dgm:t>
    </dgm:pt>
    <dgm:pt modelId="{D8202FC9-66CE-4CD4-A0D2-54BCFA6E3BF7}" type="pres">
      <dgm:prSet presAssocID="{079C89C3-85DD-4865-A794-EEB15724C96F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s-419"/>
        </a:p>
      </dgm:t>
    </dgm:pt>
    <dgm:pt modelId="{BADC727B-8D8C-40DB-A08E-974187AA7FFD}" type="pres">
      <dgm:prSet presAssocID="{079C89C3-85DD-4865-A794-EEB15724C96F}" presName="radial" presStyleCnt="0">
        <dgm:presLayoutVars>
          <dgm:animLvl val="ctr"/>
        </dgm:presLayoutVars>
      </dgm:prSet>
      <dgm:spPr/>
    </dgm:pt>
    <dgm:pt modelId="{0CE675F4-8AC2-4FC3-803B-5AB6FAEF00F1}" type="pres">
      <dgm:prSet presAssocID="{63E01B8A-9F67-46C9-AD80-28C8A592C841}" presName="centerShape" presStyleLbl="vennNode1" presStyleIdx="0" presStyleCnt="3" custScaleX="160324" custScaleY="58305" custLinFactNeighborX="-5787" custLinFactNeighborY="298"/>
      <dgm:spPr/>
      <dgm:t>
        <a:bodyPr/>
        <a:lstStyle/>
        <a:p>
          <a:endParaRPr lang="es-419"/>
        </a:p>
      </dgm:t>
    </dgm:pt>
    <dgm:pt modelId="{19C156C4-91C3-4038-8349-A9A874F4BEEF}" type="pres">
      <dgm:prSet presAssocID="{9E18329C-A295-42D6-958E-03F4675ADA19}" presName="node" presStyleLbl="vennNode1" presStyleIdx="1" presStyleCnt="3" custScaleX="209253" custScaleY="107063" custRadScaleRad="76188" custRadScaleInc="-5782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1B0956DB-3A9A-42EB-97EC-F3A21878347F}" type="pres">
      <dgm:prSet presAssocID="{15BF831C-8DD5-43EA-94E7-C26EBC6EC81A}" presName="node" presStyleLbl="vennNode1" presStyleIdx="2" presStyleCnt="3" custScaleX="203964" custScaleY="115289" custRadScaleRad="81712" custRadScaleInc="4384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</dgm:ptLst>
  <dgm:cxnLst>
    <dgm:cxn modelId="{70FE29E6-FF84-4BEC-8E29-9C9106267C88}" srcId="{079C89C3-85DD-4865-A794-EEB15724C96F}" destId="{A6F712FB-65D3-49B7-9E28-F8FAE3AD00E7}" srcOrd="4" destOrd="0" parTransId="{E4592508-773F-432E-8FA6-3943F660DA7D}" sibTransId="{45E2052D-2C90-42F4-A567-8AC06D53111B}"/>
    <dgm:cxn modelId="{5EF3B143-918B-491E-88FB-5188C9862E1B}" srcId="{079C89C3-85DD-4865-A794-EEB15724C96F}" destId="{DDCE5C36-9ED5-4478-8483-FE14F62D69BD}" srcOrd="3" destOrd="0" parTransId="{C2156B6E-E00D-4960-895C-42800A0F6263}" sibTransId="{1AAEC761-4944-4034-9DEB-77511B43EC03}"/>
    <dgm:cxn modelId="{7A821584-2EA5-453A-AF83-F624D6256727}" srcId="{63E01B8A-9F67-46C9-AD80-28C8A592C841}" destId="{9E18329C-A295-42D6-958E-03F4675ADA19}" srcOrd="0" destOrd="0" parTransId="{9AAE50DB-1DFA-43CA-A8AF-4FDFBA957CAA}" sibTransId="{4CA2BB42-93A2-441F-A2B2-E250FD30673E}"/>
    <dgm:cxn modelId="{B2E3AB7E-F831-419D-AC76-1F8F3D25F03F}" srcId="{079C89C3-85DD-4865-A794-EEB15724C96F}" destId="{63E01B8A-9F67-46C9-AD80-28C8A592C841}" srcOrd="0" destOrd="0" parTransId="{B1867E21-666B-4C15-AF65-9DBDEF4F203F}" sibTransId="{15F190F2-4E97-4471-ADD3-AB7B42FC8165}"/>
    <dgm:cxn modelId="{F28B1355-75F6-4348-86EF-351421078E7E}" type="presOf" srcId="{9E18329C-A295-42D6-958E-03F4675ADA19}" destId="{19C156C4-91C3-4038-8349-A9A874F4BEEF}" srcOrd="0" destOrd="0" presId="urn:microsoft.com/office/officeart/2005/8/layout/radial3"/>
    <dgm:cxn modelId="{E85E3F0A-32F2-4677-AA72-7C030F7A9ECC}" type="presOf" srcId="{63E01B8A-9F67-46C9-AD80-28C8A592C841}" destId="{0CE675F4-8AC2-4FC3-803B-5AB6FAEF00F1}" srcOrd="0" destOrd="0" presId="urn:microsoft.com/office/officeart/2005/8/layout/radial3"/>
    <dgm:cxn modelId="{FB3615BE-1D87-42E7-9946-0BE984045126}" srcId="{63E01B8A-9F67-46C9-AD80-28C8A592C841}" destId="{15BF831C-8DD5-43EA-94E7-C26EBC6EC81A}" srcOrd="1" destOrd="0" parTransId="{7E826559-C7BC-4514-9EE3-D09089D986E5}" sibTransId="{86FF3F33-BFE2-4ADF-A40F-44E8320D6805}"/>
    <dgm:cxn modelId="{4296CFA0-F669-40B8-AE73-B9BDB08E04E7}" type="presOf" srcId="{079C89C3-85DD-4865-A794-EEB15724C96F}" destId="{D8202FC9-66CE-4CD4-A0D2-54BCFA6E3BF7}" srcOrd="0" destOrd="0" presId="urn:microsoft.com/office/officeart/2005/8/layout/radial3"/>
    <dgm:cxn modelId="{4F7637CA-98A4-4A2C-9514-8541512365CF}" srcId="{079C89C3-85DD-4865-A794-EEB15724C96F}" destId="{0A88D944-8D5A-42DD-A721-FCDC9B4B02D1}" srcOrd="2" destOrd="0" parTransId="{FABCFB28-AF68-43F5-A4EA-6FD8A746F9D4}" sibTransId="{1B92705F-6F68-4007-A7A5-AB4116C3C717}"/>
    <dgm:cxn modelId="{2C5AC7CF-A354-4362-9B7F-7388B17D0DFF}" type="presOf" srcId="{15BF831C-8DD5-43EA-94E7-C26EBC6EC81A}" destId="{1B0956DB-3A9A-42EB-97EC-F3A21878347F}" srcOrd="0" destOrd="0" presId="urn:microsoft.com/office/officeart/2005/8/layout/radial3"/>
    <dgm:cxn modelId="{107CE0F8-0C76-4E81-B4CB-426ED3321BB5}" srcId="{079C89C3-85DD-4865-A794-EEB15724C96F}" destId="{5F6EE24D-70EA-488C-B371-2A18AA41C71D}" srcOrd="1" destOrd="0" parTransId="{4786244E-1296-4ABF-B970-FAF7A88C04E9}" sibTransId="{3849276F-0868-4DB1-A5E0-0B0D6C5A425E}"/>
    <dgm:cxn modelId="{0A45CC5E-372F-4D9E-B2F4-396DA18AE1B0}" type="presParOf" srcId="{D8202FC9-66CE-4CD4-A0D2-54BCFA6E3BF7}" destId="{BADC727B-8D8C-40DB-A08E-974187AA7FFD}" srcOrd="0" destOrd="0" presId="urn:microsoft.com/office/officeart/2005/8/layout/radial3"/>
    <dgm:cxn modelId="{0B73DD70-8EE5-472D-8E3A-31F5A35F7A8A}" type="presParOf" srcId="{BADC727B-8D8C-40DB-A08E-974187AA7FFD}" destId="{0CE675F4-8AC2-4FC3-803B-5AB6FAEF00F1}" srcOrd="0" destOrd="0" presId="urn:microsoft.com/office/officeart/2005/8/layout/radial3"/>
    <dgm:cxn modelId="{3C0D5E03-F110-424D-B21D-5C5A898E3E2B}" type="presParOf" srcId="{BADC727B-8D8C-40DB-A08E-974187AA7FFD}" destId="{19C156C4-91C3-4038-8349-A9A874F4BEEF}" srcOrd="1" destOrd="0" presId="urn:microsoft.com/office/officeart/2005/8/layout/radial3"/>
    <dgm:cxn modelId="{70A6E2F5-3C23-49AB-84D6-EF4229BA9651}" type="presParOf" srcId="{BADC727B-8D8C-40DB-A08E-974187AA7FFD}" destId="{1B0956DB-3A9A-42EB-97EC-F3A21878347F}" srcOrd="2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0AF57CDA-1347-4211-86F0-2D8B042A733D}" type="doc">
      <dgm:prSet loTypeId="urn:microsoft.com/office/officeart/2005/8/layout/vList6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s-ES"/>
        </a:p>
      </dgm:t>
    </dgm:pt>
    <dgm:pt modelId="{DEB677F4-CD11-4792-BEAC-666750E5B581}" type="pres">
      <dgm:prSet presAssocID="{0AF57CDA-1347-4211-86F0-2D8B042A733D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s-419"/>
        </a:p>
      </dgm:t>
    </dgm:pt>
  </dgm:ptLst>
  <dgm:cxnLst>
    <dgm:cxn modelId="{74E1643B-AA2F-43F5-B269-5BAC032AE181}" type="presOf" srcId="{0AF57CDA-1347-4211-86F0-2D8B042A733D}" destId="{DEB677F4-CD11-4792-BEAC-666750E5B581}" srcOrd="0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043B9705-4CC7-47EE-BDBA-3E5EC7F90017}" type="doc">
      <dgm:prSet loTypeId="urn:microsoft.com/office/officeart/2005/8/layout/arrow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C3A9D2B7-1E9D-4D35-930C-73A72117B2C2}">
      <dgm:prSet phldrT="[Texto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just">
            <a:lnSpc>
              <a:spcPct val="100000"/>
            </a:lnSpc>
            <a:spcAft>
              <a:spcPts val="0"/>
            </a:spcAft>
          </a:pPr>
          <a:r>
            <a:rPr lang="es-MX" sz="1100" u="sng" dirty="0" smtClean="0"/>
            <a:t>Por causas imputables al </a:t>
          </a:r>
          <a:r>
            <a:rPr lang="es-MX" sz="1100" b="1" u="sng" dirty="0" smtClean="0"/>
            <a:t>Vendedor</a:t>
          </a:r>
          <a:r>
            <a:rPr lang="es-MX" sz="1100" dirty="0" smtClean="0"/>
            <a:t>, éste pagará a la Cámara una </a:t>
          </a:r>
          <a:r>
            <a:rPr lang="es-MX" sz="1100" b="1" dirty="0" smtClean="0">
              <a:solidFill>
                <a:srgbClr val="FF0000"/>
              </a:solidFill>
            </a:rPr>
            <a:t>pena convencional</a:t>
          </a:r>
          <a:r>
            <a:rPr lang="es-MX" sz="1100" dirty="0" smtClean="0"/>
            <a:t> cuyo valor corresponderá </a:t>
          </a:r>
          <a:r>
            <a:rPr lang="es-MX" sz="1100" u="none" dirty="0" smtClean="0"/>
            <a:t>a </a:t>
          </a:r>
          <a:r>
            <a:rPr lang="es-MX" sz="1100" u="sng" dirty="0" smtClean="0"/>
            <a:t>1.25 veces</a:t>
          </a:r>
          <a:r>
            <a:rPr lang="es-MX" sz="1100" u="none" dirty="0" smtClean="0"/>
            <a:t> la </a:t>
          </a:r>
          <a:r>
            <a:rPr lang="es-MX" sz="1100" u="sng" dirty="0" smtClean="0"/>
            <a:t>diferencia</a:t>
          </a:r>
          <a:r>
            <a:rPr lang="es-MX" sz="1100" u="none" dirty="0" smtClean="0"/>
            <a:t> que exista entre: (A) el </a:t>
          </a:r>
          <a:r>
            <a:rPr lang="es-MX" sz="1100" u="sng" dirty="0" smtClean="0"/>
            <a:t>precio que la Cámara habría pagado</a:t>
          </a:r>
          <a:r>
            <a:rPr lang="es-MX" sz="1100" u="none" dirty="0" smtClean="0"/>
            <a:t> al Vendedor por los Productos contratados, y  (B) el </a:t>
          </a:r>
          <a:r>
            <a:rPr lang="es-MX" sz="1100" u="sng" dirty="0" smtClean="0"/>
            <a:t>precio que la Cámara pague</a:t>
          </a:r>
          <a:r>
            <a:rPr lang="es-MX" sz="1100" b="0" u="none" dirty="0" smtClean="0"/>
            <a:t> por ellos </a:t>
          </a:r>
          <a:r>
            <a:rPr lang="es-ES_tradnl" sz="1100" dirty="0" smtClean="0"/>
            <a:t>(i) en el Mercado para el Balance de Potencia, Mercado de Energía de Corto Plazo y Mercado CEL o (</a:t>
          </a:r>
          <a:r>
            <a:rPr lang="es-ES_tradnl" sz="1100" dirty="0" err="1" smtClean="0"/>
            <a:t>ii</a:t>
          </a:r>
          <a:r>
            <a:rPr lang="es-ES_tradnl" sz="1100" dirty="0" smtClean="0"/>
            <a:t>) al vendedor sustituto,</a:t>
          </a:r>
          <a:br>
            <a:rPr lang="es-ES_tradnl" sz="1100" dirty="0" smtClean="0"/>
          </a:br>
          <a:r>
            <a:rPr lang="es-ES_tradnl" sz="1100" dirty="0" smtClean="0"/>
            <a:t>(cuando A sea </a:t>
          </a:r>
          <a:r>
            <a:rPr lang="es-ES_tradnl" sz="1100" smtClean="0"/>
            <a:t>mayor a </a:t>
          </a:r>
          <a:r>
            <a:rPr lang="es-ES_tradnl" sz="1100" dirty="0" smtClean="0"/>
            <a:t>B).</a:t>
          </a:r>
          <a:endParaRPr lang="es-MX" sz="1100" u="none" dirty="0"/>
        </a:p>
      </dgm:t>
    </dgm:pt>
    <dgm:pt modelId="{B0F2E361-03A3-4221-BAC7-4B35C6C7CCD0}" type="parTrans" cxnId="{799EB6AE-7310-408C-B7A3-316E7D3B27DE}">
      <dgm:prSet/>
      <dgm:spPr/>
      <dgm:t>
        <a:bodyPr/>
        <a:lstStyle/>
        <a:p>
          <a:endParaRPr lang="es-MX"/>
        </a:p>
      </dgm:t>
    </dgm:pt>
    <dgm:pt modelId="{4F7C112C-68C1-459F-8F5E-0028C5DBE2F2}" type="sibTrans" cxnId="{799EB6AE-7310-408C-B7A3-316E7D3B27DE}">
      <dgm:prSet/>
      <dgm:spPr/>
      <dgm:t>
        <a:bodyPr/>
        <a:lstStyle/>
        <a:p>
          <a:endParaRPr lang="es-MX"/>
        </a:p>
      </dgm:t>
    </dgm:pt>
    <dgm:pt modelId="{A2758C19-A04E-4EB1-8CFE-50D1B7483DDA}">
      <dgm:prSet phldrT="[Texto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solidFill>
          <a:schemeClr val="accent1">
            <a:lumMod val="75000"/>
          </a:schemeClr>
        </a:solid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pPr algn="just">
            <a:lnSpc>
              <a:spcPct val="100000"/>
            </a:lnSpc>
            <a:spcAft>
              <a:spcPts val="0"/>
            </a:spcAft>
          </a:pPr>
          <a:r>
            <a:rPr lang="es-MX" sz="1100" u="sng" dirty="0" smtClean="0">
              <a:solidFill>
                <a:schemeClr val="bg1"/>
              </a:solidFill>
            </a:rPr>
            <a:t>Por causas imputables al </a:t>
          </a:r>
          <a:r>
            <a:rPr lang="es-MX" sz="1100" b="1" u="sng" dirty="0" smtClean="0">
              <a:solidFill>
                <a:schemeClr val="bg1"/>
              </a:solidFill>
            </a:rPr>
            <a:t>Comprador</a:t>
          </a:r>
          <a:r>
            <a:rPr lang="es-MX" sz="1100" dirty="0" smtClean="0">
              <a:solidFill>
                <a:schemeClr val="bg1"/>
              </a:solidFill>
            </a:rPr>
            <a:t>, éste pagará a la Cámara una </a:t>
          </a:r>
          <a:r>
            <a:rPr lang="es-MX" sz="1100" b="1" dirty="0" smtClean="0">
              <a:solidFill>
                <a:srgbClr val="FFC715"/>
              </a:solidFill>
            </a:rPr>
            <a:t>pena convencional</a:t>
          </a:r>
          <a:r>
            <a:rPr lang="es-MX" sz="1100" b="1" dirty="0" smtClean="0">
              <a:solidFill>
                <a:schemeClr val="bg1"/>
              </a:solidFill>
            </a:rPr>
            <a:t> </a:t>
          </a:r>
          <a:r>
            <a:rPr lang="es-MX" sz="1100" dirty="0" smtClean="0">
              <a:solidFill>
                <a:schemeClr val="bg1"/>
              </a:solidFill>
            </a:rPr>
            <a:t>cuyo valor corresponderá al </a:t>
          </a:r>
          <a:r>
            <a:rPr lang="es-MX" sz="1100" u="sng" dirty="0" smtClean="0">
              <a:solidFill>
                <a:schemeClr val="bg1"/>
              </a:solidFill>
            </a:rPr>
            <a:t>valor presente neto del conjunto de pagos</a:t>
          </a:r>
          <a:r>
            <a:rPr lang="es-MX" sz="1100" dirty="0" smtClean="0">
              <a:solidFill>
                <a:schemeClr val="bg1"/>
              </a:solidFill>
            </a:rPr>
            <a:t> que habría realizado calculado </a:t>
          </a:r>
          <a:r>
            <a:rPr lang="es-MX" sz="1100" u="sng" dirty="0" smtClean="0">
              <a:solidFill>
                <a:schemeClr val="bg1"/>
              </a:solidFill>
            </a:rPr>
            <a:t>a precios del Contrato</a:t>
          </a:r>
          <a:r>
            <a:rPr lang="es-MX" sz="1100" u="none" dirty="0" smtClean="0">
              <a:solidFill>
                <a:schemeClr val="bg1"/>
              </a:solidFill>
            </a:rPr>
            <a:t>, o bien, </a:t>
          </a:r>
          <a:r>
            <a:rPr lang="es-ES_tradnl" sz="1100" u="none" dirty="0" smtClean="0">
              <a:solidFill>
                <a:schemeClr val="bg1"/>
              </a:solidFill>
            </a:rPr>
            <a:t>la </a:t>
          </a:r>
          <a:r>
            <a:rPr lang="es-ES_tradnl" sz="1100" dirty="0" smtClean="0">
              <a:solidFill>
                <a:schemeClr val="bg1"/>
              </a:solidFill>
            </a:rPr>
            <a:t>diferencia que exista entre:</a:t>
          </a:r>
        </a:p>
        <a:p>
          <a:pPr algn="just">
            <a:lnSpc>
              <a:spcPct val="100000"/>
            </a:lnSpc>
            <a:spcAft>
              <a:spcPts val="0"/>
            </a:spcAft>
          </a:pPr>
          <a:r>
            <a:rPr lang="es-ES_tradnl" sz="1100" dirty="0" smtClean="0">
              <a:solidFill>
                <a:schemeClr val="bg1"/>
              </a:solidFill>
            </a:rPr>
            <a:t>(A) el precio que la Cámara habría recibido por los Productos contratados y</a:t>
          </a:r>
        </a:p>
        <a:p>
          <a:pPr algn="just">
            <a:lnSpc>
              <a:spcPct val="100000"/>
            </a:lnSpc>
            <a:spcAft>
              <a:spcPts val="0"/>
            </a:spcAft>
          </a:pPr>
          <a:r>
            <a:rPr lang="es-ES_tradnl" sz="1100" dirty="0" smtClean="0">
              <a:solidFill>
                <a:schemeClr val="bg1"/>
              </a:solidFill>
            </a:rPr>
            <a:t>(B) el precio que reciba por ellos en el mercado o del comprador sustituto, (cuando A sea mayor a B).</a:t>
          </a:r>
          <a:endParaRPr lang="es-MX" sz="1100" dirty="0">
            <a:solidFill>
              <a:schemeClr val="bg1"/>
            </a:solidFill>
          </a:endParaRPr>
        </a:p>
      </dgm:t>
    </dgm:pt>
    <dgm:pt modelId="{A7C26DFE-A868-4242-82FD-9EBE3D2022DE}" type="parTrans" cxnId="{65C3288B-E5AF-421A-BB64-D9189C1B2339}">
      <dgm:prSet/>
      <dgm:spPr/>
      <dgm:t>
        <a:bodyPr/>
        <a:lstStyle/>
        <a:p>
          <a:endParaRPr lang="es-MX"/>
        </a:p>
      </dgm:t>
    </dgm:pt>
    <dgm:pt modelId="{17CD2E88-7D41-4F1D-AF97-FA7EA3C3E9B5}" type="sibTrans" cxnId="{65C3288B-E5AF-421A-BB64-D9189C1B2339}">
      <dgm:prSet/>
      <dgm:spPr/>
      <dgm:t>
        <a:bodyPr/>
        <a:lstStyle/>
        <a:p>
          <a:endParaRPr lang="es-MX"/>
        </a:p>
      </dgm:t>
    </dgm:pt>
    <dgm:pt modelId="{28822AAF-CE23-4FDE-AC17-AA338DF7561D}" type="pres">
      <dgm:prSet presAssocID="{043B9705-4CC7-47EE-BDBA-3E5EC7F90017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419"/>
        </a:p>
      </dgm:t>
    </dgm:pt>
    <dgm:pt modelId="{5EE56935-5C55-4B00-8E2A-0E592B304002}" type="pres">
      <dgm:prSet presAssocID="{C3A9D2B7-1E9D-4D35-930C-73A72117B2C2}" presName="arrow" presStyleLbl="node1" presStyleIdx="0" presStyleCnt="2" custScaleX="94646" custScaleY="76800" custRadScaleRad="107739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D1E86811-C5F0-41EB-A4F6-C5533AF6171F}" type="pres">
      <dgm:prSet presAssocID="{A2758C19-A04E-4EB1-8CFE-50D1B7483DDA}" presName="arrow" presStyleLbl="node1" presStyleIdx="1" presStyleCnt="2" custScaleX="96573" custScaleY="71512" custRadScaleRad="109871" custRadScaleInc="160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799EB6AE-7310-408C-B7A3-316E7D3B27DE}" srcId="{043B9705-4CC7-47EE-BDBA-3E5EC7F90017}" destId="{C3A9D2B7-1E9D-4D35-930C-73A72117B2C2}" srcOrd="0" destOrd="0" parTransId="{B0F2E361-03A3-4221-BAC7-4B35C6C7CCD0}" sibTransId="{4F7C112C-68C1-459F-8F5E-0028C5DBE2F2}"/>
    <dgm:cxn modelId="{8EC45CFF-C2B2-4FF7-946A-7A7D9124CE51}" type="presOf" srcId="{A2758C19-A04E-4EB1-8CFE-50D1B7483DDA}" destId="{D1E86811-C5F0-41EB-A4F6-C5533AF6171F}" srcOrd="0" destOrd="0" presId="urn:microsoft.com/office/officeart/2005/8/layout/arrow1"/>
    <dgm:cxn modelId="{12C5BDB4-556E-46F7-ACC2-125226E09AB6}" type="presOf" srcId="{043B9705-4CC7-47EE-BDBA-3E5EC7F90017}" destId="{28822AAF-CE23-4FDE-AC17-AA338DF7561D}" srcOrd="0" destOrd="0" presId="urn:microsoft.com/office/officeart/2005/8/layout/arrow1"/>
    <dgm:cxn modelId="{65C3288B-E5AF-421A-BB64-D9189C1B2339}" srcId="{043B9705-4CC7-47EE-BDBA-3E5EC7F90017}" destId="{A2758C19-A04E-4EB1-8CFE-50D1B7483DDA}" srcOrd="1" destOrd="0" parTransId="{A7C26DFE-A868-4242-82FD-9EBE3D2022DE}" sibTransId="{17CD2E88-7D41-4F1D-AF97-FA7EA3C3E9B5}"/>
    <dgm:cxn modelId="{B164E452-1983-451A-A506-969E56D08E9C}" type="presOf" srcId="{C3A9D2B7-1E9D-4D35-930C-73A72117B2C2}" destId="{5EE56935-5C55-4B00-8E2A-0E592B304002}" srcOrd="0" destOrd="0" presId="urn:microsoft.com/office/officeart/2005/8/layout/arrow1"/>
    <dgm:cxn modelId="{0FC2DBC3-BB85-444A-AD72-7EC73A7766DB}" type="presParOf" srcId="{28822AAF-CE23-4FDE-AC17-AA338DF7561D}" destId="{5EE56935-5C55-4B00-8E2A-0E592B304002}" srcOrd="0" destOrd="0" presId="urn:microsoft.com/office/officeart/2005/8/layout/arrow1"/>
    <dgm:cxn modelId="{E027B460-1C09-41C5-A672-0EB333222E48}" type="presParOf" srcId="{28822AAF-CE23-4FDE-AC17-AA338DF7561D}" destId="{D1E86811-C5F0-41EB-A4F6-C5533AF6171F}" srcOrd="1" destOrd="0" presId="urn:microsoft.com/office/officeart/2005/8/layout/arrow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0AF57CDA-1347-4211-86F0-2D8B042A733D}" type="doc">
      <dgm:prSet loTypeId="urn:microsoft.com/office/officeart/2005/8/layout/vList6" loCatId="list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es-ES"/>
        </a:p>
      </dgm:t>
    </dgm:pt>
    <dgm:pt modelId="{BCBC3923-45AB-4EC2-A761-6D8936F8E3D3}">
      <dgm:prSet custT="1"/>
      <dgm:spPr>
        <a:solidFill>
          <a:schemeClr val="accent1">
            <a:lumMod val="75000"/>
            <a:alpha val="63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r>
            <a:rPr lang="es-ES" sz="2000" b="1" dirty="0"/>
            <a:t>Suministradores de Servicios Básicos</a:t>
          </a:r>
        </a:p>
      </dgm:t>
    </dgm:pt>
    <dgm:pt modelId="{EBCDC882-BC25-4443-8A48-987EBFC33BA7}" type="parTrans" cxnId="{06B93604-00DE-4F22-81A7-70C9F77CF671}">
      <dgm:prSet/>
      <dgm:spPr/>
      <dgm:t>
        <a:bodyPr/>
        <a:lstStyle/>
        <a:p>
          <a:endParaRPr lang="es-ES" sz="1600"/>
        </a:p>
      </dgm:t>
    </dgm:pt>
    <dgm:pt modelId="{214BD0EB-6C86-41D6-BD88-283FF5D8D874}" type="sibTrans" cxnId="{06B93604-00DE-4F22-81A7-70C9F77CF671}">
      <dgm:prSet/>
      <dgm:spPr/>
      <dgm:t>
        <a:bodyPr/>
        <a:lstStyle/>
        <a:p>
          <a:endParaRPr lang="es-ES" sz="1600"/>
        </a:p>
      </dgm:t>
    </dgm:pt>
    <dgm:pt modelId="{E0D87056-B52C-41A0-A690-5CF856943AF1}">
      <dgm:prSet custT="1"/>
      <dgm:spPr>
        <a:solidFill>
          <a:schemeClr val="tx2">
            <a:lumMod val="60000"/>
            <a:lumOff val="40000"/>
            <a:alpha val="5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s-MX" sz="2000" b="1" dirty="0"/>
            <a:t>Compradores distintos a Suministradores de Servicios Básicos</a:t>
          </a:r>
          <a:endParaRPr lang="es-ES" sz="2000" b="1" dirty="0"/>
        </a:p>
      </dgm:t>
    </dgm:pt>
    <dgm:pt modelId="{9D55C359-3311-491C-B505-3A4382D45528}" type="parTrans" cxnId="{6BB3FA10-5590-45B7-8A4A-739AF9E361DF}">
      <dgm:prSet/>
      <dgm:spPr/>
      <dgm:t>
        <a:bodyPr/>
        <a:lstStyle/>
        <a:p>
          <a:endParaRPr lang="es-ES" sz="1600"/>
        </a:p>
      </dgm:t>
    </dgm:pt>
    <dgm:pt modelId="{590E8853-5FCA-4514-86C3-3A877E3888C8}" type="sibTrans" cxnId="{6BB3FA10-5590-45B7-8A4A-739AF9E361DF}">
      <dgm:prSet/>
      <dgm:spPr/>
      <dgm:t>
        <a:bodyPr/>
        <a:lstStyle/>
        <a:p>
          <a:endParaRPr lang="es-ES" sz="1600"/>
        </a:p>
      </dgm:t>
    </dgm:pt>
    <dgm:pt modelId="{4C2B5BE7-968E-4B77-83C6-741A5244229A}">
      <dgm:prSet phldrT="[Texto]" custT="1"/>
      <dgm:spPr>
        <a:solidFill>
          <a:schemeClr val="accent5">
            <a:lumMod val="75000"/>
            <a:alpha val="90000"/>
          </a:schemeClr>
        </a:solidFill>
      </dgm:spPr>
      <dgm:t>
        <a:bodyPr/>
        <a:lstStyle/>
        <a:p>
          <a:r>
            <a:rPr lang="es-ES" sz="2000" b="1" dirty="0"/>
            <a:t>GARANTÍAS DE CUMPLIMIENTO</a:t>
          </a:r>
          <a:endParaRPr lang="es-ES" sz="1800" b="1" dirty="0"/>
        </a:p>
      </dgm:t>
    </dgm:pt>
    <dgm:pt modelId="{4CD31ED3-5D30-427C-99EF-69A861B97F4B}" type="sibTrans" cxnId="{FB4237FB-6510-4A0F-8722-E83CD68976F5}">
      <dgm:prSet/>
      <dgm:spPr/>
      <dgm:t>
        <a:bodyPr/>
        <a:lstStyle/>
        <a:p>
          <a:endParaRPr lang="es-ES" sz="1600"/>
        </a:p>
      </dgm:t>
    </dgm:pt>
    <dgm:pt modelId="{9D3080DC-C69A-449D-8576-22246E679672}" type="parTrans" cxnId="{FB4237FB-6510-4A0F-8722-E83CD68976F5}">
      <dgm:prSet/>
      <dgm:spPr/>
      <dgm:t>
        <a:bodyPr/>
        <a:lstStyle/>
        <a:p>
          <a:endParaRPr lang="es-ES" sz="1600"/>
        </a:p>
      </dgm:t>
    </dgm:pt>
    <dgm:pt modelId="{92C3F1E2-16C5-46AA-BE2A-9E38E81AB1F9}">
      <dgm:prSet custT="1"/>
      <dgm:spPr>
        <a:solidFill>
          <a:schemeClr val="accent5">
            <a:lumMod val="50000"/>
            <a:alpha val="77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s-MX" sz="2800" b="1" dirty="0"/>
            <a:t>Vendedores</a:t>
          </a:r>
          <a:endParaRPr lang="es-419" sz="2800" b="1" dirty="0"/>
        </a:p>
      </dgm:t>
    </dgm:pt>
    <dgm:pt modelId="{D71BB2A7-31D7-4311-996B-0ECFE9768F73}" type="parTrans" cxnId="{2B62459D-FFEC-4911-872A-4660CAEF5262}">
      <dgm:prSet/>
      <dgm:spPr/>
      <dgm:t>
        <a:bodyPr/>
        <a:lstStyle/>
        <a:p>
          <a:endParaRPr lang="es-419"/>
        </a:p>
      </dgm:t>
    </dgm:pt>
    <dgm:pt modelId="{475CA7CB-6B4C-41B2-8DA5-EA41BBE700D6}" type="sibTrans" cxnId="{2B62459D-FFEC-4911-872A-4660CAEF5262}">
      <dgm:prSet/>
      <dgm:spPr/>
      <dgm:t>
        <a:bodyPr/>
        <a:lstStyle/>
        <a:p>
          <a:endParaRPr lang="es-419"/>
        </a:p>
      </dgm:t>
    </dgm:pt>
    <dgm:pt modelId="{31978046-D652-4FBE-B318-7F3695244BA2}">
      <dgm:prSet custT="1"/>
      <dgm:spPr>
        <a:solidFill>
          <a:schemeClr val="accent5">
            <a:lumMod val="50000"/>
            <a:alpha val="53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marL="92075" indent="-92075" algn="l" defTabSz="914400" rtl="0" eaLnBrk="1" latinLnBrk="0" hangingPunct="1">
            <a:buFont typeface="Arial" panose="020B0604020202020204" pitchFamily="34" charset="0"/>
            <a:buChar char="•"/>
          </a:pPr>
          <a:r>
            <a:rPr lang="es-MX" sz="1400" kern="1200">
              <a:solidFill>
                <a:schemeClr val="bg1"/>
              </a:solidFill>
              <a:latin typeface="+mn-lt"/>
              <a:ea typeface="+mn-ea"/>
              <a:cs typeface="+mn-cs"/>
            </a:rPr>
            <a:t>65,000 </a:t>
          </a:r>
          <a:r>
            <a:rPr lang="es-419" sz="1400" kern="1200">
              <a:solidFill>
                <a:schemeClr val="bg1"/>
              </a:solidFill>
              <a:latin typeface="+mn-lt"/>
              <a:ea typeface="+mn-ea"/>
              <a:cs typeface="+mn-cs"/>
            </a:rPr>
            <a:t>UDIs por MW de Potencia ofrecidos por año, más</a:t>
          </a:r>
          <a:endParaRPr lang="es-419" sz="1400" kern="1200" dirty="0">
            <a:solidFill>
              <a:schemeClr val="bg1"/>
            </a:solidFill>
            <a:latin typeface="+mn-lt"/>
            <a:ea typeface="+mn-ea"/>
            <a:cs typeface="+mn-cs"/>
          </a:endParaRPr>
        </a:p>
      </dgm:t>
    </dgm:pt>
    <dgm:pt modelId="{8C119FA5-C6E5-4F58-B4DD-74D32ECF8AF6}" type="parTrans" cxnId="{51C6F529-0818-4C87-A18C-24476102FBCC}">
      <dgm:prSet/>
      <dgm:spPr/>
      <dgm:t>
        <a:bodyPr/>
        <a:lstStyle/>
        <a:p>
          <a:endParaRPr lang="es-419"/>
        </a:p>
      </dgm:t>
    </dgm:pt>
    <dgm:pt modelId="{72B3A3AD-A0F1-4A3E-98B5-AFF8631E4387}" type="sibTrans" cxnId="{51C6F529-0818-4C87-A18C-24476102FBCC}">
      <dgm:prSet/>
      <dgm:spPr/>
      <dgm:t>
        <a:bodyPr/>
        <a:lstStyle/>
        <a:p>
          <a:endParaRPr lang="es-419"/>
        </a:p>
      </dgm:t>
    </dgm:pt>
    <dgm:pt modelId="{B8C165B9-734B-4C59-A20A-82C26A2765C9}">
      <dgm:prSet custT="1"/>
      <dgm:spPr>
        <a:solidFill>
          <a:schemeClr val="accent5">
            <a:lumMod val="50000"/>
            <a:alpha val="53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marL="92075" indent="-92075" algn="l" defTabSz="914400" rtl="0" eaLnBrk="1" latinLnBrk="0" hangingPunct="1">
            <a:buFont typeface="Arial" panose="020B0604020202020204" pitchFamily="34" charset="0"/>
            <a:buChar char="•"/>
          </a:pPr>
          <a:r>
            <a:rPr lang="es-419" sz="1400" kern="1200">
              <a:solidFill>
                <a:schemeClr val="bg1"/>
              </a:solidFill>
              <a:latin typeface="+mn-lt"/>
              <a:ea typeface="+mn-ea"/>
              <a:cs typeface="+mn-cs"/>
            </a:rPr>
            <a:t>30 UDIs por cada MWh de Energía Eléctrica Acumulable ofrecidos por año, más</a:t>
          </a:r>
          <a:endParaRPr lang="es-419" sz="1400" kern="1200" dirty="0">
            <a:solidFill>
              <a:schemeClr val="bg1"/>
            </a:solidFill>
            <a:latin typeface="+mn-lt"/>
            <a:ea typeface="+mn-ea"/>
            <a:cs typeface="+mn-cs"/>
          </a:endParaRPr>
        </a:p>
      </dgm:t>
    </dgm:pt>
    <dgm:pt modelId="{EF52DD3F-B6EF-466C-99EA-EDDA0E31A082}" type="parTrans" cxnId="{28B532F2-9FA1-4434-B931-90CB99E81D63}">
      <dgm:prSet/>
      <dgm:spPr/>
      <dgm:t>
        <a:bodyPr/>
        <a:lstStyle/>
        <a:p>
          <a:endParaRPr lang="es-419"/>
        </a:p>
      </dgm:t>
    </dgm:pt>
    <dgm:pt modelId="{E868A1DD-86DC-4306-B20B-071062768222}" type="sibTrans" cxnId="{28B532F2-9FA1-4434-B931-90CB99E81D63}">
      <dgm:prSet/>
      <dgm:spPr/>
      <dgm:t>
        <a:bodyPr/>
        <a:lstStyle/>
        <a:p>
          <a:endParaRPr lang="es-419"/>
        </a:p>
      </dgm:t>
    </dgm:pt>
    <dgm:pt modelId="{5B92DE5B-7FE6-4751-90DB-F0DA0C2C589C}">
      <dgm:prSet custT="1"/>
      <dgm:spPr>
        <a:solidFill>
          <a:schemeClr val="accent5">
            <a:lumMod val="50000"/>
            <a:alpha val="53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marL="92075" indent="-92075" algn="l" defTabSz="914400" rtl="0" eaLnBrk="1" latinLnBrk="0" hangingPunct="1">
            <a:buFont typeface="Arial" panose="020B0604020202020204" pitchFamily="34" charset="0"/>
            <a:buChar char="•"/>
          </a:pPr>
          <a:r>
            <a:rPr lang="es-419" sz="1400" kern="1200">
              <a:solidFill>
                <a:schemeClr val="bg1"/>
              </a:solidFill>
              <a:latin typeface="+mn-lt"/>
              <a:ea typeface="+mn-ea"/>
              <a:cs typeface="+mn-cs"/>
            </a:rPr>
            <a:t>15 UDIs por cada CEL ofrecido por año</a:t>
          </a:r>
          <a:endParaRPr lang="es-MX" sz="1400" kern="1200" dirty="0">
            <a:solidFill>
              <a:schemeClr val="bg1"/>
            </a:solidFill>
            <a:latin typeface="+mn-lt"/>
            <a:ea typeface="+mn-ea"/>
            <a:cs typeface="+mn-cs"/>
          </a:endParaRPr>
        </a:p>
      </dgm:t>
    </dgm:pt>
    <dgm:pt modelId="{0A7F3351-B4AB-4BBF-B408-307443112D52}" type="parTrans" cxnId="{2C8F7F0A-2A72-4FD3-81BB-0DE29FF916DB}">
      <dgm:prSet/>
      <dgm:spPr/>
      <dgm:t>
        <a:bodyPr/>
        <a:lstStyle/>
        <a:p>
          <a:endParaRPr lang="es-419"/>
        </a:p>
      </dgm:t>
    </dgm:pt>
    <dgm:pt modelId="{C8FF2451-5F29-41C0-AE5D-1F41A45F2D97}" type="sibTrans" cxnId="{2C8F7F0A-2A72-4FD3-81BB-0DE29FF916DB}">
      <dgm:prSet/>
      <dgm:spPr/>
      <dgm:t>
        <a:bodyPr/>
        <a:lstStyle/>
        <a:p>
          <a:endParaRPr lang="es-419"/>
        </a:p>
      </dgm:t>
    </dgm:pt>
    <dgm:pt modelId="{DEB677F4-CD11-4792-BEAC-666750E5B581}" type="pres">
      <dgm:prSet presAssocID="{0AF57CDA-1347-4211-86F0-2D8B042A733D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s-419"/>
        </a:p>
      </dgm:t>
    </dgm:pt>
    <dgm:pt modelId="{8A2E1ECF-3085-4419-967C-96A642DF062F}" type="pres">
      <dgm:prSet presAssocID="{4C2B5BE7-968E-4B77-83C6-741A5244229A}" presName="linNode" presStyleCnt="0"/>
      <dgm:spPr/>
    </dgm:pt>
    <dgm:pt modelId="{55F4FA89-EDF8-43DB-9273-AD4EC82F8515}" type="pres">
      <dgm:prSet presAssocID="{4C2B5BE7-968E-4B77-83C6-741A5244229A}" presName="parentShp" presStyleLbl="node1" presStyleIdx="0" presStyleCnt="4" custScaleX="2000000" custScaleY="43168" custLinFactNeighborX="12333" custLinFactNeighborY="-826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DEE1DCD5-D32A-47FB-BE3B-8CD832B73ADE}" type="pres">
      <dgm:prSet presAssocID="{4C2B5BE7-968E-4B77-83C6-741A5244229A}" presName="childShp" presStyleLbl="bgAccFollowNode1" presStyleIdx="0" presStyleCnt="4" custScaleX="101602" custScaleY="40658" custLinFactX="-188718" custLinFactNeighborX="-200000" custLinFactNeighborY="0">
        <dgm:presLayoutVars>
          <dgm:bulletEnabled val="1"/>
        </dgm:presLayoutVars>
      </dgm:prSet>
      <dgm:spPr/>
    </dgm:pt>
    <dgm:pt modelId="{5451EB1C-2603-4B0E-9047-8E4087E6FAEC}" type="pres">
      <dgm:prSet presAssocID="{4CD31ED3-5D30-427C-99EF-69A861B97F4B}" presName="spacing" presStyleCnt="0"/>
      <dgm:spPr/>
    </dgm:pt>
    <dgm:pt modelId="{085CA6DD-4F57-4F5E-9FF8-4D173CE71A3A}" type="pres">
      <dgm:prSet presAssocID="{92C3F1E2-16C5-46AA-BE2A-9E38E81AB1F9}" presName="linNode" presStyleCnt="0"/>
      <dgm:spPr/>
    </dgm:pt>
    <dgm:pt modelId="{EA1764EA-5499-4047-8FBE-4F7D7964596F}" type="pres">
      <dgm:prSet presAssocID="{92C3F1E2-16C5-46AA-BE2A-9E38E81AB1F9}" presName="parentShp" presStyleLbl="node1" presStyleIdx="1" presStyleCnt="4" custScaleX="76374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CFF021D6-8038-4D4E-9491-9EA5E6E9CEF1}" type="pres">
      <dgm:prSet presAssocID="{92C3F1E2-16C5-46AA-BE2A-9E38E81AB1F9}" presName="childShp" presStyleLbl="bgAccFollowNode1" presStyleIdx="1" presStyleCnt="4" custScaleX="90999" custLinFactNeighborX="574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CD8A0702-3F34-4343-A5AA-6DD52C7E69E2}" type="pres">
      <dgm:prSet presAssocID="{475CA7CB-6B4C-41B2-8DA5-EA41BBE700D6}" presName="spacing" presStyleCnt="0"/>
      <dgm:spPr/>
    </dgm:pt>
    <dgm:pt modelId="{58D96D0C-2EEE-4772-8759-80452E6254D5}" type="pres">
      <dgm:prSet presAssocID="{BCBC3923-45AB-4EC2-A761-6D8936F8E3D3}" presName="linNode" presStyleCnt="0"/>
      <dgm:spPr/>
    </dgm:pt>
    <dgm:pt modelId="{9E7FD47A-F8E7-4CD4-AE7F-FF1E8BADCFAA}" type="pres">
      <dgm:prSet presAssocID="{BCBC3923-45AB-4EC2-A761-6D8936F8E3D3}" presName="parentShp" presStyleLbl="node1" presStyleIdx="2" presStyleCnt="4" custScaleX="76979" custLinFactNeighborX="486" custLinFactNeighborY="-2764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48AC1DB9-E822-4B08-8B23-04E7DBEDD6D3}" type="pres">
      <dgm:prSet presAssocID="{BCBC3923-45AB-4EC2-A761-6D8936F8E3D3}" presName="childShp" presStyleLbl="bgAccFollowNode1" presStyleIdx="2" presStyleCnt="4" custScaleX="90999" custLinFactNeighborX="287">
        <dgm:presLayoutVars>
          <dgm:bulletEnabled val="1"/>
        </dgm:presLayoutVars>
      </dgm:prSet>
      <dgm:spPr>
        <a:solidFill>
          <a:schemeClr val="accent1">
            <a:lumMod val="75000"/>
            <a:alpha val="13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EBB1B100-C2C1-4612-A5D0-C67C98841119}" type="pres">
      <dgm:prSet presAssocID="{214BD0EB-6C86-41D6-BD88-283FF5D8D874}" presName="spacing" presStyleCnt="0"/>
      <dgm:spPr/>
    </dgm:pt>
    <dgm:pt modelId="{BB62413F-B886-4966-B4D1-3B4268ED6F76}" type="pres">
      <dgm:prSet presAssocID="{E0D87056-B52C-41A0-A690-5CF856943AF1}" presName="linNode" presStyleCnt="0"/>
      <dgm:spPr/>
    </dgm:pt>
    <dgm:pt modelId="{DC1C7E69-9B7C-4C18-A042-AD8A2DCFC916}" type="pres">
      <dgm:prSet presAssocID="{E0D87056-B52C-41A0-A690-5CF856943AF1}" presName="parentShp" presStyleLbl="node1" presStyleIdx="3" presStyleCnt="4" custScaleX="78325" custScaleY="100030" custLinFactNeighborX="-72" custLinFactNeighborY="-262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EE1076B9-76F5-4713-A251-FE9BCD73808D}" type="pres">
      <dgm:prSet presAssocID="{E0D87056-B52C-41A0-A690-5CF856943AF1}" presName="childShp" presStyleLbl="bgAccFollowNode1" presStyleIdx="3" presStyleCnt="4" custScaleX="91153">
        <dgm:presLayoutVars>
          <dgm:bulletEnabled val="1"/>
        </dgm:presLayoutVars>
      </dgm:prSet>
      <dgm:spPr>
        <a:solidFill>
          <a:schemeClr val="tx2">
            <a:lumMod val="40000"/>
            <a:lumOff val="60000"/>
            <a:alpha val="26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</dgm:ptLst>
  <dgm:cxnLst>
    <dgm:cxn modelId="{129E0555-A48E-4302-A285-B300AAA70B87}" type="presOf" srcId="{E0D87056-B52C-41A0-A690-5CF856943AF1}" destId="{DC1C7E69-9B7C-4C18-A042-AD8A2DCFC916}" srcOrd="0" destOrd="0" presId="urn:microsoft.com/office/officeart/2005/8/layout/vList6"/>
    <dgm:cxn modelId="{10AC4ACE-8832-4A50-82B7-1A00D52167F3}" type="presOf" srcId="{B8C165B9-734B-4C59-A20A-82C26A2765C9}" destId="{CFF021D6-8038-4D4E-9491-9EA5E6E9CEF1}" srcOrd="0" destOrd="1" presId="urn:microsoft.com/office/officeart/2005/8/layout/vList6"/>
    <dgm:cxn modelId="{74388CB8-8DA8-4A53-A9D0-31797C2EA5D1}" type="presOf" srcId="{5B92DE5B-7FE6-4751-90DB-F0DA0C2C589C}" destId="{CFF021D6-8038-4D4E-9491-9EA5E6E9CEF1}" srcOrd="0" destOrd="2" presId="urn:microsoft.com/office/officeart/2005/8/layout/vList6"/>
    <dgm:cxn modelId="{2C8F7F0A-2A72-4FD3-81BB-0DE29FF916DB}" srcId="{92C3F1E2-16C5-46AA-BE2A-9E38E81AB1F9}" destId="{5B92DE5B-7FE6-4751-90DB-F0DA0C2C589C}" srcOrd="2" destOrd="0" parTransId="{0A7F3351-B4AB-4BBF-B408-307443112D52}" sibTransId="{C8FF2451-5F29-41C0-AE5D-1F41A45F2D97}"/>
    <dgm:cxn modelId="{6BB3FA10-5590-45B7-8A4A-739AF9E361DF}" srcId="{0AF57CDA-1347-4211-86F0-2D8B042A733D}" destId="{E0D87056-B52C-41A0-A690-5CF856943AF1}" srcOrd="3" destOrd="0" parTransId="{9D55C359-3311-491C-B505-3A4382D45528}" sibTransId="{590E8853-5FCA-4514-86C3-3A877E3888C8}"/>
    <dgm:cxn modelId="{E8C46633-02D8-4058-B38F-A4B500FC4334}" type="presOf" srcId="{0AF57CDA-1347-4211-86F0-2D8B042A733D}" destId="{DEB677F4-CD11-4792-BEAC-666750E5B581}" srcOrd="0" destOrd="0" presId="urn:microsoft.com/office/officeart/2005/8/layout/vList6"/>
    <dgm:cxn modelId="{2B62459D-FFEC-4911-872A-4660CAEF5262}" srcId="{0AF57CDA-1347-4211-86F0-2D8B042A733D}" destId="{92C3F1E2-16C5-46AA-BE2A-9E38E81AB1F9}" srcOrd="1" destOrd="0" parTransId="{D71BB2A7-31D7-4311-996B-0ECFE9768F73}" sibTransId="{475CA7CB-6B4C-41B2-8DA5-EA41BBE700D6}"/>
    <dgm:cxn modelId="{37751A86-E8F7-4715-A32A-7F775EA17F3D}" type="presOf" srcId="{4C2B5BE7-968E-4B77-83C6-741A5244229A}" destId="{55F4FA89-EDF8-43DB-9273-AD4EC82F8515}" srcOrd="0" destOrd="0" presId="urn:microsoft.com/office/officeart/2005/8/layout/vList6"/>
    <dgm:cxn modelId="{9133F2AF-04EF-4D37-867C-F77B02C7600F}" type="presOf" srcId="{92C3F1E2-16C5-46AA-BE2A-9E38E81AB1F9}" destId="{EA1764EA-5499-4047-8FBE-4F7D7964596F}" srcOrd="0" destOrd="0" presId="urn:microsoft.com/office/officeart/2005/8/layout/vList6"/>
    <dgm:cxn modelId="{06B93604-00DE-4F22-81A7-70C9F77CF671}" srcId="{0AF57CDA-1347-4211-86F0-2D8B042A733D}" destId="{BCBC3923-45AB-4EC2-A761-6D8936F8E3D3}" srcOrd="2" destOrd="0" parTransId="{EBCDC882-BC25-4443-8A48-987EBFC33BA7}" sibTransId="{214BD0EB-6C86-41D6-BD88-283FF5D8D874}"/>
    <dgm:cxn modelId="{28B532F2-9FA1-4434-B931-90CB99E81D63}" srcId="{92C3F1E2-16C5-46AA-BE2A-9E38E81AB1F9}" destId="{B8C165B9-734B-4C59-A20A-82C26A2765C9}" srcOrd="1" destOrd="0" parTransId="{EF52DD3F-B6EF-466C-99EA-EDDA0E31A082}" sibTransId="{E868A1DD-86DC-4306-B20B-071062768222}"/>
    <dgm:cxn modelId="{FB4237FB-6510-4A0F-8722-E83CD68976F5}" srcId="{0AF57CDA-1347-4211-86F0-2D8B042A733D}" destId="{4C2B5BE7-968E-4B77-83C6-741A5244229A}" srcOrd="0" destOrd="0" parTransId="{9D3080DC-C69A-449D-8576-22246E679672}" sibTransId="{4CD31ED3-5D30-427C-99EF-69A861B97F4B}"/>
    <dgm:cxn modelId="{B48AB3CE-9E94-43F9-B42A-B30D53132C0C}" type="presOf" srcId="{BCBC3923-45AB-4EC2-A761-6D8936F8E3D3}" destId="{9E7FD47A-F8E7-4CD4-AE7F-FF1E8BADCFAA}" srcOrd="0" destOrd="0" presId="urn:microsoft.com/office/officeart/2005/8/layout/vList6"/>
    <dgm:cxn modelId="{9CDF7D27-C8D1-43FA-A202-60AABFA45EA5}" type="presOf" srcId="{31978046-D652-4FBE-B318-7F3695244BA2}" destId="{CFF021D6-8038-4D4E-9491-9EA5E6E9CEF1}" srcOrd="0" destOrd="0" presId="urn:microsoft.com/office/officeart/2005/8/layout/vList6"/>
    <dgm:cxn modelId="{51C6F529-0818-4C87-A18C-24476102FBCC}" srcId="{92C3F1E2-16C5-46AA-BE2A-9E38E81AB1F9}" destId="{31978046-D652-4FBE-B318-7F3695244BA2}" srcOrd="0" destOrd="0" parTransId="{8C119FA5-C6E5-4F58-B4DD-74D32ECF8AF6}" sibTransId="{72B3A3AD-A0F1-4A3E-98B5-AFF8631E4387}"/>
    <dgm:cxn modelId="{599BDCE7-AD8D-4AE0-BBA1-E4ABC79546DA}" type="presParOf" srcId="{DEB677F4-CD11-4792-BEAC-666750E5B581}" destId="{8A2E1ECF-3085-4419-967C-96A642DF062F}" srcOrd="0" destOrd="0" presId="urn:microsoft.com/office/officeart/2005/8/layout/vList6"/>
    <dgm:cxn modelId="{80EE7D80-3580-4E3B-B64B-96CCE79A689B}" type="presParOf" srcId="{8A2E1ECF-3085-4419-967C-96A642DF062F}" destId="{55F4FA89-EDF8-43DB-9273-AD4EC82F8515}" srcOrd="0" destOrd="0" presId="urn:microsoft.com/office/officeart/2005/8/layout/vList6"/>
    <dgm:cxn modelId="{2A2EB258-5F59-4617-8221-0DF0C0AEC41E}" type="presParOf" srcId="{8A2E1ECF-3085-4419-967C-96A642DF062F}" destId="{DEE1DCD5-D32A-47FB-BE3B-8CD832B73ADE}" srcOrd="1" destOrd="0" presId="urn:microsoft.com/office/officeart/2005/8/layout/vList6"/>
    <dgm:cxn modelId="{44A18FFB-F2C0-47E4-8EA6-AEFECA292153}" type="presParOf" srcId="{DEB677F4-CD11-4792-BEAC-666750E5B581}" destId="{5451EB1C-2603-4B0E-9047-8E4087E6FAEC}" srcOrd="1" destOrd="0" presId="urn:microsoft.com/office/officeart/2005/8/layout/vList6"/>
    <dgm:cxn modelId="{A278A529-8839-4FA7-B557-A3B5B60ECF7C}" type="presParOf" srcId="{DEB677F4-CD11-4792-BEAC-666750E5B581}" destId="{085CA6DD-4F57-4F5E-9FF8-4D173CE71A3A}" srcOrd="2" destOrd="0" presId="urn:microsoft.com/office/officeart/2005/8/layout/vList6"/>
    <dgm:cxn modelId="{B538F303-F1E1-4025-8F6C-D0D8247A1C9B}" type="presParOf" srcId="{085CA6DD-4F57-4F5E-9FF8-4D173CE71A3A}" destId="{EA1764EA-5499-4047-8FBE-4F7D7964596F}" srcOrd="0" destOrd="0" presId="urn:microsoft.com/office/officeart/2005/8/layout/vList6"/>
    <dgm:cxn modelId="{8F0345D1-4BD4-422B-9C29-BB2A043F6A65}" type="presParOf" srcId="{085CA6DD-4F57-4F5E-9FF8-4D173CE71A3A}" destId="{CFF021D6-8038-4D4E-9491-9EA5E6E9CEF1}" srcOrd="1" destOrd="0" presId="urn:microsoft.com/office/officeart/2005/8/layout/vList6"/>
    <dgm:cxn modelId="{520E053D-0CF6-498E-A84D-8842E391D24C}" type="presParOf" srcId="{DEB677F4-CD11-4792-BEAC-666750E5B581}" destId="{CD8A0702-3F34-4343-A5AA-6DD52C7E69E2}" srcOrd="3" destOrd="0" presId="urn:microsoft.com/office/officeart/2005/8/layout/vList6"/>
    <dgm:cxn modelId="{C807CBD2-FCA8-4C0C-B341-1553A7FC5CEF}" type="presParOf" srcId="{DEB677F4-CD11-4792-BEAC-666750E5B581}" destId="{58D96D0C-2EEE-4772-8759-80452E6254D5}" srcOrd="4" destOrd="0" presId="urn:microsoft.com/office/officeart/2005/8/layout/vList6"/>
    <dgm:cxn modelId="{FB784EAB-ECC8-47F2-A964-CAEBE50182A7}" type="presParOf" srcId="{58D96D0C-2EEE-4772-8759-80452E6254D5}" destId="{9E7FD47A-F8E7-4CD4-AE7F-FF1E8BADCFAA}" srcOrd="0" destOrd="0" presId="urn:microsoft.com/office/officeart/2005/8/layout/vList6"/>
    <dgm:cxn modelId="{011DB871-FB27-4C85-9E67-08C5A498DC1E}" type="presParOf" srcId="{58D96D0C-2EEE-4772-8759-80452E6254D5}" destId="{48AC1DB9-E822-4B08-8B23-04E7DBEDD6D3}" srcOrd="1" destOrd="0" presId="urn:microsoft.com/office/officeart/2005/8/layout/vList6"/>
    <dgm:cxn modelId="{2730D696-D310-4986-8666-B64997F64265}" type="presParOf" srcId="{DEB677F4-CD11-4792-BEAC-666750E5B581}" destId="{EBB1B100-C2C1-4612-A5D0-C67C98841119}" srcOrd="5" destOrd="0" presId="urn:microsoft.com/office/officeart/2005/8/layout/vList6"/>
    <dgm:cxn modelId="{985ED78E-6CE4-4D01-A2E4-8877D2321EAE}" type="presParOf" srcId="{DEB677F4-CD11-4792-BEAC-666750E5B581}" destId="{BB62413F-B886-4966-B4D1-3B4268ED6F76}" srcOrd="6" destOrd="0" presId="urn:microsoft.com/office/officeart/2005/8/layout/vList6"/>
    <dgm:cxn modelId="{C2E981C4-02ED-4E26-8BC6-6D56D0655682}" type="presParOf" srcId="{BB62413F-B886-4966-B4D1-3B4268ED6F76}" destId="{DC1C7E69-9B7C-4C18-A042-AD8A2DCFC916}" srcOrd="0" destOrd="0" presId="urn:microsoft.com/office/officeart/2005/8/layout/vList6"/>
    <dgm:cxn modelId="{EE2A2E7B-A6BF-4715-9DDE-486A0B7AFE63}" type="presParOf" srcId="{BB62413F-B886-4966-B4D1-3B4268ED6F76}" destId="{EE1076B9-76F5-4713-A251-FE9BCD73808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A0079FA-801C-40A0-A425-F2CE1CB115A5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9D296603-32BB-4B5E-B3FE-14E2012E281D}">
      <dgm:prSet phldrT="[Texto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s-MX" sz="2000" dirty="0"/>
            <a:t>Requisitos para Solicitar el Reporte</a:t>
          </a:r>
        </a:p>
      </dgm:t>
    </dgm:pt>
    <dgm:pt modelId="{106BAD80-B8B8-4AE9-8C3F-86E7A545F248}" type="parTrans" cxnId="{0824AAA2-FC40-4057-AA97-4D56DD6A3FEB}">
      <dgm:prSet/>
      <dgm:spPr/>
      <dgm:t>
        <a:bodyPr/>
        <a:lstStyle/>
        <a:p>
          <a:endParaRPr lang="es-MX"/>
        </a:p>
      </dgm:t>
    </dgm:pt>
    <dgm:pt modelId="{3AC2420E-8FF5-4E77-8FCD-CF3ADF145ADC}" type="sibTrans" cxnId="{0824AAA2-FC40-4057-AA97-4D56DD6A3FEB}">
      <dgm:prSet/>
      <dgm:spPr/>
      <dgm:t>
        <a:bodyPr/>
        <a:lstStyle/>
        <a:p>
          <a:endParaRPr lang="es-MX"/>
        </a:p>
      </dgm:t>
    </dgm:pt>
    <dgm:pt modelId="{5C4171A3-3EFA-44ED-939C-CF605945B8DE}">
      <dgm:prSet phldrT="[Texto]"/>
      <dgm:spPr/>
      <dgm:t>
        <a:bodyPr/>
        <a:lstStyle/>
        <a:p>
          <a:r>
            <a:rPr lang="es-MX" dirty="0"/>
            <a:t>Contar con capacidad  y representación legal</a:t>
          </a:r>
        </a:p>
      </dgm:t>
    </dgm:pt>
    <dgm:pt modelId="{96D99FBA-92D1-4CAA-A0E7-AB362A626368}" type="parTrans" cxnId="{9775150D-663E-47FE-B3E3-6CC6B57A70A6}">
      <dgm:prSet/>
      <dgm:spPr/>
      <dgm:t>
        <a:bodyPr/>
        <a:lstStyle/>
        <a:p>
          <a:endParaRPr lang="es-MX"/>
        </a:p>
      </dgm:t>
    </dgm:pt>
    <dgm:pt modelId="{5E9971C9-9BDE-443F-B7F5-65D3E07183CA}" type="sibTrans" cxnId="{9775150D-663E-47FE-B3E3-6CC6B57A70A6}">
      <dgm:prSet/>
      <dgm:spPr/>
      <dgm:t>
        <a:bodyPr/>
        <a:lstStyle/>
        <a:p>
          <a:endParaRPr lang="es-MX"/>
        </a:p>
      </dgm:t>
    </dgm:pt>
    <dgm:pt modelId="{BF24A2E3-EBF1-4211-96A7-4E969125F82A}">
      <dgm:prSet phldrT="[Texto]"/>
      <dgm:spPr/>
      <dgm:t>
        <a:bodyPr/>
        <a:lstStyle/>
        <a:p>
          <a:r>
            <a:rPr lang="es-MX" dirty="0"/>
            <a:t>No estar en procedimientos de concurso mercantil</a:t>
          </a:r>
        </a:p>
      </dgm:t>
    </dgm:pt>
    <dgm:pt modelId="{20FB107F-352F-4D9B-AABF-1A841E1B6248}" type="parTrans" cxnId="{4BFF3781-242B-4A7D-91FE-9EDF0763A2BA}">
      <dgm:prSet/>
      <dgm:spPr/>
      <dgm:t>
        <a:bodyPr/>
        <a:lstStyle/>
        <a:p>
          <a:endParaRPr lang="es-MX"/>
        </a:p>
      </dgm:t>
    </dgm:pt>
    <dgm:pt modelId="{54B5D16F-21B7-4FF0-BCA7-A89D8C0E9BEC}" type="sibTrans" cxnId="{4BFF3781-242B-4A7D-91FE-9EDF0763A2BA}">
      <dgm:prSet/>
      <dgm:spPr/>
      <dgm:t>
        <a:bodyPr/>
        <a:lstStyle/>
        <a:p>
          <a:endParaRPr lang="es-MX"/>
        </a:p>
      </dgm:t>
    </dgm:pt>
    <dgm:pt modelId="{A1552E37-CDBA-4A59-BE37-FE5A34D40A15}">
      <dgm:prSet/>
      <dgm:spPr/>
      <dgm:t>
        <a:bodyPr/>
        <a:lstStyle/>
        <a:p>
          <a:r>
            <a:rPr lang="es-MX" dirty="0"/>
            <a:t>Cédula de Identificación Fiscal</a:t>
          </a:r>
        </a:p>
      </dgm:t>
    </dgm:pt>
    <dgm:pt modelId="{F29A7335-4CBF-4D95-B5B6-7EDA7D0EC733}" type="parTrans" cxnId="{9DEB34F8-ADBF-46E4-8EE1-D995915D466C}">
      <dgm:prSet/>
      <dgm:spPr/>
      <dgm:t>
        <a:bodyPr/>
        <a:lstStyle/>
        <a:p>
          <a:endParaRPr lang="es-MX"/>
        </a:p>
      </dgm:t>
    </dgm:pt>
    <dgm:pt modelId="{401D8F32-BDB8-44C4-AE8A-2082FB71A656}" type="sibTrans" cxnId="{9DEB34F8-ADBF-46E4-8EE1-D995915D466C}">
      <dgm:prSet/>
      <dgm:spPr/>
      <dgm:t>
        <a:bodyPr/>
        <a:lstStyle/>
        <a:p>
          <a:endParaRPr lang="es-MX"/>
        </a:p>
      </dgm:t>
    </dgm:pt>
    <dgm:pt modelId="{CA49D18E-4F80-488D-8B69-CB536E94391C}">
      <dgm:prSet/>
      <dgm:spPr/>
      <dgm:t>
        <a:bodyPr/>
        <a:lstStyle/>
        <a:p>
          <a:r>
            <a:rPr lang="es-MX" dirty="0"/>
            <a:t>Información Financiera del Interesado o </a:t>
          </a:r>
          <a:r>
            <a:rPr lang="es-MX" dirty="0" smtClean="0"/>
            <a:t>sus Garantes Corporativos </a:t>
          </a:r>
          <a:endParaRPr lang="es-MX" dirty="0"/>
        </a:p>
      </dgm:t>
    </dgm:pt>
    <dgm:pt modelId="{C318CF08-4179-478F-B160-A49F8849707F}" type="parTrans" cxnId="{35D10A26-59AC-4456-A55A-9CF35C14A6A6}">
      <dgm:prSet/>
      <dgm:spPr/>
      <dgm:t>
        <a:bodyPr/>
        <a:lstStyle/>
        <a:p>
          <a:endParaRPr lang="es-MX"/>
        </a:p>
      </dgm:t>
    </dgm:pt>
    <dgm:pt modelId="{57220C00-98DF-4511-9B35-CBA1D8A5F370}" type="sibTrans" cxnId="{35D10A26-59AC-4456-A55A-9CF35C14A6A6}">
      <dgm:prSet/>
      <dgm:spPr/>
      <dgm:t>
        <a:bodyPr/>
        <a:lstStyle/>
        <a:p>
          <a:endParaRPr lang="es-MX"/>
        </a:p>
      </dgm:t>
    </dgm:pt>
    <dgm:pt modelId="{5DD82864-7099-4131-8953-76CB106172C9}" type="pres">
      <dgm:prSet presAssocID="{9A0079FA-801C-40A0-A425-F2CE1CB115A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419"/>
        </a:p>
      </dgm:t>
    </dgm:pt>
    <dgm:pt modelId="{D1D6C59F-0FBC-4018-99CA-C36195D5CC7F}" type="pres">
      <dgm:prSet presAssocID="{9D296603-32BB-4B5E-B3FE-14E2012E281D}" presName="root" presStyleCnt="0"/>
      <dgm:spPr/>
    </dgm:pt>
    <dgm:pt modelId="{E3DD9948-89E2-40FD-A0C9-76DA34753F02}" type="pres">
      <dgm:prSet presAssocID="{9D296603-32BB-4B5E-B3FE-14E2012E281D}" presName="rootComposite" presStyleCnt="0"/>
      <dgm:spPr/>
    </dgm:pt>
    <dgm:pt modelId="{3BF00C64-6AD2-479B-9016-55C84A7E9420}" type="pres">
      <dgm:prSet presAssocID="{9D296603-32BB-4B5E-B3FE-14E2012E281D}" presName="rootText" presStyleLbl="node1" presStyleIdx="0" presStyleCnt="1" custScaleX="192435"/>
      <dgm:spPr/>
      <dgm:t>
        <a:bodyPr/>
        <a:lstStyle/>
        <a:p>
          <a:endParaRPr lang="es-419"/>
        </a:p>
      </dgm:t>
    </dgm:pt>
    <dgm:pt modelId="{850B4500-DEC6-49D8-8E5F-FC3BD9EE203E}" type="pres">
      <dgm:prSet presAssocID="{9D296603-32BB-4B5E-B3FE-14E2012E281D}" presName="rootConnector" presStyleLbl="node1" presStyleIdx="0" presStyleCnt="1"/>
      <dgm:spPr/>
      <dgm:t>
        <a:bodyPr/>
        <a:lstStyle/>
        <a:p>
          <a:endParaRPr lang="es-419"/>
        </a:p>
      </dgm:t>
    </dgm:pt>
    <dgm:pt modelId="{47F59C6C-E91B-4AEB-B535-8EA04DEC900B}" type="pres">
      <dgm:prSet presAssocID="{9D296603-32BB-4B5E-B3FE-14E2012E281D}" presName="childShape" presStyleCnt="0"/>
      <dgm:spPr/>
    </dgm:pt>
    <dgm:pt modelId="{626FCAE4-0EC6-4601-B2E1-D7E786B0A47F}" type="pres">
      <dgm:prSet presAssocID="{96D99FBA-92D1-4CAA-A0E7-AB362A626368}" presName="Name13" presStyleLbl="parChTrans1D2" presStyleIdx="0" presStyleCnt="4"/>
      <dgm:spPr/>
      <dgm:t>
        <a:bodyPr/>
        <a:lstStyle/>
        <a:p>
          <a:endParaRPr lang="es-419"/>
        </a:p>
      </dgm:t>
    </dgm:pt>
    <dgm:pt modelId="{F782CA4C-9542-4C67-AA9A-CEFACC5D047B}" type="pres">
      <dgm:prSet presAssocID="{5C4171A3-3EFA-44ED-939C-CF605945B8DE}" presName="childText" presStyleLbl="bgAcc1" presStyleIdx="0" presStyleCnt="4" custScaleX="174657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DD8784C0-7D38-4910-BE66-22FB9400FF0B}" type="pres">
      <dgm:prSet presAssocID="{F29A7335-4CBF-4D95-B5B6-7EDA7D0EC733}" presName="Name13" presStyleLbl="parChTrans1D2" presStyleIdx="1" presStyleCnt="4"/>
      <dgm:spPr/>
      <dgm:t>
        <a:bodyPr/>
        <a:lstStyle/>
        <a:p>
          <a:endParaRPr lang="es-419"/>
        </a:p>
      </dgm:t>
    </dgm:pt>
    <dgm:pt modelId="{38A3AC3B-572D-4EC8-A6DB-D12E561553B5}" type="pres">
      <dgm:prSet presAssocID="{A1552E37-CDBA-4A59-BE37-FE5A34D40A15}" presName="childText" presStyleLbl="bgAcc1" presStyleIdx="1" presStyleCnt="4" custScaleX="176714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F20CA700-59BA-4C25-9E94-34AFB2FAC23B}" type="pres">
      <dgm:prSet presAssocID="{20FB107F-352F-4D9B-AABF-1A841E1B6248}" presName="Name13" presStyleLbl="parChTrans1D2" presStyleIdx="2" presStyleCnt="4"/>
      <dgm:spPr/>
      <dgm:t>
        <a:bodyPr/>
        <a:lstStyle/>
        <a:p>
          <a:endParaRPr lang="es-419"/>
        </a:p>
      </dgm:t>
    </dgm:pt>
    <dgm:pt modelId="{E24C7EE0-01B3-44AF-88F8-BF09F424E3A2}" type="pres">
      <dgm:prSet presAssocID="{BF24A2E3-EBF1-4211-96A7-4E969125F82A}" presName="childText" presStyleLbl="bgAcc1" presStyleIdx="2" presStyleCnt="4" custScaleX="176155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D6F4434B-7111-46C8-B7BB-EA4D3D9B42E3}" type="pres">
      <dgm:prSet presAssocID="{C318CF08-4179-478F-B160-A49F8849707F}" presName="Name13" presStyleLbl="parChTrans1D2" presStyleIdx="3" presStyleCnt="4"/>
      <dgm:spPr/>
      <dgm:t>
        <a:bodyPr/>
        <a:lstStyle/>
        <a:p>
          <a:endParaRPr lang="es-419"/>
        </a:p>
      </dgm:t>
    </dgm:pt>
    <dgm:pt modelId="{666B559A-581A-4621-96FE-14EB35E1EA30}" type="pres">
      <dgm:prSet presAssocID="{CA49D18E-4F80-488D-8B69-CB536E94391C}" presName="childText" presStyleLbl="bgAcc1" presStyleIdx="3" presStyleCnt="4" custScaleX="176169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</dgm:ptLst>
  <dgm:cxnLst>
    <dgm:cxn modelId="{BBAAF1B4-D676-4903-95EC-9D7AC63C1356}" type="presOf" srcId="{20FB107F-352F-4D9B-AABF-1A841E1B6248}" destId="{F20CA700-59BA-4C25-9E94-34AFB2FAC23B}" srcOrd="0" destOrd="0" presId="urn:microsoft.com/office/officeart/2005/8/layout/hierarchy3"/>
    <dgm:cxn modelId="{9DEB34F8-ADBF-46E4-8EE1-D995915D466C}" srcId="{9D296603-32BB-4B5E-B3FE-14E2012E281D}" destId="{A1552E37-CDBA-4A59-BE37-FE5A34D40A15}" srcOrd="1" destOrd="0" parTransId="{F29A7335-4CBF-4D95-B5B6-7EDA7D0EC733}" sibTransId="{401D8F32-BDB8-44C4-AE8A-2082FB71A656}"/>
    <dgm:cxn modelId="{35D10A26-59AC-4456-A55A-9CF35C14A6A6}" srcId="{9D296603-32BB-4B5E-B3FE-14E2012E281D}" destId="{CA49D18E-4F80-488D-8B69-CB536E94391C}" srcOrd="3" destOrd="0" parTransId="{C318CF08-4179-478F-B160-A49F8849707F}" sibTransId="{57220C00-98DF-4511-9B35-CBA1D8A5F370}"/>
    <dgm:cxn modelId="{2F7B3274-AC66-433C-B482-2D80177EC695}" type="presOf" srcId="{CA49D18E-4F80-488D-8B69-CB536E94391C}" destId="{666B559A-581A-4621-96FE-14EB35E1EA30}" srcOrd="0" destOrd="0" presId="urn:microsoft.com/office/officeart/2005/8/layout/hierarchy3"/>
    <dgm:cxn modelId="{9775150D-663E-47FE-B3E3-6CC6B57A70A6}" srcId="{9D296603-32BB-4B5E-B3FE-14E2012E281D}" destId="{5C4171A3-3EFA-44ED-939C-CF605945B8DE}" srcOrd="0" destOrd="0" parTransId="{96D99FBA-92D1-4CAA-A0E7-AB362A626368}" sibTransId="{5E9971C9-9BDE-443F-B7F5-65D3E07183CA}"/>
    <dgm:cxn modelId="{E4945CDA-1286-439F-B336-DD631356BEB4}" type="presOf" srcId="{9A0079FA-801C-40A0-A425-F2CE1CB115A5}" destId="{5DD82864-7099-4131-8953-76CB106172C9}" srcOrd="0" destOrd="0" presId="urn:microsoft.com/office/officeart/2005/8/layout/hierarchy3"/>
    <dgm:cxn modelId="{4BFF3781-242B-4A7D-91FE-9EDF0763A2BA}" srcId="{9D296603-32BB-4B5E-B3FE-14E2012E281D}" destId="{BF24A2E3-EBF1-4211-96A7-4E969125F82A}" srcOrd="2" destOrd="0" parTransId="{20FB107F-352F-4D9B-AABF-1A841E1B6248}" sibTransId="{54B5D16F-21B7-4FF0-BCA7-A89D8C0E9BEC}"/>
    <dgm:cxn modelId="{166CFFE2-507E-46B7-AA67-438DB8001B21}" type="presOf" srcId="{BF24A2E3-EBF1-4211-96A7-4E969125F82A}" destId="{E24C7EE0-01B3-44AF-88F8-BF09F424E3A2}" srcOrd="0" destOrd="0" presId="urn:microsoft.com/office/officeart/2005/8/layout/hierarchy3"/>
    <dgm:cxn modelId="{3C5A34C7-D594-43F8-A50B-B065ECC01F50}" type="presOf" srcId="{F29A7335-4CBF-4D95-B5B6-7EDA7D0EC733}" destId="{DD8784C0-7D38-4910-BE66-22FB9400FF0B}" srcOrd="0" destOrd="0" presId="urn:microsoft.com/office/officeart/2005/8/layout/hierarchy3"/>
    <dgm:cxn modelId="{826A6CA5-9DD3-4E01-B996-79C309718582}" type="presOf" srcId="{9D296603-32BB-4B5E-B3FE-14E2012E281D}" destId="{3BF00C64-6AD2-479B-9016-55C84A7E9420}" srcOrd="0" destOrd="0" presId="urn:microsoft.com/office/officeart/2005/8/layout/hierarchy3"/>
    <dgm:cxn modelId="{682CF6E3-0BBD-4F3D-90AC-C4C787895A95}" type="presOf" srcId="{A1552E37-CDBA-4A59-BE37-FE5A34D40A15}" destId="{38A3AC3B-572D-4EC8-A6DB-D12E561553B5}" srcOrd="0" destOrd="0" presId="urn:microsoft.com/office/officeart/2005/8/layout/hierarchy3"/>
    <dgm:cxn modelId="{FB40BE07-2BEF-454C-B6BA-238EFF05CDE9}" type="presOf" srcId="{96D99FBA-92D1-4CAA-A0E7-AB362A626368}" destId="{626FCAE4-0EC6-4601-B2E1-D7E786B0A47F}" srcOrd="0" destOrd="0" presId="urn:microsoft.com/office/officeart/2005/8/layout/hierarchy3"/>
    <dgm:cxn modelId="{62245036-C0B5-48C3-B5C4-D9A7A448EC34}" type="presOf" srcId="{5C4171A3-3EFA-44ED-939C-CF605945B8DE}" destId="{F782CA4C-9542-4C67-AA9A-CEFACC5D047B}" srcOrd="0" destOrd="0" presId="urn:microsoft.com/office/officeart/2005/8/layout/hierarchy3"/>
    <dgm:cxn modelId="{0824AAA2-FC40-4057-AA97-4D56DD6A3FEB}" srcId="{9A0079FA-801C-40A0-A425-F2CE1CB115A5}" destId="{9D296603-32BB-4B5E-B3FE-14E2012E281D}" srcOrd="0" destOrd="0" parTransId="{106BAD80-B8B8-4AE9-8C3F-86E7A545F248}" sibTransId="{3AC2420E-8FF5-4E77-8FCD-CF3ADF145ADC}"/>
    <dgm:cxn modelId="{A92DC58D-50CA-4255-8D25-47979E90D14F}" type="presOf" srcId="{9D296603-32BB-4B5E-B3FE-14E2012E281D}" destId="{850B4500-DEC6-49D8-8E5F-FC3BD9EE203E}" srcOrd="1" destOrd="0" presId="urn:microsoft.com/office/officeart/2005/8/layout/hierarchy3"/>
    <dgm:cxn modelId="{D47D7ABD-42CB-4EEB-8659-813E0EB5BAA4}" type="presOf" srcId="{C318CF08-4179-478F-B160-A49F8849707F}" destId="{D6F4434B-7111-46C8-B7BB-EA4D3D9B42E3}" srcOrd="0" destOrd="0" presId="urn:microsoft.com/office/officeart/2005/8/layout/hierarchy3"/>
    <dgm:cxn modelId="{3D6BF5C1-6D5F-48AF-8815-FA891A20A219}" type="presParOf" srcId="{5DD82864-7099-4131-8953-76CB106172C9}" destId="{D1D6C59F-0FBC-4018-99CA-C36195D5CC7F}" srcOrd="0" destOrd="0" presId="urn:microsoft.com/office/officeart/2005/8/layout/hierarchy3"/>
    <dgm:cxn modelId="{23E6BE81-0A8E-45B8-B5CE-F5DD4CEFE5BF}" type="presParOf" srcId="{D1D6C59F-0FBC-4018-99CA-C36195D5CC7F}" destId="{E3DD9948-89E2-40FD-A0C9-76DA34753F02}" srcOrd="0" destOrd="0" presId="urn:microsoft.com/office/officeart/2005/8/layout/hierarchy3"/>
    <dgm:cxn modelId="{FAF617C1-6DD7-4E0E-B2D8-BD42FAF7EA03}" type="presParOf" srcId="{E3DD9948-89E2-40FD-A0C9-76DA34753F02}" destId="{3BF00C64-6AD2-479B-9016-55C84A7E9420}" srcOrd="0" destOrd="0" presId="urn:microsoft.com/office/officeart/2005/8/layout/hierarchy3"/>
    <dgm:cxn modelId="{C9D5E45D-EEFD-4CC5-88AC-0E08EEFFDD21}" type="presParOf" srcId="{E3DD9948-89E2-40FD-A0C9-76DA34753F02}" destId="{850B4500-DEC6-49D8-8E5F-FC3BD9EE203E}" srcOrd="1" destOrd="0" presId="urn:microsoft.com/office/officeart/2005/8/layout/hierarchy3"/>
    <dgm:cxn modelId="{0961E04C-7298-4DBC-8D03-89C069BD850A}" type="presParOf" srcId="{D1D6C59F-0FBC-4018-99CA-C36195D5CC7F}" destId="{47F59C6C-E91B-4AEB-B535-8EA04DEC900B}" srcOrd="1" destOrd="0" presId="urn:microsoft.com/office/officeart/2005/8/layout/hierarchy3"/>
    <dgm:cxn modelId="{DED58B01-FA23-450C-A1A9-4C6586770D4C}" type="presParOf" srcId="{47F59C6C-E91B-4AEB-B535-8EA04DEC900B}" destId="{626FCAE4-0EC6-4601-B2E1-D7E786B0A47F}" srcOrd="0" destOrd="0" presId="urn:microsoft.com/office/officeart/2005/8/layout/hierarchy3"/>
    <dgm:cxn modelId="{F9F9E57D-A165-4B83-AED8-E8EABEAA8D3C}" type="presParOf" srcId="{47F59C6C-E91B-4AEB-B535-8EA04DEC900B}" destId="{F782CA4C-9542-4C67-AA9A-CEFACC5D047B}" srcOrd="1" destOrd="0" presId="urn:microsoft.com/office/officeart/2005/8/layout/hierarchy3"/>
    <dgm:cxn modelId="{7254E7A1-A8E3-4240-B33A-B52E04DFF7F6}" type="presParOf" srcId="{47F59C6C-E91B-4AEB-B535-8EA04DEC900B}" destId="{DD8784C0-7D38-4910-BE66-22FB9400FF0B}" srcOrd="2" destOrd="0" presId="urn:microsoft.com/office/officeart/2005/8/layout/hierarchy3"/>
    <dgm:cxn modelId="{0B7F0C7A-5477-4A72-8E4E-41EAD97D9E67}" type="presParOf" srcId="{47F59C6C-E91B-4AEB-B535-8EA04DEC900B}" destId="{38A3AC3B-572D-4EC8-A6DB-D12E561553B5}" srcOrd="3" destOrd="0" presId="urn:microsoft.com/office/officeart/2005/8/layout/hierarchy3"/>
    <dgm:cxn modelId="{8FE8B43F-0802-4991-9FF8-31C39A03BEEA}" type="presParOf" srcId="{47F59C6C-E91B-4AEB-B535-8EA04DEC900B}" destId="{F20CA700-59BA-4C25-9E94-34AFB2FAC23B}" srcOrd="4" destOrd="0" presId="urn:microsoft.com/office/officeart/2005/8/layout/hierarchy3"/>
    <dgm:cxn modelId="{8C9EF85A-1D2F-4C57-8CEE-32CB733DB2C0}" type="presParOf" srcId="{47F59C6C-E91B-4AEB-B535-8EA04DEC900B}" destId="{E24C7EE0-01B3-44AF-88F8-BF09F424E3A2}" srcOrd="5" destOrd="0" presId="urn:microsoft.com/office/officeart/2005/8/layout/hierarchy3"/>
    <dgm:cxn modelId="{E33EDC33-FAD0-4156-9764-92BA4BD99F5D}" type="presParOf" srcId="{47F59C6C-E91B-4AEB-B535-8EA04DEC900B}" destId="{D6F4434B-7111-46C8-B7BB-EA4D3D9B42E3}" srcOrd="6" destOrd="0" presId="urn:microsoft.com/office/officeart/2005/8/layout/hierarchy3"/>
    <dgm:cxn modelId="{4149365B-50BC-4CFA-8BD5-0918CBAB2CED}" type="presParOf" srcId="{47F59C6C-E91B-4AEB-B535-8EA04DEC900B}" destId="{666B559A-581A-4621-96FE-14EB35E1EA30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0AF57CDA-1347-4211-86F0-2D8B042A733D}" type="doc">
      <dgm:prSet loTypeId="urn:microsoft.com/office/officeart/2005/8/layout/vList6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s-ES"/>
        </a:p>
      </dgm:t>
    </dgm:pt>
    <dgm:pt modelId="{4C2B5BE7-968E-4B77-83C6-741A5244229A}">
      <dgm:prSet phldrT="[Texto]" custT="1"/>
      <dgm:spPr>
        <a:solidFill>
          <a:schemeClr val="accent1">
            <a:lumMod val="75000"/>
            <a:alpha val="89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</dgm:spPr>
      <dgm:t>
        <a:bodyPr/>
        <a:lstStyle/>
        <a:p>
          <a:r>
            <a:rPr lang="es-ES" sz="1800" b="1" dirty="0"/>
            <a:t>Suministrador de Servicios Básicos</a:t>
          </a:r>
        </a:p>
      </dgm:t>
    </dgm:pt>
    <dgm:pt modelId="{4CD31ED3-5D30-427C-99EF-69A861B97F4B}" type="sibTrans" cxnId="{FB4237FB-6510-4A0F-8722-E83CD68976F5}">
      <dgm:prSet/>
      <dgm:spPr/>
      <dgm:t>
        <a:bodyPr/>
        <a:lstStyle/>
        <a:p>
          <a:endParaRPr lang="es-ES" sz="1600"/>
        </a:p>
      </dgm:t>
    </dgm:pt>
    <dgm:pt modelId="{9D3080DC-C69A-449D-8576-22246E679672}" type="parTrans" cxnId="{FB4237FB-6510-4A0F-8722-E83CD68976F5}">
      <dgm:prSet/>
      <dgm:spPr/>
      <dgm:t>
        <a:bodyPr/>
        <a:lstStyle/>
        <a:p>
          <a:endParaRPr lang="es-ES" sz="1600"/>
        </a:p>
      </dgm:t>
    </dgm:pt>
    <dgm:pt modelId="{DEB677F4-CD11-4792-BEAC-666750E5B581}" type="pres">
      <dgm:prSet presAssocID="{0AF57CDA-1347-4211-86F0-2D8B042A733D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s-419"/>
        </a:p>
      </dgm:t>
    </dgm:pt>
    <dgm:pt modelId="{8A2E1ECF-3085-4419-967C-96A642DF062F}" type="pres">
      <dgm:prSet presAssocID="{4C2B5BE7-968E-4B77-83C6-741A5244229A}" presName="linNode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p3d>
          <a:bevelT w="190500" h="38100"/>
        </a:sp3d>
      </dgm:spPr>
    </dgm:pt>
    <dgm:pt modelId="{55F4FA89-EDF8-43DB-9273-AD4EC82F8515}" type="pres">
      <dgm:prSet presAssocID="{4C2B5BE7-968E-4B77-83C6-741A5244229A}" presName="parentShp" presStyleLbl="node1" presStyleIdx="0" presStyleCnt="1" custScaleX="2000000" custScaleY="43168" custLinFactNeighborX="12333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DEE1DCD5-D32A-47FB-BE3B-8CD832B73ADE}" type="pres">
      <dgm:prSet presAssocID="{4C2B5BE7-968E-4B77-83C6-741A5244229A}" presName="childShp" presStyleLbl="bgAccFollowNode1" presStyleIdx="0" presStyleCnt="1" custScaleX="101602" custScaleY="40658" custLinFactX="-188718" custLinFactNeighborX="-200000" custLinFactNeighborY="0">
        <dgm:presLayoutVars>
          <dgm:bulletEnabled val="1"/>
        </dgm:presLayoutVars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p3d>
          <a:bevelT w="190500" h="38100"/>
        </a:sp3d>
      </dgm:spPr>
    </dgm:pt>
  </dgm:ptLst>
  <dgm:cxnLst>
    <dgm:cxn modelId="{FB4237FB-6510-4A0F-8722-E83CD68976F5}" srcId="{0AF57CDA-1347-4211-86F0-2D8B042A733D}" destId="{4C2B5BE7-968E-4B77-83C6-741A5244229A}" srcOrd="0" destOrd="0" parTransId="{9D3080DC-C69A-449D-8576-22246E679672}" sibTransId="{4CD31ED3-5D30-427C-99EF-69A861B97F4B}"/>
    <dgm:cxn modelId="{5C535870-399B-4AB2-9438-7E551337A0D4}" type="presOf" srcId="{0AF57CDA-1347-4211-86F0-2D8B042A733D}" destId="{DEB677F4-CD11-4792-BEAC-666750E5B581}" srcOrd="0" destOrd="0" presId="urn:microsoft.com/office/officeart/2005/8/layout/vList6"/>
    <dgm:cxn modelId="{5662EC5E-D66E-4B5D-AC31-FD81730B048F}" type="presOf" srcId="{4C2B5BE7-968E-4B77-83C6-741A5244229A}" destId="{55F4FA89-EDF8-43DB-9273-AD4EC82F8515}" srcOrd="0" destOrd="0" presId="urn:microsoft.com/office/officeart/2005/8/layout/vList6"/>
    <dgm:cxn modelId="{C1E09B5D-25BC-4993-8441-489B1B351AEA}" type="presParOf" srcId="{DEB677F4-CD11-4792-BEAC-666750E5B581}" destId="{8A2E1ECF-3085-4419-967C-96A642DF062F}" srcOrd="0" destOrd="0" presId="urn:microsoft.com/office/officeart/2005/8/layout/vList6"/>
    <dgm:cxn modelId="{EA4C15BF-CAA5-4393-A3A1-674BEEF4A90C}" type="presParOf" srcId="{8A2E1ECF-3085-4419-967C-96A642DF062F}" destId="{55F4FA89-EDF8-43DB-9273-AD4EC82F8515}" srcOrd="0" destOrd="0" presId="urn:microsoft.com/office/officeart/2005/8/layout/vList6"/>
    <dgm:cxn modelId="{D698E488-86E9-45D7-8C97-FE67591AD0D3}" type="presParOf" srcId="{8A2E1ECF-3085-4419-967C-96A642DF062F}" destId="{DEE1DCD5-D32A-47FB-BE3B-8CD832B73AD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9E7F11A4-9CDD-4B44-BFDA-219907B91A9D}" type="doc">
      <dgm:prSet loTypeId="urn:microsoft.com/office/officeart/2005/8/layout/equation1" loCatId="process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s-MX"/>
        </a:p>
      </dgm:t>
    </dgm:pt>
    <dgm:pt modelId="{6A108085-A846-4520-9E6B-51DF2BE3C667}">
      <dgm:prSet custT="1"/>
      <dgm:spPr>
        <a:solidFill>
          <a:schemeClr val="accent1">
            <a:lumMod val="75000"/>
            <a:alpha val="63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s-MX" sz="1200" dirty="0"/>
            <a:t>32,500 </a:t>
          </a:r>
          <a:r>
            <a:rPr lang="es-419" sz="1200" dirty="0" err="1"/>
            <a:t>UDIs</a:t>
          </a:r>
          <a:r>
            <a:rPr lang="es-419" sz="1200" dirty="0"/>
            <a:t> por MW de Potencia </a:t>
          </a:r>
          <a:r>
            <a:rPr lang="es-419" sz="1100" dirty="0"/>
            <a:t>ofrecidos</a:t>
          </a:r>
          <a:r>
            <a:rPr lang="es-419" sz="1200" dirty="0"/>
            <a:t> por año, más</a:t>
          </a:r>
          <a:endParaRPr lang="es-MX" sz="1200" dirty="0"/>
        </a:p>
      </dgm:t>
    </dgm:pt>
    <dgm:pt modelId="{8D9BC6E3-4013-4234-ACAD-2D6300FCD878}" type="parTrans" cxnId="{48ED998E-F9AD-4440-9F23-FDCB82FFF870}">
      <dgm:prSet/>
      <dgm:spPr/>
      <dgm:t>
        <a:bodyPr/>
        <a:lstStyle/>
        <a:p>
          <a:endParaRPr lang="es-MX"/>
        </a:p>
      </dgm:t>
    </dgm:pt>
    <dgm:pt modelId="{64A3E536-4590-49D1-81C2-D4F8E990B22F}" type="sibTrans" cxnId="{48ED998E-F9AD-4440-9F23-FDCB82FFF870}">
      <dgm:prSet/>
      <dgm:spPr/>
      <dgm:t>
        <a:bodyPr/>
        <a:lstStyle/>
        <a:p>
          <a:endParaRPr lang="es-MX"/>
        </a:p>
      </dgm:t>
    </dgm:pt>
    <dgm:pt modelId="{A9321A00-5A4C-4E77-934E-025EB8E76F4A}">
      <dgm:prSet custT="1"/>
      <dgm:spPr>
        <a:solidFill>
          <a:schemeClr val="accent1">
            <a:lumMod val="75000"/>
            <a:alpha val="63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s-419" sz="1100" dirty="0"/>
            <a:t>15 </a:t>
          </a:r>
          <a:r>
            <a:rPr lang="es-419" sz="1100" dirty="0" err="1"/>
            <a:t>UDIs</a:t>
          </a:r>
          <a:r>
            <a:rPr lang="es-419" sz="1100" dirty="0"/>
            <a:t> por cada </a:t>
          </a:r>
          <a:r>
            <a:rPr lang="es-419" sz="1100" dirty="0" err="1"/>
            <a:t>MWh</a:t>
          </a:r>
          <a:r>
            <a:rPr lang="es-419" sz="1100" dirty="0"/>
            <a:t> de Energía Eléctrica Acumulable ofrecidos por año, más</a:t>
          </a:r>
          <a:endParaRPr lang="es-MX" sz="1100" dirty="0"/>
        </a:p>
      </dgm:t>
    </dgm:pt>
    <dgm:pt modelId="{4DBC0C80-F308-4AD6-B64C-EEE1B23FC274}" type="parTrans" cxnId="{10B7975E-DA50-4583-8E63-C0B8CC018B1F}">
      <dgm:prSet/>
      <dgm:spPr/>
      <dgm:t>
        <a:bodyPr/>
        <a:lstStyle/>
        <a:p>
          <a:endParaRPr lang="es-MX"/>
        </a:p>
      </dgm:t>
    </dgm:pt>
    <dgm:pt modelId="{81572080-44DE-48E3-835C-748037337EB5}" type="sibTrans" cxnId="{10B7975E-DA50-4583-8E63-C0B8CC018B1F}">
      <dgm:prSet/>
      <dgm:spPr>
        <a:solidFill>
          <a:schemeClr val="accent2"/>
        </a:solidFill>
      </dgm:spPr>
      <dgm:t>
        <a:bodyPr/>
        <a:lstStyle/>
        <a:p>
          <a:endParaRPr lang="es-MX"/>
        </a:p>
      </dgm:t>
    </dgm:pt>
    <dgm:pt modelId="{BBB88D37-36B2-4D4D-AB5D-EB2682BB2AE8}">
      <dgm:prSet/>
      <dgm:spPr>
        <a:solidFill>
          <a:schemeClr val="bg1">
            <a:lumMod val="75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s-MX" dirty="0"/>
            <a:t>Monto Mínimo de Garantía Cumplimiento</a:t>
          </a:r>
        </a:p>
      </dgm:t>
    </dgm:pt>
    <dgm:pt modelId="{480CB09E-45EF-4F97-9ED2-DAB45BC0E2C2}" type="parTrans" cxnId="{C32F8A6C-FF89-48EC-A1F3-384998BA4195}">
      <dgm:prSet/>
      <dgm:spPr/>
      <dgm:t>
        <a:bodyPr/>
        <a:lstStyle/>
        <a:p>
          <a:endParaRPr lang="es-MX"/>
        </a:p>
      </dgm:t>
    </dgm:pt>
    <dgm:pt modelId="{1F05B86D-9178-4852-B9C7-CC84DA3CA539}" type="sibTrans" cxnId="{C32F8A6C-FF89-48EC-A1F3-384998BA4195}">
      <dgm:prSet custLinFactY="-13840" custLinFactNeighborX="45718" custLinFactNeighborY="-100000"/>
      <dgm:spPr/>
      <dgm:t>
        <a:bodyPr/>
        <a:lstStyle/>
        <a:p>
          <a:endParaRPr lang="es-MX"/>
        </a:p>
      </dgm:t>
    </dgm:pt>
    <dgm:pt modelId="{AC5372E5-27F3-468C-A877-D4AE18ECF76B}">
      <dgm:prSet/>
      <dgm:spPr>
        <a:solidFill>
          <a:schemeClr val="accent1">
            <a:lumMod val="75000"/>
            <a:alpha val="63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s-419" dirty="0"/>
            <a:t>7.5 </a:t>
          </a:r>
          <a:r>
            <a:rPr lang="es-419" dirty="0" err="1"/>
            <a:t>UDIs</a:t>
          </a:r>
          <a:r>
            <a:rPr lang="es-419" dirty="0"/>
            <a:t> por cada CEL ofrecido por año</a:t>
          </a:r>
          <a:endParaRPr lang="es-MX" dirty="0"/>
        </a:p>
      </dgm:t>
    </dgm:pt>
    <dgm:pt modelId="{60F0AF7D-2A8F-456B-A3D2-34B244CFAA65}" type="parTrans" cxnId="{099BEECB-08BA-4C2A-B4F0-9F9C95EA1A6B}">
      <dgm:prSet/>
      <dgm:spPr/>
      <dgm:t>
        <a:bodyPr/>
        <a:lstStyle/>
        <a:p>
          <a:endParaRPr lang="es-MX"/>
        </a:p>
      </dgm:t>
    </dgm:pt>
    <dgm:pt modelId="{8A8BDA34-A22E-4C99-A7A2-FB8F4A7CF92B}" type="sibTrans" cxnId="{099BEECB-08BA-4C2A-B4F0-9F9C95EA1A6B}">
      <dgm:prSet/>
      <dgm:spPr>
        <a:solidFill>
          <a:schemeClr val="accent2"/>
        </a:solidFill>
      </dgm:spPr>
      <dgm:t>
        <a:bodyPr/>
        <a:lstStyle/>
        <a:p>
          <a:endParaRPr lang="es-MX"/>
        </a:p>
      </dgm:t>
    </dgm:pt>
    <dgm:pt modelId="{55F06BE2-E17B-46E1-AB9D-FB7D26D2664C}" type="pres">
      <dgm:prSet presAssocID="{9E7F11A4-9CDD-4B44-BFDA-219907B91A9D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419"/>
        </a:p>
      </dgm:t>
    </dgm:pt>
    <dgm:pt modelId="{4D87FAAE-E67B-46A0-B85D-59022494B1B8}" type="pres">
      <dgm:prSet presAssocID="{6A108085-A846-4520-9E6B-51DF2BE3C667}" presName="node" presStyleLbl="node1" presStyleIdx="0" presStyleCnt="4" custScaleX="172212" custScaleY="170678" custLinFactY="-23241" custLinFactNeighborX="93940" custLinFactNeighborY="-100000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ED47F95F-B026-4AFD-B1B9-573C4076A2BC}" type="pres">
      <dgm:prSet presAssocID="{64A3E536-4590-49D1-81C2-D4F8E990B22F}" presName="spacerL" presStyleCnt="0"/>
      <dgm:spPr/>
    </dgm:pt>
    <dgm:pt modelId="{24E64B92-6EE7-4D14-87E2-8C8E3A4ED171}" type="pres">
      <dgm:prSet presAssocID="{64A3E536-4590-49D1-81C2-D4F8E990B22F}" presName="sibTrans" presStyleLbl="sibTrans2D1" presStyleIdx="0" presStyleCnt="3" custLinFactX="-65809" custLinFactNeighborX="-100000" custLinFactNeighborY="1876"/>
      <dgm:spPr/>
      <dgm:t>
        <a:bodyPr/>
        <a:lstStyle/>
        <a:p>
          <a:endParaRPr lang="es-419"/>
        </a:p>
      </dgm:t>
    </dgm:pt>
    <dgm:pt modelId="{BCD0E21C-4593-4994-A0F6-3E91352E355D}" type="pres">
      <dgm:prSet presAssocID="{64A3E536-4590-49D1-81C2-D4F8E990B22F}" presName="spacerR" presStyleCnt="0"/>
      <dgm:spPr/>
    </dgm:pt>
    <dgm:pt modelId="{55930C9D-31C6-4FB8-B1CD-DDF5B8EC6D85}" type="pres">
      <dgm:prSet presAssocID="{A9321A00-5A4C-4E77-934E-025EB8E76F4A}" presName="node" presStyleLbl="node1" presStyleIdx="1" presStyleCnt="4" custScaleX="172212" custScaleY="170678" custLinFactX="-215067" custLinFactY="11842" custLinFactNeighborX="-300000" custLinFactNeighborY="100000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B49AD7C6-6B86-4985-A21B-3843F338D607}" type="pres">
      <dgm:prSet presAssocID="{81572080-44DE-48E3-835C-748037337EB5}" presName="spacerL" presStyleCnt="0"/>
      <dgm:spPr/>
    </dgm:pt>
    <dgm:pt modelId="{64775F03-C25C-473B-8767-06497DF2A6E6}" type="pres">
      <dgm:prSet presAssocID="{81572080-44DE-48E3-835C-748037337EB5}" presName="sibTrans" presStyleLbl="sibTrans2D1" presStyleIdx="1" presStyleCnt="3" custLinFactX="-433444" custLinFactNeighborX="-500000" custLinFactNeighborY="1876"/>
      <dgm:spPr/>
      <dgm:t>
        <a:bodyPr/>
        <a:lstStyle/>
        <a:p>
          <a:endParaRPr lang="es-419"/>
        </a:p>
      </dgm:t>
    </dgm:pt>
    <dgm:pt modelId="{60FB58A9-BBF0-4B4B-BCB5-10C656D1C804}" type="pres">
      <dgm:prSet presAssocID="{81572080-44DE-48E3-835C-748037337EB5}" presName="spacerR" presStyleCnt="0"/>
      <dgm:spPr/>
    </dgm:pt>
    <dgm:pt modelId="{E087B801-1AA8-4E4C-91E1-536C87375E99}" type="pres">
      <dgm:prSet presAssocID="{AC5372E5-27F3-468C-A877-D4AE18ECF76B}" presName="node" presStyleLbl="node1" presStyleIdx="2" presStyleCnt="4" custScaleX="172212" custScaleY="170678" custLinFactX="-276694" custLinFactNeighborX="-300000" custLinFactNeighborY="-19645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12D1EE4B-AC7A-4BEF-BF98-86B44D34DEF9}" type="pres">
      <dgm:prSet presAssocID="{8A8BDA34-A22E-4C99-A7A2-FB8F4A7CF92B}" presName="spacerL" presStyleCnt="0"/>
      <dgm:spPr/>
    </dgm:pt>
    <dgm:pt modelId="{C8240CCE-1CF1-4A0A-8D4A-76B7240C7677}" type="pres">
      <dgm:prSet presAssocID="{8A8BDA34-A22E-4C99-A7A2-FB8F4A7CF92B}" presName="sibTrans" presStyleLbl="sibTrans2D1" presStyleIdx="2" presStyleCnt="3" custLinFactX="-451912" custLinFactNeighborX="-500000" custLinFactNeighborY="-31403"/>
      <dgm:spPr/>
      <dgm:t>
        <a:bodyPr/>
        <a:lstStyle/>
        <a:p>
          <a:endParaRPr lang="es-419"/>
        </a:p>
      </dgm:t>
    </dgm:pt>
    <dgm:pt modelId="{40CBFF7D-9743-4716-8290-CD035BAB8CB0}" type="pres">
      <dgm:prSet presAssocID="{8A8BDA34-A22E-4C99-A7A2-FB8F4A7CF92B}" presName="spacerR" presStyleCnt="0"/>
      <dgm:spPr/>
    </dgm:pt>
    <dgm:pt modelId="{9BF8F864-DED1-4FFD-ADC7-217C193969D1}" type="pres">
      <dgm:prSet presAssocID="{BBB88D37-36B2-4D4D-AB5D-EB2682BB2AE8}" presName="node" presStyleLbl="node1" presStyleIdx="3" presStyleCnt="4" custScaleX="172212" custScaleY="170678" custLinFactX="-268045" custLinFactNeighborX="-300000" custLinFactNeighborY="-18410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</dgm:ptLst>
  <dgm:cxnLst>
    <dgm:cxn modelId="{C0383EC0-1B84-4FD7-BE41-C7A127659AA8}" type="presOf" srcId="{BBB88D37-36B2-4D4D-AB5D-EB2682BB2AE8}" destId="{9BF8F864-DED1-4FFD-ADC7-217C193969D1}" srcOrd="0" destOrd="0" presId="urn:microsoft.com/office/officeart/2005/8/layout/equation1"/>
    <dgm:cxn modelId="{7E14263E-0B88-48B2-A0BB-B176D8A50A53}" type="presOf" srcId="{64A3E536-4590-49D1-81C2-D4F8E990B22F}" destId="{24E64B92-6EE7-4D14-87E2-8C8E3A4ED171}" srcOrd="0" destOrd="0" presId="urn:microsoft.com/office/officeart/2005/8/layout/equation1"/>
    <dgm:cxn modelId="{74BF2DAD-F700-489F-86B4-4556CE1FB661}" type="presOf" srcId="{AC5372E5-27F3-468C-A877-D4AE18ECF76B}" destId="{E087B801-1AA8-4E4C-91E1-536C87375E99}" srcOrd="0" destOrd="0" presId="urn:microsoft.com/office/officeart/2005/8/layout/equation1"/>
    <dgm:cxn modelId="{9105E8BF-4DD2-4DB4-AFDB-AAEE1E2F1980}" type="presOf" srcId="{8A8BDA34-A22E-4C99-A7A2-FB8F4A7CF92B}" destId="{C8240CCE-1CF1-4A0A-8D4A-76B7240C7677}" srcOrd="0" destOrd="0" presId="urn:microsoft.com/office/officeart/2005/8/layout/equation1"/>
    <dgm:cxn modelId="{C32F8A6C-FF89-48EC-A1F3-384998BA4195}" srcId="{9E7F11A4-9CDD-4B44-BFDA-219907B91A9D}" destId="{BBB88D37-36B2-4D4D-AB5D-EB2682BB2AE8}" srcOrd="3" destOrd="0" parTransId="{480CB09E-45EF-4F97-9ED2-DAB45BC0E2C2}" sibTransId="{1F05B86D-9178-4852-B9C7-CC84DA3CA539}"/>
    <dgm:cxn modelId="{10B7975E-DA50-4583-8E63-C0B8CC018B1F}" srcId="{9E7F11A4-9CDD-4B44-BFDA-219907B91A9D}" destId="{A9321A00-5A4C-4E77-934E-025EB8E76F4A}" srcOrd="1" destOrd="0" parTransId="{4DBC0C80-F308-4AD6-B64C-EEE1B23FC274}" sibTransId="{81572080-44DE-48E3-835C-748037337EB5}"/>
    <dgm:cxn modelId="{099BEECB-08BA-4C2A-B4F0-9F9C95EA1A6B}" srcId="{9E7F11A4-9CDD-4B44-BFDA-219907B91A9D}" destId="{AC5372E5-27F3-468C-A877-D4AE18ECF76B}" srcOrd="2" destOrd="0" parTransId="{60F0AF7D-2A8F-456B-A3D2-34B244CFAA65}" sibTransId="{8A8BDA34-A22E-4C99-A7A2-FB8F4A7CF92B}"/>
    <dgm:cxn modelId="{491BE5DE-210C-424A-8500-970CEF436532}" type="presOf" srcId="{6A108085-A846-4520-9E6B-51DF2BE3C667}" destId="{4D87FAAE-E67B-46A0-B85D-59022494B1B8}" srcOrd="0" destOrd="0" presId="urn:microsoft.com/office/officeart/2005/8/layout/equation1"/>
    <dgm:cxn modelId="{132EF35A-13A2-46F1-BA00-6A47E0BE4EC4}" type="presOf" srcId="{81572080-44DE-48E3-835C-748037337EB5}" destId="{64775F03-C25C-473B-8767-06497DF2A6E6}" srcOrd="0" destOrd="0" presId="urn:microsoft.com/office/officeart/2005/8/layout/equation1"/>
    <dgm:cxn modelId="{B74D85A2-7589-4E5D-A97C-10D811AEE459}" type="presOf" srcId="{9E7F11A4-9CDD-4B44-BFDA-219907B91A9D}" destId="{55F06BE2-E17B-46E1-AB9D-FB7D26D2664C}" srcOrd="0" destOrd="0" presId="urn:microsoft.com/office/officeart/2005/8/layout/equation1"/>
    <dgm:cxn modelId="{48ED998E-F9AD-4440-9F23-FDCB82FFF870}" srcId="{9E7F11A4-9CDD-4B44-BFDA-219907B91A9D}" destId="{6A108085-A846-4520-9E6B-51DF2BE3C667}" srcOrd="0" destOrd="0" parTransId="{8D9BC6E3-4013-4234-ACAD-2D6300FCD878}" sibTransId="{64A3E536-4590-49D1-81C2-D4F8E990B22F}"/>
    <dgm:cxn modelId="{CEF8AE0D-AB3E-487C-84BE-282D00C8977E}" type="presOf" srcId="{A9321A00-5A4C-4E77-934E-025EB8E76F4A}" destId="{55930C9D-31C6-4FB8-B1CD-DDF5B8EC6D85}" srcOrd="0" destOrd="0" presId="urn:microsoft.com/office/officeart/2005/8/layout/equation1"/>
    <dgm:cxn modelId="{786E6869-9325-40DC-9AA5-37B51B8C8BA3}" type="presParOf" srcId="{55F06BE2-E17B-46E1-AB9D-FB7D26D2664C}" destId="{4D87FAAE-E67B-46A0-B85D-59022494B1B8}" srcOrd="0" destOrd="0" presId="urn:microsoft.com/office/officeart/2005/8/layout/equation1"/>
    <dgm:cxn modelId="{3316EC5E-9A8C-4711-A7E8-AF00E22BC51E}" type="presParOf" srcId="{55F06BE2-E17B-46E1-AB9D-FB7D26D2664C}" destId="{ED47F95F-B026-4AFD-B1B9-573C4076A2BC}" srcOrd="1" destOrd="0" presId="urn:microsoft.com/office/officeart/2005/8/layout/equation1"/>
    <dgm:cxn modelId="{F0000A2A-0326-432F-9CA2-F49A9833F539}" type="presParOf" srcId="{55F06BE2-E17B-46E1-AB9D-FB7D26D2664C}" destId="{24E64B92-6EE7-4D14-87E2-8C8E3A4ED171}" srcOrd="2" destOrd="0" presId="urn:microsoft.com/office/officeart/2005/8/layout/equation1"/>
    <dgm:cxn modelId="{0394742A-F429-4E48-9E8F-922C79FC510D}" type="presParOf" srcId="{55F06BE2-E17B-46E1-AB9D-FB7D26D2664C}" destId="{BCD0E21C-4593-4994-A0F6-3E91352E355D}" srcOrd="3" destOrd="0" presId="urn:microsoft.com/office/officeart/2005/8/layout/equation1"/>
    <dgm:cxn modelId="{0C268E3D-5CB6-44EF-B758-1CE3923B611B}" type="presParOf" srcId="{55F06BE2-E17B-46E1-AB9D-FB7D26D2664C}" destId="{55930C9D-31C6-4FB8-B1CD-DDF5B8EC6D85}" srcOrd="4" destOrd="0" presId="urn:microsoft.com/office/officeart/2005/8/layout/equation1"/>
    <dgm:cxn modelId="{7495AED6-61DF-44D8-B66C-B2AC088FF67A}" type="presParOf" srcId="{55F06BE2-E17B-46E1-AB9D-FB7D26D2664C}" destId="{B49AD7C6-6B86-4985-A21B-3843F338D607}" srcOrd="5" destOrd="0" presId="urn:microsoft.com/office/officeart/2005/8/layout/equation1"/>
    <dgm:cxn modelId="{72071F01-09D4-48E1-96F2-E1367D977CD2}" type="presParOf" srcId="{55F06BE2-E17B-46E1-AB9D-FB7D26D2664C}" destId="{64775F03-C25C-473B-8767-06497DF2A6E6}" srcOrd="6" destOrd="0" presId="urn:microsoft.com/office/officeart/2005/8/layout/equation1"/>
    <dgm:cxn modelId="{5DAE8CD3-8E73-4B2A-B87F-416CABFD63FA}" type="presParOf" srcId="{55F06BE2-E17B-46E1-AB9D-FB7D26D2664C}" destId="{60FB58A9-BBF0-4B4B-BCB5-10C656D1C804}" srcOrd="7" destOrd="0" presId="urn:microsoft.com/office/officeart/2005/8/layout/equation1"/>
    <dgm:cxn modelId="{16300ED6-221F-486D-B436-1A84233F9292}" type="presParOf" srcId="{55F06BE2-E17B-46E1-AB9D-FB7D26D2664C}" destId="{E087B801-1AA8-4E4C-91E1-536C87375E99}" srcOrd="8" destOrd="0" presId="urn:microsoft.com/office/officeart/2005/8/layout/equation1"/>
    <dgm:cxn modelId="{5BFAC96D-99EE-4FA0-BC98-A3E36B79EFB8}" type="presParOf" srcId="{55F06BE2-E17B-46E1-AB9D-FB7D26D2664C}" destId="{12D1EE4B-AC7A-4BEF-BF98-86B44D34DEF9}" srcOrd="9" destOrd="0" presId="urn:microsoft.com/office/officeart/2005/8/layout/equation1"/>
    <dgm:cxn modelId="{FD0142BE-9272-45A7-84CD-F7CA09CAB3DC}" type="presParOf" srcId="{55F06BE2-E17B-46E1-AB9D-FB7D26D2664C}" destId="{C8240CCE-1CF1-4A0A-8D4A-76B7240C7677}" srcOrd="10" destOrd="0" presId="urn:microsoft.com/office/officeart/2005/8/layout/equation1"/>
    <dgm:cxn modelId="{652AA69F-49D5-4B55-8EBC-7CEE81AEC7EF}" type="presParOf" srcId="{55F06BE2-E17B-46E1-AB9D-FB7D26D2664C}" destId="{40CBFF7D-9743-4716-8290-CD035BAB8CB0}" srcOrd="11" destOrd="0" presId="urn:microsoft.com/office/officeart/2005/8/layout/equation1"/>
    <dgm:cxn modelId="{F86A08B9-5236-4D4A-A79A-19C9F364A1D9}" type="presParOf" srcId="{55F06BE2-E17B-46E1-AB9D-FB7D26D2664C}" destId="{9BF8F864-DED1-4FFD-ADC7-217C193969D1}" srcOrd="12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0AF57CDA-1347-4211-86F0-2D8B042A733D}" type="doc">
      <dgm:prSet loTypeId="urn:microsoft.com/office/officeart/2005/8/layout/vList6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s-ES"/>
        </a:p>
      </dgm:t>
    </dgm:pt>
    <dgm:pt modelId="{4C2B5BE7-968E-4B77-83C6-741A5244229A}">
      <dgm:prSet phldrT="[Texto]" custT="1"/>
      <dgm:spPr>
        <a:solidFill>
          <a:schemeClr val="tx2">
            <a:lumMod val="60000"/>
            <a:lumOff val="4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</dgm:spPr>
      <dgm:t>
        <a:bodyPr/>
        <a:lstStyle/>
        <a:p>
          <a:r>
            <a:rPr lang="es-ES" sz="1800" b="1" dirty="0" err="1"/>
            <a:t>ERC´s</a:t>
          </a:r>
          <a:r>
            <a:rPr lang="es-ES" sz="1800" b="1" dirty="0"/>
            <a:t> distintas a Suministrador de Servicios Básicos</a:t>
          </a:r>
        </a:p>
      </dgm:t>
    </dgm:pt>
    <dgm:pt modelId="{4CD31ED3-5D30-427C-99EF-69A861B97F4B}" type="sibTrans" cxnId="{FB4237FB-6510-4A0F-8722-E83CD68976F5}">
      <dgm:prSet/>
      <dgm:spPr/>
      <dgm:t>
        <a:bodyPr/>
        <a:lstStyle/>
        <a:p>
          <a:endParaRPr lang="es-ES" sz="1600"/>
        </a:p>
      </dgm:t>
    </dgm:pt>
    <dgm:pt modelId="{9D3080DC-C69A-449D-8576-22246E679672}" type="parTrans" cxnId="{FB4237FB-6510-4A0F-8722-E83CD68976F5}">
      <dgm:prSet/>
      <dgm:spPr/>
      <dgm:t>
        <a:bodyPr/>
        <a:lstStyle/>
        <a:p>
          <a:endParaRPr lang="es-ES" sz="1600"/>
        </a:p>
      </dgm:t>
    </dgm:pt>
    <dgm:pt modelId="{DEB677F4-CD11-4792-BEAC-666750E5B581}" type="pres">
      <dgm:prSet presAssocID="{0AF57CDA-1347-4211-86F0-2D8B042A733D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s-419"/>
        </a:p>
      </dgm:t>
    </dgm:pt>
    <dgm:pt modelId="{8A2E1ECF-3085-4419-967C-96A642DF062F}" type="pres">
      <dgm:prSet presAssocID="{4C2B5BE7-968E-4B77-83C6-741A5244229A}" presName="linNode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</dgm:spPr>
    </dgm:pt>
    <dgm:pt modelId="{55F4FA89-EDF8-43DB-9273-AD4EC82F8515}" type="pres">
      <dgm:prSet presAssocID="{4C2B5BE7-968E-4B77-83C6-741A5244229A}" presName="parentShp" presStyleLbl="node1" presStyleIdx="0" presStyleCnt="1" custScaleX="2000000" custScaleY="43168" custLinFactNeighborX="12333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DEE1DCD5-D32A-47FB-BE3B-8CD832B73ADE}" type="pres">
      <dgm:prSet presAssocID="{4C2B5BE7-968E-4B77-83C6-741A5244229A}" presName="childShp" presStyleLbl="bgAccFollowNode1" presStyleIdx="0" presStyleCnt="1" custScaleX="101602" custScaleY="40658" custLinFactX="-188718" custLinFactNeighborX="-200000" custLinFactNeighborY="0">
        <dgm:presLayoutVars>
          <dgm:bulletEnabled val="1"/>
        </dgm:presLayoutVars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</dgm:spPr>
    </dgm:pt>
  </dgm:ptLst>
  <dgm:cxnLst>
    <dgm:cxn modelId="{FB4237FB-6510-4A0F-8722-E83CD68976F5}" srcId="{0AF57CDA-1347-4211-86F0-2D8B042A733D}" destId="{4C2B5BE7-968E-4B77-83C6-741A5244229A}" srcOrd="0" destOrd="0" parTransId="{9D3080DC-C69A-449D-8576-22246E679672}" sibTransId="{4CD31ED3-5D30-427C-99EF-69A861B97F4B}"/>
    <dgm:cxn modelId="{8E2613BF-BAC3-427E-B440-03E09F46B28B}" type="presOf" srcId="{4C2B5BE7-968E-4B77-83C6-741A5244229A}" destId="{55F4FA89-EDF8-43DB-9273-AD4EC82F8515}" srcOrd="0" destOrd="0" presId="urn:microsoft.com/office/officeart/2005/8/layout/vList6"/>
    <dgm:cxn modelId="{154E8C0F-36E0-4D94-85B1-302F009EA9D6}" type="presOf" srcId="{0AF57CDA-1347-4211-86F0-2D8B042A733D}" destId="{DEB677F4-CD11-4792-BEAC-666750E5B581}" srcOrd="0" destOrd="0" presId="urn:microsoft.com/office/officeart/2005/8/layout/vList6"/>
    <dgm:cxn modelId="{B2DFF108-B4F5-4469-A7BE-698CA6B633C2}" type="presParOf" srcId="{DEB677F4-CD11-4792-BEAC-666750E5B581}" destId="{8A2E1ECF-3085-4419-967C-96A642DF062F}" srcOrd="0" destOrd="0" presId="urn:microsoft.com/office/officeart/2005/8/layout/vList6"/>
    <dgm:cxn modelId="{2878E86C-6DB1-401C-8742-4CA829B90972}" type="presParOf" srcId="{8A2E1ECF-3085-4419-967C-96A642DF062F}" destId="{55F4FA89-EDF8-43DB-9273-AD4EC82F8515}" srcOrd="0" destOrd="0" presId="urn:microsoft.com/office/officeart/2005/8/layout/vList6"/>
    <dgm:cxn modelId="{7292547B-C501-4F6C-B3AC-E8245211DF32}" type="presParOf" srcId="{8A2E1ECF-3085-4419-967C-96A642DF062F}" destId="{DEE1DCD5-D32A-47FB-BE3B-8CD832B73AD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0AF57CDA-1347-4211-86F0-2D8B042A733D}" type="doc">
      <dgm:prSet loTypeId="urn:microsoft.com/office/officeart/2005/8/layout/vList6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s-ES"/>
        </a:p>
      </dgm:t>
    </dgm:pt>
    <dgm:pt modelId="{4C2B5BE7-968E-4B77-83C6-741A5244229A}">
      <dgm:prSet phldrT="[Texto]" custT="1"/>
      <dgm:spPr>
        <a:solidFill>
          <a:schemeClr val="tx2">
            <a:lumMod val="60000"/>
            <a:lumOff val="4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</dgm:spPr>
      <dgm:t>
        <a:bodyPr/>
        <a:lstStyle/>
        <a:p>
          <a:r>
            <a:rPr lang="es-ES" sz="1800" b="1" dirty="0" err="1"/>
            <a:t>ERC´s</a:t>
          </a:r>
          <a:r>
            <a:rPr lang="es-ES" sz="1800" b="1" dirty="0"/>
            <a:t> distintas a Suministrador de Servicios Básicos</a:t>
          </a:r>
        </a:p>
      </dgm:t>
    </dgm:pt>
    <dgm:pt modelId="{4CD31ED3-5D30-427C-99EF-69A861B97F4B}" type="sibTrans" cxnId="{FB4237FB-6510-4A0F-8722-E83CD68976F5}">
      <dgm:prSet/>
      <dgm:spPr/>
      <dgm:t>
        <a:bodyPr/>
        <a:lstStyle/>
        <a:p>
          <a:endParaRPr lang="es-ES" sz="1600"/>
        </a:p>
      </dgm:t>
    </dgm:pt>
    <dgm:pt modelId="{9D3080DC-C69A-449D-8576-22246E679672}" type="parTrans" cxnId="{FB4237FB-6510-4A0F-8722-E83CD68976F5}">
      <dgm:prSet/>
      <dgm:spPr/>
      <dgm:t>
        <a:bodyPr/>
        <a:lstStyle/>
        <a:p>
          <a:endParaRPr lang="es-ES" sz="1600"/>
        </a:p>
      </dgm:t>
    </dgm:pt>
    <dgm:pt modelId="{DEB677F4-CD11-4792-BEAC-666750E5B581}" type="pres">
      <dgm:prSet presAssocID="{0AF57CDA-1347-4211-86F0-2D8B042A733D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s-419"/>
        </a:p>
      </dgm:t>
    </dgm:pt>
    <dgm:pt modelId="{8A2E1ECF-3085-4419-967C-96A642DF062F}" type="pres">
      <dgm:prSet presAssocID="{4C2B5BE7-968E-4B77-83C6-741A5244229A}" presName="linNode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</dgm:spPr>
    </dgm:pt>
    <dgm:pt modelId="{55F4FA89-EDF8-43DB-9273-AD4EC82F8515}" type="pres">
      <dgm:prSet presAssocID="{4C2B5BE7-968E-4B77-83C6-741A5244229A}" presName="parentShp" presStyleLbl="node1" presStyleIdx="0" presStyleCnt="1" custScaleX="2000000" custScaleY="43168" custLinFactNeighborX="12333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DEE1DCD5-D32A-47FB-BE3B-8CD832B73ADE}" type="pres">
      <dgm:prSet presAssocID="{4C2B5BE7-968E-4B77-83C6-741A5244229A}" presName="childShp" presStyleLbl="bgAccFollowNode1" presStyleIdx="0" presStyleCnt="1" custScaleX="101602" custScaleY="40658" custLinFactX="-188718" custLinFactNeighborX="-200000" custLinFactNeighborY="0">
        <dgm:presLayoutVars>
          <dgm:bulletEnabled val="1"/>
        </dgm:presLayoutVars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</dgm:spPr>
    </dgm:pt>
  </dgm:ptLst>
  <dgm:cxnLst>
    <dgm:cxn modelId="{1168F2B3-63E1-4FCE-9B17-4942B72BEB44}" type="presOf" srcId="{4C2B5BE7-968E-4B77-83C6-741A5244229A}" destId="{55F4FA89-EDF8-43DB-9273-AD4EC82F8515}" srcOrd="0" destOrd="0" presId="urn:microsoft.com/office/officeart/2005/8/layout/vList6"/>
    <dgm:cxn modelId="{FB4237FB-6510-4A0F-8722-E83CD68976F5}" srcId="{0AF57CDA-1347-4211-86F0-2D8B042A733D}" destId="{4C2B5BE7-968E-4B77-83C6-741A5244229A}" srcOrd="0" destOrd="0" parTransId="{9D3080DC-C69A-449D-8576-22246E679672}" sibTransId="{4CD31ED3-5D30-427C-99EF-69A861B97F4B}"/>
    <dgm:cxn modelId="{112742DF-B230-4678-A0A6-2DFCDE716D25}" type="presOf" srcId="{0AF57CDA-1347-4211-86F0-2D8B042A733D}" destId="{DEB677F4-CD11-4792-BEAC-666750E5B581}" srcOrd="0" destOrd="0" presId="urn:microsoft.com/office/officeart/2005/8/layout/vList6"/>
    <dgm:cxn modelId="{91EA3903-0C9D-4F9E-898B-F803B0266661}" type="presParOf" srcId="{DEB677F4-CD11-4792-BEAC-666750E5B581}" destId="{8A2E1ECF-3085-4419-967C-96A642DF062F}" srcOrd="0" destOrd="0" presId="urn:microsoft.com/office/officeart/2005/8/layout/vList6"/>
    <dgm:cxn modelId="{106A2C85-C5A3-43C0-BF82-257DA1E55493}" type="presParOf" srcId="{8A2E1ECF-3085-4419-967C-96A642DF062F}" destId="{55F4FA89-EDF8-43DB-9273-AD4EC82F8515}" srcOrd="0" destOrd="0" presId="urn:microsoft.com/office/officeart/2005/8/layout/vList6"/>
    <dgm:cxn modelId="{A20C7238-F67C-4077-9F5D-144C5CDF41EC}" type="presParOf" srcId="{8A2E1ECF-3085-4419-967C-96A642DF062F}" destId="{DEE1DCD5-D32A-47FB-BE3B-8CD832B73AD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0AF57CDA-1347-4211-86F0-2D8B042A733D}" type="doc">
      <dgm:prSet loTypeId="urn:microsoft.com/office/officeart/2005/8/layout/vList6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s-ES"/>
        </a:p>
      </dgm:t>
    </dgm:pt>
    <dgm:pt modelId="{4C2B5BE7-968E-4B77-83C6-741A5244229A}">
      <dgm:prSet phldrT="[Texto]" custT="1"/>
      <dgm:spPr>
        <a:solidFill>
          <a:schemeClr val="accent5">
            <a:lumMod val="75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</dgm:spPr>
      <dgm:t>
        <a:bodyPr/>
        <a:lstStyle/>
        <a:p>
          <a:r>
            <a:rPr lang="es-ES" sz="1800" b="1" dirty="0" err="1"/>
            <a:t>ERC´s</a:t>
          </a:r>
          <a:r>
            <a:rPr lang="es-ES" sz="1800" b="1" dirty="0"/>
            <a:t> distintas a Suministrador de Servicios Básicos</a:t>
          </a:r>
        </a:p>
      </dgm:t>
    </dgm:pt>
    <dgm:pt modelId="{4CD31ED3-5D30-427C-99EF-69A861B97F4B}" type="sibTrans" cxnId="{FB4237FB-6510-4A0F-8722-E83CD68976F5}">
      <dgm:prSet/>
      <dgm:spPr/>
      <dgm:t>
        <a:bodyPr/>
        <a:lstStyle/>
        <a:p>
          <a:endParaRPr lang="es-ES" sz="1600"/>
        </a:p>
      </dgm:t>
    </dgm:pt>
    <dgm:pt modelId="{9D3080DC-C69A-449D-8576-22246E679672}" type="parTrans" cxnId="{FB4237FB-6510-4A0F-8722-E83CD68976F5}">
      <dgm:prSet/>
      <dgm:spPr/>
      <dgm:t>
        <a:bodyPr/>
        <a:lstStyle/>
        <a:p>
          <a:endParaRPr lang="es-ES" sz="1600"/>
        </a:p>
      </dgm:t>
    </dgm:pt>
    <dgm:pt modelId="{DEB677F4-CD11-4792-BEAC-666750E5B581}" type="pres">
      <dgm:prSet presAssocID="{0AF57CDA-1347-4211-86F0-2D8B042A733D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s-419"/>
        </a:p>
      </dgm:t>
    </dgm:pt>
    <dgm:pt modelId="{8A2E1ECF-3085-4419-967C-96A642DF062F}" type="pres">
      <dgm:prSet presAssocID="{4C2B5BE7-968E-4B77-83C6-741A5244229A}" presName="linNode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</dgm:spPr>
    </dgm:pt>
    <dgm:pt modelId="{55F4FA89-EDF8-43DB-9273-AD4EC82F8515}" type="pres">
      <dgm:prSet presAssocID="{4C2B5BE7-968E-4B77-83C6-741A5244229A}" presName="parentShp" presStyleLbl="node1" presStyleIdx="0" presStyleCnt="1" custScaleX="2000000" custScaleY="43168" custLinFactNeighborX="12333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DEE1DCD5-D32A-47FB-BE3B-8CD832B73ADE}" type="pres">
      <dgm:prSet presAssocID="{4C2B5BE7-968E-4B77-83C6-741A5244229A}" presName="childShp" presStyleLbl="bgAccFollowNode1" presStyleIdx="0" presStyleCnt="1" custScaleX="101602" custScaleY="40658" custLinFactX="-188718" custLinFactNeighborX="-200000" custLinFactNeighborY="0">
        <dgm:presLayoutVars>
          <dgm:bulletEnabled val="1"/>
        </dgm:presLayoutVars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</dgm:spPr>
    </dgm:pt>
  </dgm:ptLst>
  <dgm:cxnLst>
    <dgm:cxn modelId="{91A8CA22-AB1D-4061-960A-2C095BF9A020}" type="presOf" srcId="{0AF57CDA-1347-4211-86F0-2D8B042A733D}" destId="{DEB677F4-CD11-4792-BEAC-666750E5B581}" srcOrd="0" destOrd="0" presId="urn:microsoft.com/office/officeart/2005/8/layout/vList6"/>
    <dgm:cxn modelId="{FB4237FB-6510-4A0F-8722-E83CD68976F5}" srcId="{0AF57CDA-1347-4211-86F0-2D8B042A733D}" destId="{4C2B5BE7-968E-4B77-83C6-741A5244229A}" srcOrd="0" destOrd="0" parTransId="{9D3080DC-C69A-449D-8576-22246E679672}" sibTransId="{4CD31ED3-5D30-427C-99EF-69A861B97F4B}"/>
    <dgm:cxn modelId="{73C314BD-87CA-4EEE-80E7-AD73E4AA04C3}" type="presOf" srcId="{4C2B5BE7-968E-4B77-83C6-741A5244229A}" destId="{55F4FA89-EDF8-43DB-9273-AD4EC82F8515}" srcOrd="0" destOrd="0" presId="urn:microsoft.com/office/officeart/2005/8/layout/vList6"/>
    <dgm:cxn modelId="{0FACDD24-67B5-40DA-AFD9-BE1AE95280FD}" type="presParOf" srcId="{DEB677F4-CD11-4792-BEAC-666750E5B581}" destId="{8A2E1ECF-3085-4419-967C-96A642DF062F}" srcOrd="0" destOrd="0" presId="urn:microsoft.com/office/officeart/2005/8/layout/vList6"/>
    <dgm:cxn modelId="{EB62F8EB-0021-4CBB-9DDC-91FD23B94E15}" type="presParOf" srcId="{8A2E1ECF-3085-4419-967C-96A642DF062F}" destId="{55F4FA89-EDF8-43DB-9273-AD4EC82F8515}" srcOrd="0" destOrd="0" presId="urn:microsoft.com/office/officeart/2005/8/layout/vList6"/>
    <dgm:cxn modelId="{49D0F630-E83E-456C-AF9E-6E53C54715C4}" type="presParOf" srcId="{8A2E1ECF-3085-4419-967C-96A642DF062F}" destId="{DEE1DCD5-D32A-47FB-BE3B-8CD832B73AD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0AF57CDA-1347-4211-86F0-2D8B042A733D}" type="doc">
      <dgm:prSet loTypeId="urn:microsoft.com/office/officeart/2005/8/layout/vList6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s-ES"/>
        </a:p>
      </dgm:t>
    </dgm:pt>
    <dgm:pt modelId="{DEB677F4-CD11-4792-BEAC-666750E5B581}" type="pres">
      <dgm:prSet presAssocID="{0AF57CDA-1347-4211-86F0-2D8B042A733D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s-MX"/>
        </a:p>
      </dgm:t>
    </dgm:pt>
  </dgm:ptLst>
  <dgm:cxnLst>
    <dgm:cxn modelId="{33FA6A23-9163-40BC-B2BE-62015F46B00A}" type="presOf" srcId="{0AF57CDA-1347-4211-86F0-2D8B042A733D}" destId="{DEB677F4-CD11-4792-BEAC-666750E5B581}" srcOrd="0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0AF57CDA-1347-4211-86F0-2D8B042A733D}" type="doc">
      <dgm:prSet loTypeId="urn:microsoft.com/office/officeart/2005/8/layout/vList6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s-ES"/>
        </a:p>
      </dgm:t>
    </dgm:pt>
    <dgm:pt modelId="{DEB677F4-CD11-4792-BEAC-666750E5B581}" type="pres">
      <dgm:prSet presAssocID="{0AF57CDA-1347-4211-86F0-2D8B042A733D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s-MX"/>
        </a:p>
      </dgm:t>
    </dgm:pt>
  </dgm:ptLst>
  <dgm:cxnLst>
    <dgm:cxn modelId="{EBAE5171-22C3-49C2-BF65-AC8CBAB5867C}" type="presOf" srcId="{0AF57CDA-1347-4211-86F0-2D8B042A733D}" destId="{DEB677F4-CD11-4792-BEAC-666750E5B581}" srcOrd="0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0AF57CDA-1347-4211-86F0-2D8B042A733D}" type="doc">
      <dgm:prSet loTypeId="urn:microsoft.com/office/officeart/2005/8/layout/vList6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s-ES"/>
        </a:p>
      </dgm:t>
    </dgm:pt>
    <dgm:pt modelId="{DEB677F4-CD11-4792-BEAC-666750E5B581}" type="pres">
      <dgm:prSet presAssocID="{0AF57CDA-1347-4211-86F0-2D8B042A733D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s-MX"/>
        </a:p>
      </dgm:t>
    </dgm:pt>
  </dgm:ptLst>
  <dgm:cxnLst>
    <dgm:cxn modelId="{02A5F4C1-2B1E-4D0C-B875-718D7DFE3CF4}" type="presOf" srcId="{0AF57CDA-1347-4211-86F0-2D8B042A733D}" destId="{DEB677F4-CD11-4792-BEAC-666750E5B581}" srcOrd="0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0AF57CDA-1347-4211-86F0-2D8B042A733D}" type="doc">
      <dgm:prSet loTypeId="urn:microsoft.com/office/officeart/2005/8/layout/vList6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s-ES"/>
        </a:p>
      </dgm:t>
    </dgm:pt>
    <dgm:pt modelId="{4C2B5BE7-968E-4B77-83C6-741A5244229A}">
      <dgm:prSet phldrT="[Texto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s-ES" sz="2000" b="1" dirty="0" smtClean="0"/>
            <a:t>Exposición al Valor de Mercado de Corto Plazo (</a:t>
          </a:r>
          <a:r>
            <a:rPr lang="es-ES" sz="2000" b="1" dirty="0" err="1" smtClean="0"/>
            <a:t>MtM</a:t>
          </a:r>
          <a:r>
            <a:rPr lang="es-ES" sz="2000" b="1" dirty="0"/>
            <a:t>)</a:t>
          </a:r>
          <a:endParaRPr lang="es-ES" sz="1800" b="1" dirty="0"/>
        </a:p>
      </dgm:t>
    </dgm:pt>
    <dgm:pt modelId="{4CD31ED3-5D30-427C-99EF-69A861B97F4B}" type="sibTrans" cxnId="{FB4237FB-6510-4A0F-8722-E83CD68976F5}">
      <dgm:prSet/>
      <dgm:spPr/>
      <dgm:t>
        <a:bodyPr/>
        <a:lstStyle/>
        <a:p>
          <a:endParaRPr lang="es-ES" sz="1600"/>
        </a:p>
      </dgm:t>
    </dgm:pt>
    <dgm:pt modelId="{9D3080DC-C69A-449D-8576-22246E679672}" type="parTrans" cxnId="{FB4237FB-6510-4A0F-8722-E83CD68976F5}">
      <dgm:prSet/>
      <dgm:spPr/>
      <dgm:t>
        <a:bodyPr/>
        <a:lstStyle/>
        <a:p>
          <a:endParaRPr lang="es-ES" sz="1600"/>
        </a:p>
      </dgm:t>
    </dgm:pt>
    <dgm:pt modelId="{DEB677F4-CD11-4792-BEAC-666750E5B581}" type="pres">
      <dgm:prSet presAssocID="{0AF57CDA-1347-4211-86F0-2D8B042A733D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s-MX"/>
        </a:p>
      </dgm:t>
    </dgm:pt>
    <dgm:pt modelId="{8A2E1ECF-3085-4419-967C-96A642DF062F}" type="pres">
      <dgm:prSet presAssocID="{4C2B5BE7-968E-4B77-83C6-741A5244229A}" presName="linNode" presStyleCnt="0"/>
      <dgm:spPr/>
    </dgm:pt>
    <dgm:pt modelId="{55F4FA89-EDF8-43DB-9273-AD4EC82F8515}" type="pres">
      <dgm:prSet presAssocID="{4C2B5BE7-968E-4B77-83C6-741A5244229A}" presName="parentShp" presStyleLbl="node1" presStyleIdx="0" presStyleCnt="1" custScaleX="2000000" custScaleY="43168" custLinFactNeighborX="1233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DEE1DCD5-D32A-47FB-BE3B-8CD832B73ADE}" type="pres">
      <dgm:prSet presAssocID="{4C2B5BE7-968E-4B77-83C6-741A5244229A}" presName="childShp" presStyleLbl="bgAccFollowNode1" presStyleIdx="0" presStyleCnt="1" custScaleX="101602" custScaleY="40658" custLinFactX="-188718" custLinFactNeighborX="-200000" custLinFactNeighborY="0">
        <dgm:presLayoutVars>
          <dgm:bulletEnabled val="1"/>
        </dgm:presLayoutVars>
      </dgm:prSet>
      <dgm:spPr/>
    </dgm:pt>
  </dgm:ptLst>
  <dgm:cxnLst>
    <dgm:cxn modelId="{FB4237FB-6510-4A0F-8722-E83CD68976F5}" srcId="{0AF57CDA-1347-4211-86F0-2D8B042A733D}" destId="{4C2B5BE7-968E-4B77-83C6-741A5244229A}" srcOrd="0" destOrd="0" parTransId="{9D3080DC-C69A-449D-8576-22246E679672}" sibTransId="{4CD31ED3-5D30-427C-99EF-69A861B97F4B}"/>
    <dgm:cxn modelId="{B7DB1894-5893-4C4D-9336-04A7DE0EB15C}" type="presOf" srcId="{0AF57CDA-1347-4211-86F0-2D8B042A733D}" destId="{DEB677F4-CD11-4792-BEAC-666750E5B581}" srcOrd="0" destOrd="0" presId="urn:microsoft.com/office/officeart/2005/8/layout/vList6"/>
    <dgm:cxn modelId="{282C1B31-35A9-4E48-A2E3-E7DC236E5010}" type="presOf" srcId="{4C2B5BE7-968E-4B77-83C6-741A5244229A}" destId="{55F4FA89-EDF8-43DB-9273-AD4EC82F8515}" srcOrd="0" destOrd="0" presId="urn:microsoft.com/office/officeart/2005/8/layout/vList6"/>
    <dgm:cxn modelId="{CA892ECC-7C38-4C0B-A8D8-DBE959D71128}" type="presParOf" srcId="{DEB677F4-CD11-4792-BEAC-666750E5B581}" destId="{8A2E1ECF-3085-4419-967C-96A642DF062F}" srcOrd="0" destOrd="0" presId="urn:microsoft.com/office/officeart/2005/8/layout/vList6"/>
    <dgm:cxn modelId="{7495858A-6C8C-4A8A-8494-53DD711C3DE7}" type="presParOf" srcId="{8A2E1ECF-3085-4419-967C-96A642DF062F}" destId="{55F4FA89-EDF8-43DB-9273-AD4EC82F8515}" srcOrd="0" destOrd="0" presId="urn:microsoft.com/office/officeart/2005/8/layout/vList6"/>
    <dgm:cxn modelId="{56970E1C-38C5-4112-8AAB-2A6F222BCB1C}" type="presParOf" srcId="{8A2E1ECF-3085-4419-967C-96A642DF062F}" destId="{DEE1DCD5-D32A-47FB-BE3B-8CD832B73AD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0AF57CDA-1347-4211-86F0-2D8B042A733D}" type="doc">
      <dgm:prSet loTypeId="urn:microsoft.com/office/officeart/2005/8/layout/vList6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s-ES"/>
        </a:p>
      </dgm:t>
    </dgm:pt>
    <dgm:pt modelId="{4C2B5BE7-968E-4B77-83C6-741A5244229A}">
      <dgm:prSet phldrT="[Texto]" custT="1"/>
      <dgm:spPr>
        <a:solidFill>
          <a:schemeClr val="bg2">
            <a:lumMod val="5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</dgm:spPr>
      <dgm:t>
        <a:bodyPr/>
        <a:lstStyle/>
        <a:p>
          <a:r>
            <a:rPr lang="es-ES" sz="1800" b="1" dirty="0" err="1"/>
            <a:t>ERC´s</a:t>
          </a:r>
          <a:r>
            <a:rPr lang="es-ES" sz="1800" b="1" dirty="0"/>
            <a:t> distintas a Suministrador de Servicios Básicos</a:t>
          </a:r>
        </a:p>
      </dgm:t>
    </dgm:pt>
    <dgm:pt modelId="{4CD31ED3-5D30-427C-99EF-69A861B97F4B}" type="sibTrans" cxnId="{FB4237FB-6510-4A0F-8722-E83CD68976F5}">
      <dgm:prSet/>
      <dgm:spPr/>
      <dgm:t>
        <a:bodyPr/>
        <a:lstStyle/>
        <a:p>
          <a:endParaRPr lang="es-ES" sz="1600"/>
        </a:p>
      </dgm:t>
    </dgm:pt>
    <dgm:pt modelId="{9D3080DC-C69A-449D-8576-22246E679672}" type="parTrans" cxnId="{FB4237FB-6510-4A0F-8722-E83CD68976F5}">
      <dgm:prSet/>
      <dgm:spPr/>
      <dgm:t>
        <a:bodyPr/>
        <a:lstStyle/>
        <a:p>
          <a:endParaRPr lang="es-ES" sz="1600"/>
        </a:p>
      </dgm:t>
    </dgm:pt>
    <dgm:pt modelId="{DEB677F4-CD11-4792-BEAC-666750E5B581}" type="pres">
      <dgm:prSet presAssocID="{0AF57CDA-1347-4211-86F0-2D8B042A733D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s-419"/>
        </a:p>
      </dgm:t>
    </dgm:pt>
    <dgm:pt modelId="{8A2E1ECF-3085-4419-967C-96A642DF062F}" type="pres">
      <dgm:prSet presAssocID="{4C2B5BE7-968E-4B77-83C6-741A5244229A}" presName="linNode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</dgm:spPr>
    </dgm:pt>
    <dgm:pt modelId="{55F4FA89-EDF8-43DB-9273-AD4EC82F8515}" type="pres">
      <dgm:prSet presAssocID="{4C2B5BE7-968E-4B77-83C6-741A5244229A}" presName="parentShp" presStyleLbl="node1" presStyleIdx="0" presStyleCnt="1" custScaleX="2000000" custScaleY="43168" custLinFactNeighborX="12333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DEE1DCD5-D32A-47FB-BE3B-8CD832B73ADE}" type="pres">
      <dgm:prSet presAssocID="{4C2B5BE7-968E-4B77-83C6-741A5244229A}" presName="childShp" presStyleLbl="bgAccFollowNode1" presStyleIdx="0" presStyleCnt="1" custScaleX="101602" custScaleY="40658" custLinFactX="-188718" custLinFactNeighborX="-200000" custLinFactNeighborY="0">
        <dgm:presLayoutVars>
          <dgm:bulletEnabled val="1"/>
        </dgm:presLayoutVars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</dgm:spPr>
    </dgm:pt>
  </dgm:ptLst>
  <dgm:cxnLst>
    <dgm:cxn modelId="{FB4237FB-6510-4A0F-8722-E83CD68976F5}" srcId="{0AF57CDA-1347-4211-86F0-2D8B042A733D}" destId="{4C2B5BE7-968E-4B77-83C6-741A5244229A}" srcOrd="0" destOrd="0" parTransId="{9D3080DC-C69A-449D-8576-22246E679672}" sibTransId="{4CD31ED3-5D30-427C-99EF-69A861B97F4B}"/>
    <dgm:cxn modelId="{EBF5319F-A10C-43F1-BD90-6C24315D58D1}" type="presOf" srcId="{0AF57CDA-1347-4211-86F0-2D8B042A733D}" destId="{DEB677F4-CD11-4792-BEAC-666750E5B581}" srcOrd="0" destOrd="0" presId="urn:microsoft.com/office/officeart/2005/8/layout/vList6"/>
    <dgm:cxn modelId="{B87FDF34-548C-46C9-9728-8BB5CE1F0DAD}" type="presOf" srcId="{4C2B5BE7-968E-4B77-83C6-741A5244229A}" destId="{55F4FA89-EDF8-43DB-9273-AD4EC82F8515}" srcOrd="0" destOrd="0" presId="urn:microsoft.com/office/officeart/2005/8/layout/vList6"/>
    <dgm:cxn modelId="{0012A5C7-B3D2-47EF-A2AE-15B25526EBD8}" type="presParOf" srcId="{DEB677F4-CD11-4792-BEAC-666750E5B581}" destId="{8A2E1ECF-3085-4419-967C-96A642DF062F}" srcOrd="0" destOrd="0" presId="urn:microsoft.com/office/officeart/2005/8/layout/vList6"/>
    <dgm:cxn modelId="{6E6199B8-F4A1-4714-A90F-1B9F8CF43751}" type="presParOf" srcId="{8A2E1ECF-3085-4419-967C-96A642DF062F}" destId="{55F4FA89-EDF8-43DB-9273-AD4EC82F8515}" srcOrd="0" destOrd="0" presId="urn:microsoft.com/office/officeart/2005/8/layout/vList6"/>
    <dgm:cxn modelId="{73847B07-F948-4057-8B2A-4C44E8F67D47}" type="presParOf" srcId="{8A2E1ECF-3085-4419-967C-96A642DF062F}" destId="{DEE1DCD5-D32A-47FB-BE3B-8CD832B73AD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69B0889-A552-4D1A-A842-B67A1AED972C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</dgm:pt>
    <dgm:pt modelId="{20C26A9D-4783-42F2-AD83-2F9E42C625A7}">
      <dgm:prSet phldrT="[Texto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s-MX" sz="1800" dirty="0"/>
            <a:t>Paso 1</a:t>
          </a:r>
        </a:p>
      </dgm:t>
    </dgm:pt>
    <dgm:pt modelId="{58AA53A0-E54B-42BA-9D28-384D80A1324A}" type="parTrans" cxnId="{D754A418-55C0-49ED-8DD8-EA805036001C}">
      <dgm:prSet/>
      <dgm:spPr/>
      <dgm:t>
        <a:bodyPr/>
        <a:lstStyle/>
        <a:p>
          <a:endParaRPr lang="es-MX" sz="2000"/>
        </a:p>
      </dgm:t>
    </dgm:pt>
    <dgm:pt modelId="{1512AC39-D132-482D-B4E6-81ABA12B4D2C}" type="sibTrans" cxnId="{D754A418-55C0-49ED-8DD8-EA805036001C}">
      <dgm:prSet/>
      <dgm:spPr/>
      <dgm:t>
        <a:bodyPr/>
        <a:lstStyle/>
        <a:p>
          <a:endParaRPr lang="es-MX" sz="2000"/>
        </a:p>
      </dgm:t>
    </dgm:pt>
    <dgm:pt modelId="{2459ED50-A708-43CD-86F8-258721895845}">
      <dgm:prSet phldrT="[Texto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>
        <a:solidFill>
          <a:srgbClr val="FF5001"/>
        </a:solidFill>
      </dgm:spPr>
      <dgm:t>
        <a:bodyPr/>
        <a:lstStyle/>
        <a:p>
          <a:r>
            <a:rPr lang="es-MX" sz="1800" dirty="0"/>
            <a:t>Paso 2</a:t>
          </a:r>
        </a:p>
      </dgm:t>
    </dgm:pt>
    <dgm:pt modelId="{29CD7692-D5AA-475D-95E9-A791811A7544}" type="parTrans" cxnId="{31DDD7AA-2ADA-4344-B424-30F38F33EEF3}">
      <dgm:prSet/>
      <dgm:spPr/>
      <dgm:t>
        <a:bodyPr/>
        <a:lstStyle/>
        <a:p>
          <a:endParaRPr lang="es-MX" sz="2000"/>
        </a:p>
      </dgm:t>
    </dgm:pt>
    <dgm:pt modelId="{AE8F16F0-F3B4-4C61-951A-0F8E5186066A}" type="sibTrans" cxnId="{31DDD7AA-2ADA-4344-B424-30F38F33EEF3}">
      <dgm:prSet/>
      <dgm:spPr/>
      <dgm:t>
        <a:bodyPr/>
        <a:lstStyle/>
        <a:p>
          <a:endParaRPr lang="es-MX" sz="2000"/>
        </a:p>
      </dgm:t>
    </dgm:pt>
    <dgm:pt modelId="{E44CCB4B-0AE8-453F-B7AF-A93EBE8F27CA}">
      <dgm:prSet phldrT="[Texto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s-MX" sz="1800" dirty="0"/>
            <a:t>Paso 3</a:t>
          </a:r>
        </a:p>
      </dgm:t>
    </dgm:pt>
    <dgm:pt modelId="{E72AACCA-0493-4356-B283-FC11B5AD0112}" type="parTrans" cxnId="{0A05E8D9-1C5C-4544-BC5D-AAFD2D1953B9}">
      <dgm:prSet/>
      <dgm:spPr/>
      <dgm:t>
        <a:bodyPr/>
        <a:lstStyle/>
        <a:p>
          <a:endParaRPr lang="es-MX" sz="2000"/>
        </a:p>
      </dgm:t>
    </dgm:pt>
    <dgm:pt modelId="{A08C1156-D577-42C9-8110-036A046ADE66}" type="sibTrans" cxnId="{0A05E8D9-1C5C-4544-BC5D-AAFD2D1953B9}">
      <dgm:prSet/>
      <dgm:spPr/>
      <dgm:t>
        <a:bodyPr/>
        <a:lstStyle/>
        <a:p>
          <a:endParaRPr lang="es-MX" sz="2000"/>
        </a:p>
      </dgm:t>
    </dgm:pt>
    <dgm:pt modelId="{F3F40481-3965-4D43-9592-8222D5A1F9DC}">
      <dgm:prSet custT="1"/>
      <dgm:spPr/>
      <dgm:t>
        <a:bodyPr anchor="ctr"/>
        <a:lstStyle/>
        <a:p>
          <a:pPr algn="just"/>
          <a:r>
            <a:rPr lang="es-MX" sz="1100" dirty="0"/>
            <a:t>Recepción de la Solicitud de Reporte y entrega de documentos</a:t>
          </a:r>
        </a:p>
      </dgm:t>
    </dgm:pt>
    <dgm:pt modelId="{80F4E7B9-3108-4FB0-A516-DCEE9FAA0C62}" type="parTrans" cxnId="{E3EB9481-AEE5-4234-8C4B-B099AF6D5C47}">
      <dgm:prSet/>
      <dgm:spPr/>
      <dgm:t>
        <a:bodyPr/>
        <a:lstStyle/>
        <a:p>
          <a:endParaRPr lang="es-MX" sz="2000"/>
        </a:p>
      </dgm:t>
    </dgm:pt>
    <dgm:pt modelId="{82CBFCB2-A568-4A2F-B1C0-368A7B7F8128}" type="sibTrans" cxnId="{E3EB9481-AEE5-4234-8C4B-B099AF6D5C47}">
      <dgm:prSet/>
      <dgm:spPr/>
      <dgm:t>
        <a:bodyPr/>
        <a:lstStyle/>
        <a:p>
          <a:endParaRPr lang="es-MX" sz="2000"/>
        </a:p>
      </dgm:t>
    </dgm:pt>
    <dgm:pt modelId="{B023B281-CE97-451B-B6E7-808B71CAF678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 anchor="ctr"/>
        <a:lstStyle/>
        <a:p>
          <a:pPr algn="ctr"/>
          <a:r>
            <a:rPr lang="es-MX" sz="1200" dirty="0"/>
            <a:t>Validación de la documentación</a:t>
          </a:r>
        </a:p>
      </dgm:t>
    </dgm:pt>
    <dgm:pt modelId="{D932781F-FB45-4534-BC42-B39F9AA312C6}" type="parTrans" cxnId="{B610DF2F-834D-414E-8B60-76791F56B341}">
      <dgm:prSet/>
      <dgm:spPr/>
      <dgm:t>
        <a:bodyPr/>
        <a:lstStyle/>
        <a:p>
          <a:endParaRPr lang="es-MX" sz="2000"/>
        </a:p>
      </dgm:t>
    </dgm:pt>
    <dgm:pt modelId="{6808CB93-2029-43C0-88B9-259B10226FF9}" type="sibTrans" cxnId="{B610DF2F-834D-414E-8B60-76791F56B341}">
      <dgm:prSet/>
      <dgm:spPr/>
      <dgm:t>
        <a:bodyPr/>
        <a:lstStyle/>
        <a:p>
          <a:endParaRPr lang="es-MX" sz="2000"/>
        </a:p>
      </dgm:t>
    </dgm:pt>
    <dgm:pt modelId="{232EE266-41C8-4E83-899A-2EA3B3145B6E}">
      <dgm:prSet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 anchor="ctr"/>
        <a:lstStyle/>
        <a:p>
          <a:pPr algn="just"/>
          <a:r>
            <a:rPr lang="es-MX" sz="1200" dirty="0"/>
            <a:t>Evaluación por la Cámara</a:t>
          </a:r>
        </a:p>
      </dgm:t>
    </dgm:pt>
    <dgm:pt modelId="{D382152B-D7B8-4B90-9F56-49BCFC9AE740}" type="parTrans" cxnId="{AE4B8361-CF4C-4503-A483-85E1C31D63B2}">
      <dgm:prSet/>
      <dgm:spPr/>
      <dgm:t>
        <a:bodyPr/>
        <a:lstStyle/>
        <a:p>
          <a:endParaRPr lang="es-MX" sz="2000"/>
        </a:p>
      </dgm:t>
    </dgm:pt>
    <dgm:pt modelId="{51CC01F2-421F-460D-96EF-F6D842BC7550}" type="sibTrans" cxnId="{AE4B8361-CF4C-4503-A483-85E1C31D63B2}">
      <dgm:prSet/>
      <dgm:spPr/>
      <dgm:t>
        <a:bodyPr/>
        <a:lstStyle/>
        <a:p>
          <a:endParaRPr lang="es-MX" sz="2000"/>
        </a:p>
      </dgm:t>
    </dgm:pt>
    <dgm:pt modelId="{FB0D5A95-8C09-41A2-BB9D-FC480218F25F}" type="pres">
      <dgm:prSet presAssocID="{069B0889-A552-4D1A-A842-B67A1AED972C}" presName="Name0" presStyleCnt="0">
        <dgm:presLayoutVars>
          <dgm:dir/>
          <dgm:animLvl val="lvl"/>
          <dgm:resizeHandles val="exact"/>
        </dgm:presLayoutVars>
      </dgm:prSet>
      <dgm:spPr/>
    </dgm:pt>
    <dgm:pt modelId="{943B6762-636C-4B84-B416-327B1B7A7A65}" type="pres">
      <dgm:prSet presAssocID="{069B0889-A552-4D1A-A842-B67A1AED972C}" presName="tSp" presStyleCnt="0"/>
      <dgm:spPr/>
    </dgm:pt>
    <dgm:pt modelId="{5114A934-6684-4D18-BF5B-FBA7DBC407AB}" type="pres">
      <dgm:prSet presAssocID="{069B0889-A552-4D1A-A842-B67A1AED972C}" presName="bSp" presStyleCnt="0"/>
      <dgm:spPr/>
    </dgm:pt>
    <dgm:pt modelId="{D84B7AF2-52EA-48B6-BEF6-E4DE98423F8B}" type="pres">
      <dgm:prSet presAssocID="{069B0889-A552-4D1A-A842-B67A1AED972C}" presName="process" presStyleCnt="0"/>
      <dgm:spPr/>
    </dgm:pt>
    <dgm:pt modelId="{DA6588CF-F95D-4CA0-90FF-2F6A0BB8A8CA}" type="pres">
      <dgm:prSet presAssocID="{20C26A9D-4783-42F2-AD83-2F9E42C625A7}" presName="composite1" presStyleCnt="0"/>
      <dgm:spPr/>
    </dgm:pt>
    <dgm:pt modelId="{0853BEA5-84F7-42A9-ACF4-E71FF668FBDE}" type="pres">
      <dgm:prSet presAssocID="{20C26A9D-4783-42F2-AD83-2F9E42C625A7}" presName="dummyNode1" presStyleLbl="node1" presStyleIdx="0" presStyleCnt="3"/>
      <dgm:spPr/>
    </dgm:pt>
    <dgm:pt modelId="{459A0C8B-18D0-4CE0-A03F-6E611B7039D1}" type="pres">
      <dgm:prSet presAssocID="{20C26A9D-4783-42F2-AD83-2F9E42C625A7}" presName="childNode1" presStyleLbl="bgAcc1" presStyleIdx="0" presStyleCnt="3" custScaleX="181645" custScaleY="127084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E3336FAE-45BB-4964-B929-423279F9A5BA}" type="pres">
      <dgm:prSet presAssocID="{20C26A9D-4783-42F2-AD83-2F9E42C625A7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BB6B9746-3067-43E7-B26E-89F97B36A38A}" type="pres">
      <dgm:prSet presAssocID="{20C26A9D-4783-42F2-AD83-2F9E42C625A7}" presName="parentNode1" presStyleLbl="node1" presStyleIdx="0" presStyleCnt="3" custLinFactNeighborY="33380">
        <dgm:presLayoutVars>
          <dgm:chMax val="1"/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72CA46D2-6049-4657-B1F4-8A158E70D6B6}" type="pres">
      <dgm:prSet presAssocID="{20C26A9D-4783-42F2-AD83-2F9E42C625A7}" presName="connSite1" presStyleCnt="0"/>
      <dgm:spPr/>
    </dgm:pt>
    <dgm:pt modelId="{5456B197-AAA7-48FA-98AE-5DE589BEB45F}" type="pres">
      <dgm:prSet presAssocID="{1512AC39-D132-482D-B4E6-81ABA12B4D2C}" presName="Name9" presStyleLbl="sibTrans2D1" presStyleIdx="0" presStyleCnt="2" custLinFactNeighborX="2161"/>
      <dgm:spPr/>
      <dgm:t>
        <a:bodyPr/>
        <a:lstStyle/>
        <a:p>
          <a:endParaRPr lang="es-419"/>
        </a:p>
      </dgm:t>
    </dgm:pt>
    <dgm:pt modelId="{9C824E0A-552A-478B-AFF8-B3D2C17C2E7A}" type="pres">
      <dgm:prSet presAssocID="{2459ED50-A708-43CD-86F8-258721895845}" presName="composite2" presStyleCnt="0"/>
      <dgm:spPr/>
    </dgm:pt>
    <dgm:pt modelId="{ABEE1F72-B998-40A3-A6A8-3D647F830410}" type="pres">
      <dgm:prSet presAssocID="{2459ED50-A708-43CD-86F8-258721895845}" presName="dummyNode2" presStyleLbl="node1" presStyleIdx="0" presStyleCnt="3"/>
      <dgm:spPr/>
    </dgm:pt>
    <dgm:pt modelId="{0F244B24-1D06-45CD-A366-B81DE65F0648}" type="pres">
      <dgm:prSet presAssocID="{2459ED50-A708-43CD-86F8-258721895845}" presName="childNode2" presStyleLbl="bgAcc1" presStyleIdx="1" presStyleCnt="3" custScaleX="181352" custScaleY="119469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C47B8AC2-624A-42E6-96E6-FEE105DA31B5}" type="pres">
      <dgm:prSet presAssocID="{2459ED50-A708-43CD-86F8-258721895845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63D77572-197A-4BC2-B980-9C02672BA49C}" type="pres">
      <dgm:prSet presAssocID="{2459ED50-A708-43CD-86F8-258721895845}" presName="parentNode2" presStyleLbl="node1" presStyleIdx="1" presStyleCnt="3" custLinFactNeighborX="10619" custLinFactNeighborY="-20028">
        <dgm:presLayoutVars>
          <dgm:chMax val="0"/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D0809429-D36A-48B8-8AC2-EBF2240FDC98}" type="pres">
      <dgm:prSet presAssocID="{2459ED50-A708-43CD-86F8-258721895845}" presName="connSite2" presStyleCnt="0"/>
      <dgm:spPr/>
    </dgm:pt>
    <dgm:pt modelId="{B8FFFECD-3D0C-4C45-805F-1DDAF0887D77}" type="pres">
      <dgm:prSet presAssocID="{AE8F16F0-F3B4-4C61-951A-0F8E5186066A}" presName="Name18" presStyleLbl="sibTrans2D1" presStyleIdx="1" presStyleCnt="2"/>
      <dgm:spPr/>
      <dgm:t>
        <a:bodyPr/>
        <a:lstStyle/>
        <a:p>
          <a:endParaRPr lang="es-419"/>
        </a:p>
      </dgm:t>
    </dgm:pt>
    <dgm:pt modelId="{71CAB40C-8C0E-4301-931B-DD1FF4FAD263}" type="pres">
      <dgm:prSet presAssocID="{E44CCB4B-0AE8-453F-B7AF-A93EBE8F27CA}" presName="composite1" presStyleCnt="0"/>
      <dgm:spPr/>
    </dgm:pt>
    <dgm:pt modelId="{BBD56C82-CD4F-4767-A7B7-693FC9DBFF6A}" type="pres">
      <dgm:prSet presAssocID="{E44CCB4B-0AE8-453F-B7AF-A93EBE8F27CA}" presName="dummyNode1" presStyleLbl="node1" presStyleIdx="1" presStyleCnt="3"/>
      <dgm:spPr/>
    </dgm:pt>
    <dgm:pt modelId="{9555464A-0398-456D-BE16-E20CC5B1A5AC}" type="pres">
      <dgm:prSet presAssocID="{E44CCB4B-0AE8-453F-B7AF-A93EBE8F27CA}" presName="childNode1" presStyleLbl="bgAcc1" presStyleIdx="2" presStyleCnt="3" custScaleX="167898" custScaleY="122068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8BA63200-2FF1-42E9-9DE4-4071C5A31BB3}" type="pres">
      <dgm:prSet presAssocID="{E44CCB4B-0AE8-453F-B7AF-A93EBE8F27CA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A7AFA57A-EFBC-4FD0-AE36-C0754361A232}" type="pres">
      <dgm:prSet presAssocID="{E44CCB4B-0AE8-453F-B7AF-A93EBE8F27CA}" presName="parentNode1" presStyleLbl="node1" presStyleIdx="2" presStyleCnt="3" custLinFactNeighborX="28313" custLinFactNeighborY="28930">
        <dgm:presLayoutVars>
          <dgm:chMax val="1"/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77AB7514-3D08-4511-A2E3-56410F383679}" type="pres">
      <dgm:prSet presAssocID="{E44CCB4B-0AE8-453F-B7AF-A93EBE8F27CA}" presName="connSite1" presStyleCnt="0"/>
      <dgm:spPr/>
    </dgm:pt>
  </dgm:ptLst>
  <dgm:cxnLst>
    <dgm:cxn modelId="{AE4B8361-CF4C-4503-A483-85E1C31D63B2}" srcId="{E44CCB4B-0AE8-453F-B7AF-A93EBE8F27CA}" destId="{232EE266-41C8-4E83-899A-2EA3B3145B6E}" srcOrd="0" destOrd="0" parTransId="{D382152B-D7B8-4B90-9F56-49BCFC9AE740}" sibTransId="{51CC01F2-421F-460D-96EF-F6D842BC7550}"/>
    <dgm:cxn modelId="{B610DF2F-834D-414E-8B60-76791F56B341}" srcId="{2459ED50-A708-43CD-86F8-258721895845}" destId="{B023B281-CE97-451B-B6E7-808B71CAF678}" srcOrd="0" destOrd="0" parTransId="{D932781F-FB45-4534-BC42-B39F9AA312C6}" sibTransId="{6808CB93-2029-43C0-88B9-259B10226FF9}"/>
    <dgm:cxn modelId="{D96619AE-4E71-4398-B1A4-431DEFF3C3F1}" type="presOf" srcId="{B023B281-CE97-451B-B6E7-808B71CAF678}" destId="{0F244B24-1D06-45CD-A366-B81DE65F0648}" srcOrd="0" destOrd="0" presId="urn:microsoft.com/office/officeart/2005/8/layout/hProcess4"/>
    <dgm:cxn modelId="{8F4B650A-80F2-43A7-B101-EB2E65E9B59E}" type="presOf" srcId="{E44CCB4B-0AE8-453F-B7AF-A93EBE8F27CA}" destId="{A7AFA57A-EFBC-4FD0-AE36-C0754361A232}" srcOrd="0" destOrd="0" presId="urn:microsoft.com/office/officeart/2005/8/layout/hProcess4"/>
    <dgm:cxn modelId="{6EE481C6-64C2-4D4C-801C-B6BC7ACAF2D8}" type="presOf" srcId="{F3F40481-3965-4D43-9592-8222D5A1F9DC}" destId="{E3336FAE-45BB-4964-B929-423279F9A5BA}" srcOrd="1" destOrd="0" presId="urn:microsoft.com/office/officeart/2005/8/layout/hProcess4"/>
    <dgm:cxn modelId="{D7914D91-B4AE-43BD-AC1F-3C565219AE33}" type="presOf" srcId="{232EE266-41C8-4E83-899A-2EA3B3145B6E}" destId="{9555464A-0398-456D-BE16-E20CC5B1A5AC}" srcOrd="0" destOrd="0" presId="urn:microsoft.com/office/officeart/2005/8/layout/hProcess4"/>
    <dgm:cxn modelId="{4577E4D2-E9AA-425D-9445-1B5495CBF554}" type="presOf" srcId="{2459ED50-A708-43CD-86F8-258721895845}" destId="{63D77572-197A-4BC2-B980-9C02672BA49C}" srcOrd="0" destOrd="0" presId="urn:microsoft.com/office/officeart/2005/8/layout/hProcess4"/>
    <dgm:cxn modelId="{DA574732-D9C7-42B1-A733-65ADCD1EC302}" type="presOf" srcId="{232EE266-41C8-4E83-899A-2EA3B3145B6E}" destId="{8BA63200-2FF1-42E9-9DE4-4071C5A31BB3}" srcOrd="1" destOrd="0" presId="urn:microsoft.com/office/officeart/2005/8/layout/hProcess4"/>
    <dgm:cxn modelId="{5CE30D3F-5887-40FC-AEF2-93EED6EBCF6B}" type="presOf" srcId="{20C26A9D-4783-42F2-AD83-2F9E42C625A7}" destId="{BB6B9746-3067-43E7-B26E-89F97B36A38A}" srcOrd="0" destOrd="0" presId="urn:microsoft.com/office/officeart/2005/8/layout/hProcess4"/>
    <dgm:cxn modelId="{2B12F3AF-ECBF-4221-B490-2A9413076E51}" type="presOf" srcId="{B023B281-CE97-451B-B6E7-808B71CAF678}" destId="{C47B8AC2-624A-42E6-96E6-FEE105DA31B5}" srcOrd="1" destOrd="0" presId="urn:microsoft.com/office/officeart/2005/8/layout/hProcess4"/>
    <dgm:cxn modelId="{FEC2B7D7-2948-4889-82F6-60AF8AE87CB4}" type="presOf" srcId="{1512AC39-D132-482D-B4E6-81ABA12B4D2C}" destId="{5456B197-AAA7-48FA-98AE-5DE589BEB45F}" srcOrd="0" destOrd="0" presId="urn:microsoft.com/office/officeart/2005/8/layout/hProcess4"/>
    <dgm:cxn modelId="{9B50D87D-EE26-4544-9B6A-F372FBB3060A}" type="presOf" srcId="{AE8F16F0-F3B4-4C61-951A-0F8E5186066A}" destId="{B8FFFECD-3D0C-4C45-805F-1DDAF0887D77}" srcOrd="0" destOrd="0" presId="urn:microsoft.com/office/officeart/2005/8/layout/hProcess4"/>
    <dgm:cxn modelId="{E3EB9481-AEE5-4234-8C4B-B099AF6D5C47}" srcId="{20C26A9D-4783-42F2-AD83-2F9E42C625A7}" destId="{F3F40481-3965-4D43-9592-8222D5A1F9DC}" srcOrd="0" destOrd="0" parTransId="{80F4E7B9-3108-4FB0-A516-DCEE9FAA0C62}" sibTransId="{82CBFCB2-A568-4A2F-B1C0-368A7B7F8128}"/>
    <dgm:cxn modelId="{D754A418-55C0-49ED-8DD8-EA805036001C}" srcId="{069B0889-A552-4D1A-A842-B67A1AED972C}" destId="{20C26A9D-4783-42F2-AD83-2F9E42C625A7}" srcOrd="0" destOrd="0" parTransId="{58AA53A0-E54B-42BA-9D28-384D80A1324A}" sibTransId="{1512AC39-D132-482D-B4E6-81ABA12B4D2C}"/>
    <dgm:cxn modelId="{6D160EAE-F296-4DAE-A316-E9C67B9738A3}" type="presOf" srcId="{F3F40481-3965-4D43-9592-8222D5A1F9DC}" destId="{459A0C8B-18D0-4CE0-A03F-6E611B7039D1}" srcOrd="0" destOrd="0" presId="urn:microsoft.com/office/officeart/2005/8/layout/hProcess4"/>
    <dgm:cxn modelId="{0A05E8D9-1C5C-4544-BC5D-AAFD2D1953B9}" srcId="{069B0889-A552-4D1A-A842-B67A1AED972C}" destId="{E44CCB4B-0AE8-453F-B7AF-A93EBE8F27CA}" srcOrd="2" destOrd="0" parTransId="{E72AACCA-0493-4356-B283-FC11B5AD0112}" sibTransId="{A08C1156-D577-42C9-8110-036A046ADE66}"/>
    <dgm:cxn modelId="{F9E7668F-87EE-49E7-A078-CFCE886E2B21}" type="presOf" srcId="{069B0889-A552-4D1A-A842-B67A1AED972C}" destId="{FB0D5A95-8C09-41A2-BB9D-FC480218F25F}" srcOrd="0" destOrd="0" presId="urn:microsoft.com/office/officeart/2005/8/layout/hProcess4"/>
    <dgm:cxn modelId="{31DDD7AA-2ADA-4344-B424-30F38F33EEF3}" srcId="{069B0889-A552-4D1A-A842-B67A1AED972C}" destId="{2459ED50-A708-43CD-86F8-258721895845}" srcOrd="1" destOrd="0" parTransId="{29CD7692-D5AA-475D-95E9-A791811A7544}" sibTransId="{AE8F16F0-F3B4-4C61-951A-0F8E5186066A}"/>
    <dgm:cxn modelId="{BA48F0A0-AF84-4C12-B3FB-473DEA0EF405}" type="presParOf" srcId="{FB0D5A95-8C09-41A2-BB9D-FC480218F25F}" destId="{943B6762-636C-4B84-B416-327B1B7A7A65}" srcOrd="0" destOrd="0" presId="urn:microsoft.com/office/officeart/2005/8/layout/hProcess4"/>
    <dgm:cxn modelId="{494A7DF2-FF06-47DE-B865-03364CDC2FA5}" type="presParOf" srcId="{FB0D5A95-8C09-41A2-BB9D-FC480218F25F}" destId="{5114A934-6684-4D18-BF5B-FBA7DBC407AB}" srcOrd="1" destOrd="0" presId="urn:microsoft.com/office/officeart/2005/8/layout/hProcess4"/>
    <dgm:cxn modelId="{4E716656-235E-49AA-BB42-8FF8BAAB96DB}" type="presParOf" srcId="{FB0D5A95-8C09-41A2-BB9D-FC480218F25F}" destId="{D84B7AF2-52EA-48B6-BEF6-E4DE98423F8B}" srcOrd="2" destOrd="0" presId="urn:microsoft.com/office/officeart/2005/8/layout/hProcess4"/>
    <dgm:cxn modelId="{7F44A7B9-7071-4AAD-868D-8B088C8EEA4B}" type="presParOf" srcId="{D84B7AF2-52EA-48B6-BEF6-E4DE98423F8B}" destId="{DA6588CF-F95D-4CA0-90FF-2F6A0BB8A8CA}" srcOrd="0" destOrd="0" presId="urn:microsoft.com/office/officeart/2005/8/layout/hProcess4"/>
    <dgm:cxn modelId="{C9B7F23E-C06D-4B08-B219-370465A36E11}" type="presParOf" srcId="{DA6588CF-F95D-4CA0-90FF-2F6A0BB8A8CA}" destId="{0853BEA5-84F7-42A9-ACF4-E71FF668FBDE}" srcOrd="0" destOrd="0" presId="urn:microsoft.com/office/officeart/2005/8/layout/hProcess4"/>
    <dgm:cxn modelId="{6AA36386-59BA-4E33-BC86-405AFC6AE845}" type="presParOf" srcId="{DA6588CF-F95D-4CA0-90FF-2F6A0BB8A8CA}" destId="{459A0C8B-18D0-4CE0-A03F-6E611B7039D1}" srcOrd="1" destOrd="0" presId="urn:microsoft.com/office/officeart/2005/8/layout/hProcess4"/>
    <dgm:cxn modelId="{08CD659E-5D9D-4A49-AA01-203FB18CC448}" type="presParOf" srcId="{DA6588CF-F95D-4CA0-90FF-2F6A0BB8A8CA}" destId="{E3336FAE-45BB-4964-B929-423279F9A5BA}" srcOrd="2" destOrd="0" presId="urn:microsoft.com/office/officeart/2005/8/layout/hProcess4"/>
    <dgm:cxn modelId="{0A3EB589-91A0-4123-ACB1-6CE849AA782D}" type="presParOf" srcId="{DA6588CF-F95D-4CA0-90FF-2F6A0BB8A8CA}" destId="{BB6B9746-3067-43E7-B26E-89F97B36A38A}" srcOrd="3" destOrd="0" presId="urn:microsoft.com/office/officeart/2005/8/layout/hProcess4"/>
    <dgm:cxn modelId="{67CD36DF-D932-4B8B-ADCD-3DEE70491273}" type="presParOf" srcId="{DA6588CF-F95D-4CA0-90FF-2F6A0BB8A8CA}" destId="{72CA46D2-6049-4657-B1F4-8A158E70D6B6}" srcOrd="4" destOrd="0" presId="urn:microsoft.com/office/officeart/2005/8/layout/hProcess4"/>
    <dgm:cxn modelId="{CCC9E5EC-4DDE-4174-B2CE-642C788F55D5}" type="presParOf" srcId="{D84B7AF2-52EA-48B6-BEF6-E4DE98423F8B}" destId="{5456B197-AAA7-48FA-98AE-5DE589BEB45F}" srcOrd="1" destOrd="0" presId="urn:microsoft.com/office/officeart/2005/8/layout/hProcess4"/>
    <dgm:cxn modelId="{3D8C6530-F77E-4C28-9A2C-68874D8F027D}" type="presParOf" srcId="{D84B7AF2-52EA-48B6-BEF6-E4DE98423F8B}" destId="{9C824E0A-552A-478B-AFF8-B3D2C17C2E7A}" srcOrd="2" destOrd="0" presId="urn:microsoft.com/office/officeart/2005/8/layout/hProcess4"/>
    <dgm:cxn modelId="{886D08A4-38F2-4D51-96EE-A0E03D12D5BC}" type="presParOf" srcId="{9C824E0A-552A-478B-AFF8-B3D2C17C2E7A}" destId="{ABEE1F72-B998-40A3-A6A8-3D647F830410}" srcOrd="0" destOrd="0" presId="urn:microsoft.com/office/officeart/2005/8/layout/hProcess4"/>
    <dgm:cxn modelId="{ECCCA17F-E6E8-4370-A321-6197E8501148}" type="presParOf" srcId="{9C824E0A-552A-478B-AFF8-B3D2C17C2E7A}" destId="{0F244B24-1D06-45CD-A366-B81DE65F0648}" srcOrd="1" destOrd="0" presId="urn:microsoft.com/office/officeart/2005/8/layout/hProcess4"/>
    <dgm:cxn modelId="{2C2DF584-697D-41F2-BD83-1ADD962ACA35}" type="presParOf" srcId="{9C824E0A-552A-478B-AFF8-B3D2C17C2E7A}" destId="{C47B8AC2-624A-42E6-96E6-FEE105DA31B5}" srcOrd="2" destOrd="0" presId="urn:microsoft.com/office/officeart/2005/8/layout/hProcess4"/>
    <dgm:cxn modelId="{C0BCE086-4E27-47C7-A8DF-63367CF3A5C6}" type="presParOf" srcId="{9C824E0A-552A-478B-AFF8-B3D2C17C2E7A}" destId="{63D77572-197A-4BC2-B980-9C02672BA49C}" srcOrd="3" destOrd="0" presId="urn:microsoft.com/office/officeart/2005/8/layout/hProcess4"/>
    <dgm:cxn modelId="{27BFA062-239E-4D5D-B5F6-ABF29EAD57A4}" type="presParOf" srcId="{9C824E0A-552A-478B-AFF8-B3D2C17C2E7A}" destId="{D0809429-D36A-48B8-8AC2-EBF2240FDC98}" srcOrd="4" destOrd="0" presId="urn:microsoft.com/office/officeart/2005/8/layout/hProcess4"/>
    <dgm:cxn modelId="{2A1FC134-7880-422D-ACEC-5172E57FF2C5}" type="presParOf" srcId="{D84B7AF2-52EA-48B6-BEF6-E4DE98423F8B}" destId="{B8FFFECD-3D0C-4C45-805F-1DDAF0887D77}" srcOrd="3" destOrd="0" presId="urn:microsoft.com/office/officeart/2005/8/layout/hProcess4"/>
    <dgm:cxn modelId="{FB96C892-1894-4937-BCC8-9BB07AF125A3}" type="presParOf" srcId="{D84B7AF2-52EA-48B6-BEF6-E4DE98423F8B}" destId="{71CAB40C-8C0E-4301-931B-DD1FF4FAD263}" srcOrd="4" destOrd="0" presId="urn:microsoft.com/office/officeart/2005/8/layout/hProcess4"/>
    <dgm:cxn modelId="{0ED24835-E47A-44B2-B743-102A5FC137C2}" type="presParOf" srcId="{71CAB40C-8C0E-4301-931B-DD1FF4FAD263}" destId="{BBD56C82-CD4F-4767-A7B7-693FC9DBFF6A}" srcOrd="0" destOrd="0" presId="urn:microsoft.com/office/officeart/2005/8/layout/hProcess4"/>
    <dgm:cxn modelId="{D0D359B5-14A2-483D-9760-76DF65D0DD34}" type="presParOf" srcId="{71CAB40C-8C0E-4301-931B-DD1FF4FAD263}" destId="{9555464A-0398-456D-BE16-E20CC5B1A5AC}" srcOrd="1" destOrd="0" presId="urn:microsoft.com/office/officeart/2005/8/layout/hProcess4"/>
    <dgm:cxn modelId="{56DE3EF2-1DE8-4472-AAA1-7C60F38A4923}" type="presParOf" srcId="{71CAB40C-8C0E-4301-931B-DD1FF4FAD263}" destId="{8BA63200-2FF1-42E9-9DE4-4071C5A31BB3}" srcOrd="2" destOrd="0" presId="urn:microsoft.com/office/officeart/2005/8/layout/hProcess4"/>
    <dgm:cxn modelId="{05BC8341-CDCF-41EC-BA43-BF17E934CAE5}" type="presParOf" srcId="{71CAB40C-8C0E-4301-931B-DD1FF4FAD263}" destId="{A7AFA57A-EFBC-4FD0-AE36-C0754361A232}" srcOrd="3" destOrd="0" presId="urn:microsoft.com/office/officeart/2005/8/layout/hProcess4"/>
    <dgm:cxn modelId="{E5042535-1933-49DE-92C2-93DE95D87F65}" type="presParOf" srcId="{71CAB40C-8C0E-4301-931B-DD1FF4FAD263}" destId="{77AB7514-3D08-4511-A2E3-56410F383679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0AF57CDA-1347-4211-86F0-2D8B042A733D}" type="doc">
      <dgm:prSet loTypeId="urn:microsoft.com/office/officeart/2005/8/layout/vList6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s-ES"/>
        </a:p>
      </dgm:t>
    </dgm:pt>
    <dgm:pt modelId="{4C2B5BE7-968E-4B77-83C6-741A5244229A}">
      <dgm:prSet phldrT="[Texto]" custT="1"/>
      <dgm:spPr>
        <a:solidFill>
          <a:schemeClr val="accent5">
            <a:lumMod val="75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</dgm:spPr>
      <dgm:t>
        <a:bodyPr/>
        <a:lstStyle/>
        <a:p>
          <a:r>
            <a:rPr lang="es-ES" sz="1800" b="1" dirty="0" smtClean="0"/>
            <a:t>Exposición al Cargo del Capital de Largo Plazo cuando existe CONCENTRACIÓN</a:t>
          </a:r>
          <a:endParaRPr lang="es-ES" sz="1800" b="1" dirty="0"/>
        </a:p>
      </dgm:t>
    </dgm:pt>
    <dgm:pt modelId="{4CD31ED3-5D30-427C-99EF-69A861B97F4B}" type="sibTrans" cxnId="{FB4237FB-6510-4A0F-8722-E83CD68976F5}">
      <dgm:prSet/>
      <dgm:spPr/>
      <dgm:t>
        <a:bodyPr/>
        <a:lstStyle/>
        <a:p>
          <a:endParaRPr lang="es-ES" sz="1600"/>
        </a:p>
      </dgm:t>
    </dgm:pt>
    <dgm:pt modelId="{9D3080DC-C69A-449D-8576-22246E679672}" type="parTrans" cxnId="{FB4237FB-6510-4A0F-8722-E83CD68976F5}">
      <dgm:prSet/>
      <dgm:spPr/>
      <dgm:t>
        <a:bodyPr/>
        <a:lstStyle/>
        <a:p>
          <a:endParaRPr lang="es-ES" sz="1600"/>
        </a:p>
      </dgm:t>
    </dgm:pt>
    <dgm:pt modelId="{DEB677F4-CD11-4792-BEAC-666750E5B581}" type="pres">
      <dgm:prSet presAssocID="{0AF57CDA-1347-4211-86F0-2D8B042A733D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s-419"/>
        </a:p>
      </dgm:t>
    </dgm:pt>
    <dgm:pt modelId="{8A2E1ECF-3085-4419-967C-96A642DF062F}" type="pres">
      <dgm:prSet presAssocID="{4C2B5BE7-968E-4B77-83C6-741A5244229A}" presName="linNode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</dgm:spPr>
    </dgm:pt>
    <dgm:pt modelId="{55F4FA89-EDF8-43DB-9273-AD4EC82F8515}" type="pres">
      <dgm:prSet presAssocID="{4C2B5BE7-968E-4B77-83C6-741A5244229A}" presName="parentShp" presStyleLbl="node1" presStyleIdx="0" presStyleCnt="1" custScaleX="2000000" custScaleY="43168" custLinFactNeighborX="12333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DEE1DCD5-D32A-47FB-BE3B-8CD832B73ADE}" type="pres">
      <dgm:prSet presAssocID="{4C2B5BE7-968E-4B77-83C6-741A5244229A}" presName="childShp" presStyleLbl="bgAccFollowNode1" presStyleIdx="0" presStyleCnt="1" custScaleX="101602" custScaleY="40658" custLinFactX="-188718" custLinFactNeighborX="-200000" custLinFactNeighborY="0">
        <dgm:presLayoutVars>
          <dgm:bulletEnabled val="1"/>
        </dgm:presLayoutVars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</dgm:spPr>
    </dgm:pt>
  </dgm:ptLst>
  <dgm:cxnLst>
    <dgm:cxn modelId="{FB4237FB-6510-4A0F-8722-E83CD68976F5}" srcId="{0AF57CDA-1347-4211-86F0-2D8B042A733D}" destId="{4C2B5BE7-968E-4B77-83C6-741A5244229A}" srcOrd="0" destOrd="0" parTransId="{9D3080DC-C69A-449D-8576-22246E679672}" sibTransId="{4CD31ED3-5D30-427C-99EF-69A861B97F4B}"/>
    <dgm:cxn modelId="{8A1E173C-2BD2-46F3-AE9B-5B3BABBF3C90}" type="presOf" srcId="{4C2B5BE7-968E-4B77-83C6-741A5244229A}" destId="{55F4FA89-EDF8-43DB-9273-AD4EC82F8515}" srcOrd="0" destOrd="0" presId="urn:microsoft.com/office/officeart/2005/8/layout/vList6"/>
    <dgm:cxn modelId="{C65DA455-E052-4A79-9DF8-B7A80F34A34F}" type="presOf" srcId="{0AF57CDA-1347-4211-86F0-2D8B042A733D}" destId="{DEB677F4-CD11-4792-BEAC-666750E5B581}" srcOrd="0" destOrd="0" presId="urn:microsoft.com/office/officeart/2005/8/layout/vList6"/>
    <dgm:cxn modelId="{1ED5C9CC-D57A-422F-B5FC-C480C5A27025}" type="presParOf" srcId="{DEB677F4-CD11-4792-BEAC-666750E5B581}" destId="{8A2E1ECF-3085-4419-967C-96A642DF062F}" srcOrd="0" destOrd="0" presId="urn:microsoft.com/office/officeart/2005/8/layout/vList6"/>
    <dgm:cxn modelId="{1B91770A-9325-4FEA-8479-5B68E74B8AF1}" type="presParOf" srcId="{8A2E1ECF-3085-4419-967C-96A642DF062F}" destId="{55F4FA89-EDF8-43DB-9273-AD4EC82F8515}" srcOrd="0" destOrd="0" presId="urn:microsoft.com/office/officeart/2005/8/layout/vList6"/>
    <dgm:cxn modelId="{B775C634-E9E4-436D-A20D-277799671495}" type="presParOf" srcId="{8A2E1ECF-3085-4419-967C-96A642DF062F}" destId="{DEE1DCD5-D32A-47FB-BE3B-8CD832B73AD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852E357A-77F1-4CED-8915-A5F8658BB280}" type="doc">
      <dgm:prSet loTypeId="urn:microsoft.com/office/officeart/2005/8/layout/vList3" loCatId="list" qsTypeId="urn:microsoft.com/office/officeart/2005/8/quickstyle/simple1" qsCatId="simple" csTypeId="urn:microsoft.com/office/officeart/2005/8/colors/colorful1" csCatId="colorful" phldr="1"/>
      <dgm:spPr/>
    </dgm:pt>
    <dgm:pt modelId="{FF2C1128-AA6F-491E-B75B-CC8774722CD5}">
      <dgm:prSet phldrT="[Texto]" custT="1"/>
      <dgm:spPr>
        <a:solidFill>
          <a:schemeClr val="accent5">
            <a:lumMod val="75000"/>
          </a:schemeClr>
        </a:solidFill>
      </dgm:spPr>
      <dgm:t>
        <a:bodyPr/>
        <a:lstStyle/>
        <a:p>
          <a:pPr algn="ctr">
            <a:lnSpc>
              <a:spcPts val="1920"/>
            </a:lnSpc>
            <a:spcAft>
              <a:spcPts val="0"/>
            </a:spcAft>
          </a:pPr>
          <a:r>
            <a:rPr lang="es-ES" sz="1500" b="1" smtClean="0"/>
            <a:t>Concentración</a:t>
          </a:r>
        </a:p>
        <a:p>
          <a:pPr algn="just">
            <a:lnSpc>
              <a:spcPts val="1920"/>
            </a:lnSpc>
            <a:spcAft>
              <a:spcPts val="0"/>
            </a:spcAft>
          </a:pPr>
          <a:r>
            <a:rPr lang="es-ES" sz="1500" b="0" smtClean="0"/>
            <a:t>Cuando</a:t>
          </a:r>
          <a:r>
            <a:rPr lang="es-ES" sz="1500" b="1" smtClean="0"/>
            <a:t> u</a:t>
          </a:r>
          <a:r>
            <a:rPr lang="es-ES" sz="1500" smtClean="0"/>
            <a:t>n </a:t>
          </a:r>
          <a:r>
            <a:rPr lang="es-ES" sz="1500" b="1" smtClean="0"/>
            <a:t>Comprador</a:t>
          </a:r>
          <a:r>
            <a:rPr lang="es-ES" sz="1500" smtClean="0"/>
            <a:t> distinto al Suministrador de Servicios Básicos tiene un FAP superior al factor 0.050000</a:t>
          </a:r>
          <a:endParaRPr lang="es-419" sz="1500" dirty="0"/>
        </a:p>
      </dgm:t>
    </dgm:pt>
    <dgm:pt modelId="{1201C3EF-B23E-44CE-B8D2-86EFE4F790F8}" type="parTrans" cxnId="{450A2BA9-0F13-4B34-A70E-96C01C22CA53}">
      <dgm:prSet/>
      <dgm:spPr/>
      <dgm:t>
        <a:bodyPr/>
        <a:lstStyle/>
        <a:p>
          <a:endParaRPr lang="es-419"/>
        </a:p>
      </dgm:t>
    </dgm:pt>
    <dgm:pt modelId="{150A6601-C0D4-40B5-A50D-97B95A5425CF}" type="sibTrans" cxnId="{450A2BA9-0F13-4B34-A70E-96C01C22CA53}">
      <dgm:prSet/>
      <dgm:spPr/>
      <dgm:t>
        <a:bodyPr/>
        <a:lstStyle/>
        <a:p>
          <a:endParaRPr lang="es-419"/>
        </a:p>
      </dgm:t>
    </dgm:pt>
    <dgm:pt modelId="{6E4B78A8-6833-4A3D-B049-E1AEB0FE9729}">
      <dgm:prSet phldrT="[Texto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>
            <a:lnSpc>
              <a:spcPts val="1800"/>
            </a:lnSpc>
            <a:spcAft>
              <a:spcPts val="0"/>
            </a:spcAft>
          </a:pPr>
          <a:r>
            <a:rPr lang="es-MX" sz="1500" b="1" dirty="0" smtClean="0"/>
            <a:t>Factor de Ajuste de Concentración:</a:t>
          </a:r>
        </a:p>
        <a:p>
          <a:pPr algn="just">
            <a:lnSpc>
              <a:spcPts val="1800"/>
            </a:lnSpc>
            <a:spcAft>
              <a:spcPts val="0"/>
            </a:spcAft>
          </a:pPr>
          <a:r>
            <a:rPr lang="es-ES" sz="1500" u="none" dirty="0" smtClean="0"/>
            <a:t>a) Con rating B- o mayor, el factor de ajuste de concentración será 2.</a:t>
          </a:r>
          <a:endParaRPr lang="es-419" sz="1500" u="none" dirty="0" smtClean="0"/>
        </a:p>
        <a:p>
          <a:pPr algn="just">
            <a:lnSpc>
              <a:spcPts val="1800"/>
            </a:lnSpc>
            <a:spcAft>
              <a:spcPts val="0"/>
            </a:spcAft>
          </a:pPr>
          <a:r>
            <a:rPr lang="es-ES" sz="1500" dirty="0" smtClean="0"/>
            <a:t>b) Con rating CCC o menor, el factor de ajuste de concentración será 5.</a:t>
          </a:r>
          <a:endParaRPr lang="es-419" sz="1500" dirty="0"/>
        </a:p>
      </dgm:t>
    </dgm:pt>
    <dgm:pt modelId="{A81EE465-544E-427D-9DE8-749E0DE25DF0}" type="parTrans" cxnId="{A0B1C77C-AB14-4E80-9AAC-AE2116F0442E}">
      <dgm:prSet/>
      <dgm:spPr/>
      <dgm:t>
        <a:bodyPr/>
        <a:lstStyle/>
        <a:p>
          <a:endParaRPr lang="es-419"/>
        </a:p>
      </dgm:t>
    </dgm:pt>
    <dgm:pt modelId="{78A2641D-532A-4DEB-81B3-D2AB620BD10F}" type="sibTrans" cxnId="{A0B1C77C-AB14-4E80-9AAC-AE2116F0442E}">
      <dgm:prSet/>
      <dgm:spPr/>
      <dgm:t>
        <a:bodyPr/>
        <a:lstStyle/>
        <a:p>
          <a:endParaRPr lang="es-419"/>
        </a:p>
      </dgm:t>
    </dgm:pt>
    <dgm:pt modelId="{9574E4F7-B134-4D39-93C4-2EBDAB6D397F}">
      <dgm:prSet phldrT="[Texto]" custT="1"/>
      <dgm:spPr>
        <a:solidFill>
          <a:schemeClr val="accent5">
            <a:lumMod val="60000"/>
            <a:lumOff val="40000"/>
          </a:schemeClr>
        </a:solidFill>
      </dgm:spPr>
      <dgm:t>
        <a:bodyPr anchor="t"/>
        <a:lstStyle/>
        <a:p>
          <a:r>
            <a:rPr lang="es-MX" sz="1600" b="1" dirty="0" smtClean="0"/>
            <a:t>Cálculo</a:t>
          </a:r>
          <a:endParaRPr lang="es-MX" sz="2700" b="1" dirty="0" smtClean="0"/>
        </a:p>
        <a:p>
          <a:endParaRPr lang="es-419" sz="2700" b="1" dirty="0"/>
        </a:p>
      </dgm:t>
    </dgm:pt>
    <dgm:pt modelId="{AAE0BB88-0158-4C7B-A784-5F3AB2D67F22}" type="parTrans" cxnId="{B56C775C-8B9D-4942-A6EA-28C8E4255079}">
      <dgm:prSet/>
      <dgm:spPr/>
      <dgm:t>
        <a:bodyPr/>
        <a:lstStyle/>
        <a:p>
          <a:endParaRPr lang="es-419"/>
        </a:p>
      </dgm:t>
    </dgm:pt>
    <dgm:pt modelId="{C9072B6F-7CFA-4C16-B0F9-BC85B3A6C374}" type="sibTrans" cxnId="{B56C775C-8B9D-4942-A6EA-28C8E4255079}">
      <dgm:prSet/>
      <dgm:spPr/>
      <dgm:t>
        <a:bodyPr/>
        <a:lstStyle/>
        <a:p>
          <a:endParaRPr lang="es-419"/>
        </a:p>
      </dgm:t>
    </dgm:pt>
    <dgm:pt modelId="{347E7156-7EFB-4C38-9B9F-AD4B7D369D1F}" type="pres">
      <dgm:prSet presAssocID="{852E357A-77F1-4CED-8915-A5F8658BB280}" presName="linearFlow" presStyleCnt="0">
        <dgm:presLayoutVars>
          <dgm:dir/>
          <dgm:resizeHandles val="exact"/>
        </dgm:presLayoutVars>
      </dgm:prSet>
      <dgm:spPr/>
    </dgm:pt>
    <dgm:pt modelId="{6BBDAA0E-14A0-4BCB-B914-E2CE3167BCBD}" type="pres">
      <dgm:prSet presAssocID="{FF2C1128-AA6F-491E-B75B-CC8774722CD5}" presName="composite" presStyleCnt="0"/>
      <dgm:spPr/>
    </dgm:pt>
    <dgm:pt modelId="{D772832F-2EE8-4B9B-A64A-51E7A65FDF85}" type="pres">
      <dgm:prSet presAssocID="{FF2C1128-AA6F-491E-B75B-CC8774722CD5}" presName="imgShp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  <a:ln w="28575">
          <a:solidFill>
            <a:schemeClr val="accent5">
              <a:lumMod val="75000"/>
            </a:schemeClr>
          </a:solidFill>
        </a:ln>
      </dgm:spPr>
    </dgm:pt>
    <dgm:pt modelId="{EBEF41FD-464C-4BD5-8998-33F02237432D}" type="pres">
      <dgm:prSet presAssocID="{FF2C1128-AA6F-491E-B75B-CC8774722CD5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2CC11CEA-4FD2-4F1A-8D5C-B85A1DFBAC4C}" type="pres">
      <dgm:prSet presAssocID="{150A6601-C0D4-40B5-A50D-97B95A5425CF}" presName="spacing" presStyleCnt="0"/>
      <dgm:spPr/>
    </dgm:pt>
    <dgm:pt modelId="{8D5FD8A5-FC6B-4811-9B53-F1026153ECE2}" type="pres">
      <dgm:prSet presAssocID="{6E4B78A8-6833-4A3D-B049-E1AEB0FE9729}" presName="composite" presStyleCnt="0"/>
      <dgm:spPr/>
    </dgm:pt>
    <dgm:pt modelId="{23AAA5B5-95D4-49E6-8F05-B432ECF5AEB7}" type="pres">
      <dgm:prSet presAssocID="{6E4B78A8-6833-4A3D-B049-E1AEB0FE9729}" presName="imgShp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  <a:ln w="25400">
          <a:solidFill>
            <a:schemeClr val="accent1">
              <a:lumMod val="75000"/>
            </a:schemeClr>
          </a:solidFill>
        </a:ln>
      </dgm:spPr>
    </dgm:pt>
    <dgm:pt modelId="{736568A7-1999-4AD3-901F-150E6D789EAC}" type="pres">
      <dgm:prSet presAssocID="{6E4B78A8-6833-4A3D-B049-E1AEB0FE9729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9B663A92-73A5-41E5-B472-2DD117FA417D}" type="pres">
      <dgm:prSet presAssocID="{78A2641D-532A-4DEB-81B3-D2AB620BD10F}" presName="spacing" presStyleCnt="0"/>
      <dgm:spPr/>
    </dgm:pt>
    <dgm:pt modelId="{71AA01FA-81FD-4309-84BA-D372A0F3805B}" type="pres">
      <dgm:prSet presAssocID="{9574E4F7-B134-4D39-93C4-2EBDAB6D397F}" presName="composite" presStyleCnt="0"/>
      <dgm:spPr/>
    </dgm:pt>
    <dgm:pt modelId="{ADE208E9-372B-49B2-AEC3-82E7DCADC674}" type="pres">
      <dgm:prSet presAssocID="{9574E4F7-B134-4D39-93C4-2EBDAB6D397F}" presName="imgShp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  <a:ln w="25400">
          <a:solidFill>
            <a:schemeClr val="accent1">
              <a:lumMod val="60000"/>
              <a:lumOff val="40000"/>
            </a:schemeClr>
          </a:solidFill>
        </a:ln>
      </dgm:spPr>
    </dgm:pt>
    <dgm:pt modelId="{1DEAFDAD-8BD0-46A1-BD6F-BCB9439D0FCD}" type="pres">
      <dgm:prSet presAssocID="{9574E4F7-B134-4D39-93C4-2EBDAB6D397F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</dgm:ptLst>
  <dgm:cxnLst>
    <dgm:cxn modelId="{F4568532-3E90-47DC-BF7E-17E930DE6E5A}" type="presOf" srcId="{852E357A-77F1-4CED-8915-A5F8658BB280}" destId="{347E7156-7EFB-4C38-9B9F-AD4B7D369D1F}" srcOrd="0" destOrd="0" presId="urn:microsoft.com/office/officeart/2005/8/layout/vList3"/>
    <dgm:cxn modelId="{C7AB9CA2-AE4F-49BA-9631-E329EECE9E9B}" type="presOf" srcId="{9574E4F7-B134-4D39-93C4-2EBDAB6D397F}" destId="{1DEAFDAD-8BD0-46A1-BD6F-BCB9439D0FCD}" srcOrd="0" destOrd="0" presId="urn:microsoft.com/office/officeart/2005/8/layout/vList3"/>
    <dgm:cxn modelId="{E09EED6A-073E-4B1B-B965-DCC009FDD47A}" type="presOf" srcId="{6E4B78A8-6833-4A3D-B049-E1AEB0FE9729}" destId="{736568A7-1999-4AD3-901F-150E6D789EAC}" srcOrd="0" destOrd="0" presId="urn:microsoft.com/office/officeart/2005/8/layout/vList3"/>
    <dgm:cxn modelId="{B56C775C-8B9D-4942-A6EA-28C8E4255079}" srcId="{852E357A-77F1-4CED-8915-A5F8658BB280}" destId="{9574E4F7-B134-4D39-93C4-2EBDAB6D397F}" srcOrd="2" destOrd="0" parTransId="{AAE0BB88-0158-4C7B-A784-5F3AB2D67F22}" sibTransId="{C9072B6F-7CFA-4C16-B0F9-BC85B3A6C374}"/>
    <dgm:cxn modelId="{450A2BA9-0F13-4B34-A70E-96C01C22CA53}" srcId="{852E357A-77F1-4CED-8915-A5F8658BB280}" destId="{FF2C1128-AA6F-491E-B75B-CC8774722CD5}" srcOrd="0" destOrd="0" parTransId="{1201C3EF-B23E-44CE-B8D2-86EFE4F790F8}" sibTransId="{150A6601-C0D4-40B5-A50D-97B95A5425CF}"/>
    <dgm:cxn modelId="{03CE2BDD-12E1-4B54-8EEB-B2F90B9A7D51}" type="presOf" srcId="{FF2C1128-AA6F-491E-B75B-CC8774722CD5}" destId="{EBEF41FD-464C-4BD5-8998-33F02237432D}" srcOrd="0" destOrd="0" presId="urn:microsoft.com/office/officeart/2005/8/layout/vList3"/>
    <dgm:cxn modelId="{A0B1C77C-AB14-4E80-9AAC-AE2116F0442E}" srcId="{852E357A-77F1-4CED-8915-A5F8658BB280}" destId="{6E4B78A8-6833-4A3D-B049-E1AEB0FE9729}" srcOrd="1" destOrd="0" parTransId="{A81EE465-544E-427D-9DE8-749E0DE25DF0}" sibTransId="{78A2641D-532A-4DEB-81B3-D2AB620BD10F}"/>
    <dgm:cxn modelId="{34000680-4816-4F98-B2F8-B80FB2583B37}" type="presParOf" srcId="{347E7156-7EFB-4C38-9B9F-AD4B7D369D1F}" destId="{6BBDAA0E-14A0-4BCB-B914-E2CE3167BCBD}" srcOrd="0" destOrd="0" presId="urn:microsoft.com/office/officeart/2005/8/layout/vList3"/>
    <dgm:cxn modelId="{E544D285-B617-40EC-ABC5-D0E2C93D7197}" type="presParOf" srcId="{6BBDAA0E-14A0-4BCB-B914-E2CE3167BCBD}" destId="{D772832F-2EE8-4B9B-A64A-51E7A65FDF85}" srcOrd="0" destOrd="0" presId="urn:microsoft.com/office/officeart/2005/8/layout/vList3"/>
    <dgm:cxn modelId="{96FF9003-9B31-416C-BFEF-D98AC20C0E7B}" type="presParOf" srcId="{6BBDAA0E-14A0-4BCB-B914-E2CE3167BCBD}" destId="{EBEF41FD-464C-4BD5-8998-33F02237432D}" srcOrd="1" destOrd="0" presId="urn:microsoft.com/office/officeart/2005/8/layout/vList3"/>
    <dgm:cxn modelId="{E3AA5BFE-8F22-4A2F-975F-F11940AEF724}" type="presParOf" srcId="{347E7156-7EFB-4C38-9B9F-AD4B7D369D1F}" destId="{2CC11CEA-4FD2-4F1A-8D5C-B85A1DFBAC4C}" srcOrd="1" destOrd="0" presId="urn:microsoft.com/office/officeart/2005/8/layout/vList3"/>
    <dgm:cxn modelId="{9F691BF7-F2AC-4F87-8255-FC56780ADA94}" type="presParOf" srcId="{347E7156-7EFB-4C38-9B9F-AD4B7D369D1F}" destId="{8D5FD8A5-FC6B-4811-9B53-F1026153ECE2}" srcOrd="2" destOrd="0" presId="urn:microsoft.com/office/officeart/2005/8/layout/vList3"/>
    <dgm:cxn modelId="{AB9AF17F-2A68-4A75-8775-E41D52FF679F}" type="presParOf" srcId="{8D5FD8A5-FC6B-4811-9B53-F1026153ECE2}" destId="{23AAA5B5-95D4-49E6-8F05-B432ECF5AEB7}" srcOrd="0" destOrd="0" presId="urn:microsoft.com/office/officeart/2005/8/layout/vList3"/>
    <dgm:cxn modelId="{183AA285-B2F5-4626-B46A-9579D8843121}" type="presParOf" srcId="{8D5FD8A5-FC6B-4811-9B53-F1026153ECE2}" destId="{736568A7-1999-4AD3-901F-150E6D789EAC}" srcOrd="1" destOrd="0" presId="urn:microsoft.com/office/officeart/2005/8/layout/vList3"/>
    <dgm:cxn modelId="{DC1F8B46-613A-4BC1-948E-FBEEC7B1B154}" type="presParOf" srcId="{347E7156-7EFB-4C38-9B9F-AD4B7D369D1F}" destId="{9B663A92-73A5-41E5-B472-2DD117FA417D}" srcOrd="3" destOrd="0" presId="urn:microsoft.com/office/officeart/2005/8/layout/vList3"/>
    <dgm:cxn modelId="{2585DC43-C227-4690-BF39-AE11D12DF640}" type="presParOf" srcId="{347E7156-7EFB-4C38-9B9F-AD4B7D369D1F}" destId="{71AA01FA-81FD-4309-84BA-D372A0F3805B}" srcOrd="4" destOrd="0" presId="urn:microsoft.com/office/officeart/2005/8/layout/vList3"/>
    <dgm:cxn modelId="{93EAC38B-3BAE-41D5-ADF6-31A83C28D17F}" type="presParOf" srcId="{71AA01FA-81FD-4309-84BA-D372A0F3805B}" destId="{ADE208E9-372B-49B2-AEC3-82E7DCADC674}" srcOrd="0" destOrd="0" presId="urn:microsoft.com/office/officeart/2005/8/layout/vList3"/>
    <dgm:cxn modelId="{B44F578A-3273-4290-85F3-CEA678672F42}" type="presParOf" srcId="{71AA01FA-81FD-4309-84BA-D372A0F3805B}" destId="{1DEAFDAD-8BD0-46A1-BD6F-BCB9439D0FCD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852E357A-77F1-4CED-8915-A5F8658BB280}" type="doc">
      <dgm:prSet loTypeId="urn:microsoft.com/office/officeart/2005/8/layout/vList3" loCatId="list" qsTypeId="urn:microsoft.com/office/officeart/2005/8/quickstyle/simple1" qsCatId="simple" csTypeId="urn:microsoft.com/office/officeart/2005/8/colors/colorful1" csCatId="colorful" phldr="1"/>
      <dgm:spPr/>
    </dgm:pt>
    <dgm:pt modelId="{FF2C1128-AA6F-491E-B75B-CC8774722CD5}">
      <dgm:prSet phldrT="[Texto]" custT="1"/>
      <dgm:spPr>
        <a:solidFill>
          <a:schemeClr val="accent5">
            <a:lumMod val="75000"/>
          </a:schemeClr>
        </a:solidFill>
      </dgm:spPr>
      <dgm:t>
        <a:bodyPr/>
        <a:lstStyle/>
        <a:p>
          <a:pPr algn="ctr">
            <a:lnSpc>
              <a:spcPts val="1920"/>
            </a:lnSpc>
            <a:spcAft>
              <a:spcPts val="0"/>
            </a:spcAft>
          </a:pPr>
          <a:r>
            <a:rPr lang="es-ES" sz="1500" b="1" smtClean="0"/>
            <a:t>Concentración</a:t>
          </a:r>
        </a:p>
        <a:p>
          <a:pPr algn="just">
            <a:lnSpc>
              <a:spcPts val="1920"/>
            </a:lnSpc>
            <a:spcAft>
              <a:spcPts val="0"/>
            </a:spcAft>
          </a:pPr>
          <a:r>
            <a:rPr lang="es-ES" sz="1500" b="0" smtClean="0"/>
            <a:t>Cuando</a:t>
          </a:r>
          <a:r>
            <a:rPr lang="es-ES" sz="1500" b="1" smtClean="0"/>
            <a:t> u</a:t>
          </a:r>
          <a:r>
            <a:rPr lang="es-ES" sz="1500" smtClean="0"/>
            <a:t>n </a:t>
          </a:r>
          <a:r>
            <a:rPr lang="es-ES" sz="1500" b="1" smtClean="0"/>
            <a:t>Comprador</a:t>
          </a:r>
          <a:r>
            <a:rPr lang="es-ES" sz="1500" smtClean="0"/>
            <a:t> distinto al Suministrador de Servicios Básicos tiene un FAP superior al factor 0.050000</a:t>
          </a:r>
          <a:endParaRPr lang="es-419" sz="1500" dirty="0"/>
        </a:p>
      </dgm:t>
    </dgm:pt>
    <dgm:pt modelId="{1201C3EF-B23E-44CE-B8D2-86EFE4F790F8}" type="parTrans" cxnId="{450A2BA9-0F13-4B34-A70E-96C01C22CA53}">
      <dgm:prSet/>
      <dgm:spPr/>
      <dgm:t>
        <a:bodyPr/>
        <a:lstStyle/>
        <a:p>
          <a:endParaRPr lang="es-419"/>
        </a:p>
      </dgm:t>
    </dgm:pt>
    <dgm:pt modelId="{150A6601-C0D4-40B5-A50D-97B95A5425CF}" type="sibTrans" cxnId="{450A2BA9-0F13-4B34-A70E-96C01C22CA53}">
      <dgm:prSet/>
      <dgm:spPr/>
      <dgm:t>
        <a:bodyPr/>
        <a:lstStyle/>
        <a:p>
          <a:endParaRPr lang="es-419"/>
        </a:p>
      </dgm:t>
    </dgm:pt>
    <dgm:pt modelId="{6E4B78A8-6833-4A3D-B049-E1AEB0FE9729}">
      <dgm:prSet phldrT="[Texto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>
            <a:lnSpc>
              <a:spcPts val="1800"/>
            </a:lnSpc>
            <a:spcAft>
              <a:spcPts val="0"/>
            </a:spcAft>
          </a:pPr>
          <a:r>
            <a:rPr lang="es-MX" sz="1500" b="1" dirty="0" smtClean="0"/>
            <a:t>Factor de Ajuste de Concentración:</a:t>
          </a:r>
        </a:p>
        <a:p>
          <a:pPr algn="just">
            <a:lnSpc>
              <a:spcPts val="1800"/>
            </a:lnSpc>
            <a:spcAft>
              <a:spcPts val="0"/>
            </a:spcAft>
          </a:pPr>
          <a:r>
            <a:rPr lang="es-ES" sz="1500" u="none" dirty="0" smtClean="0"/>
            <a:t>a) Con rating B- o mayor, el factor de ajuste de concentración será 2.</a:t>
          </a:r>
          <a:endParaRPr lang="es-419" sz="1500" u="none" dirty="0" smtClean="0"/>
        </a:p>
        <a:p>
          <a:pPr algn="just">
            <a:lnSpc>
              <a:spcPts val="1800"/>
            </a:lnSpc>
            <a:spcAft>
              <a:spcPts val="0"/>
            </a:spcAft>
          </a:pPr>
          <a:r>
            <a:rPr lang="es-ES" sz="1500" dirty="0" smtClean="0"/>
            <a:t>b) Con rating CCC o menor, el factor de ajuste de concentración será 5.</a:t>
          </a:r>
          <a:endParaRPr lang="es-419" sz="1500" dirty="0"/>
        </a:p>
      </dgm:t>
    </dgm:pt>
    <dgm:pt modelId="{A81EE465-544E-427D-9DE8-749E0DE25DF0}" type="parTrans" cxnId="{A0B1C77C-AB14-4E80-9AAC-AE2116F0442E}">
      <dgm:prSet/>
      <dgm:spPr/>
      <dgm:t>
        <a:bodyPr/>
        <a:lstStyle/>
        <a:p>
          <a:endParaRPr lang="es-419"/>
        </a:p>
      </dgm:t>
    </dgm:pt>
    <dgm:pt modelId="{78A2641D-532A-4DEB-81B3-D2AB620BD10F}" type="sibTrans" cxnId="{A0B1C77C-AB14-4E80-9AAC-AE2116F0442E}">
      <dgm:prSet/>
      <dgm:spPr/>
      <dgm:t>
        <a:bodyPr/>
        <a:lstStyle/>
        <a:p>
          <a:endParaRPr lang="es-419"/>
        </a:p>
      </dgm:t>
    </dgm:pt>
    <dgm:pt modelId="{9574E4F7-B134-4D39-93C4-2EBDAB6D397F}">
      <dgm:prSet phldrT="[Texto]" custT="1"/>
      <dgm:spPr>
        <a:solidFill>
          <a:schemeClr val="accent5">
            <a:lumMod val="60000"/>
            <a:lumOff val="40000"/>
          </a:schemeClr>
        </a:solidFill>
      </dgm:spPr>
      <dgm:t>
        <a:bodyPr anchor="t"/>
        <a:lstStyle/>
        <a:p>
          <a:r>
            <a:rPr lang="es-MX" sz="1600" b="1" dirty="0" smtClean="0"/>
            <a:t>Cálculo</a:t>
          </a:r>
          <a:endParaRPr lang="es-MX" sz="2700" b="1" dirty="0" smtClean="0"/>
        </a:p>
        <a:p>
          <a:endParaRPr lang="es-419" sz="2700" b="1" dirty="0"/>
        </a:p>
      </dgm:t>
    </dgm:pt>
    <dgm:pt modelId="{AAE0BB88-0158-4C7B-A784-5F3AB2D67F22}" type="parTrans" cxnId="{B56C775C-8B9D-4942-A6EA-28C8E4255079}">
      <dgm:prSet/>
      <dgm:spPr/>
      <dgm:t>
        <a:bodyPr/>
        <a:lstStyle/>
        <a:p>
          <a:endParaRPr lang="es-419"/>
        </a:p>
      </dgm:t>
    </dgm:pt>
    <dgm:pt modelId="{C9072B6F-7CFA-4C16-B0F9-BC85B3A6C374}" type="sibTrans" cxnId="{B56C775C-8B9D-4942-A6EA-28C8E4255079}">
      <dgm:prSet/>
      <dgm:spPr/>
      <dgm:t>
        <a:bodyPr/>
        <a:lstStyle/>
        <a:p>
          <a:endParaRPr lang="es-419"/>
        </a:p>
      </dgm:t>
    </dgm:pt>
    <dgm:pt modelId="{347E7156-7EFB-4C38-9B9F-AD4B7D369D1F}" type="pres">
      <dgm:prSet presAssocID="{852E357A-77F1-4CED-8915-A5F8658BB280}" presName="linearFlow" presStyleCnt="0">
        <dgm:presLayoutVars>
          <dgm:dir/>
          <dgm:resizeHandles val="exact"/>
        </dgm:presLayoutVars>
      </dgm:prSet>
      <dgm:spPr/>
    </dgm:pt>
    <dgm:pt modelId="{6BBDAA0E-14A0-4BCB-B914-E2CE3167BCBD}" type="pres">
      <dgm:prSet presAssocID="{FF2C1128-AA6F-491E-B75B-CC8774722CD5}" presName="composite" presStyleCnt="0"/>
      <dgm:spPr/>
    </dgm:pt>
    <dgm:pt modelId="{D772832F-2EE8-4B9B-A64A-51E7A65FDF85}" type="pres">
      <dgm:prSet presAssocID="{FF2C1128-AA6F-491E-B75B-CC8774722CD5}" presName="imgShp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  <a:ln w="28575">
          <a:solidFill>
            <a:schemeClr val="accent5">
              <a:lumMod val="75000"/>
            </a:schemeClr>
          </a:solidFill>
        </a:ln>
      </dgm:spPr>
    </dgm:pt>
    <dgm:pt modelId="{EBEF41FD-464C-4BD5-8998-33F02237432D}" type="pres">
      <dgm:prSet presAssocID="{FF2C1128-AA6F-491E-B75B-CC8774722CD5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2CC11CEA-4FD2-4F1A-8D5C-B85A1DFBAC4C}" type="pres">
      <dgm:prSet presAssocID="{150A6601-C0D4-40B5-A50D-97B95A5425CF}" presName="spacing" presStyleCnt="0"/>
      <dgm:spPr/>
    </dgm:pt>
    <dgm:pt modelId="{8D5FD8A5-FC6B-4811-9B53-F1026153ECE2}" type="pres">
      <dgm:prSet presAssocID="{6E4B78A8-6833-4A3D-B049-E1AEB0FE9729}" presName="composite" presStyleCnt="0"/>
      <dgm:spPr/>
    </dgm:pt>
    <dgm:pt modelId="{23AAA5B5-95D4-49E6-8F05-B432ECF5AEB7}" type="pres">
      <dgm:prSet presAssocID="{6E4B78A8-6833-4A3D-B049-E1AEB0FE9729}" presName="imgShp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  <a:ln w="25400">
          <a:solidFill>
            <a:schemeClr val="accent1">
              <a:lumMod val="75000"/>
            </a:schemeClr>
          </a:solidFill>
        </a:ln>
      </dgm:spPr>
    </dgm:pt>
    <dgm:pt modelId="{736568A7-1999-4AD3-901F-150E6D789EAC}" type="pres">
      <dgm:prSet presAssocID="{6E4B78A8-6833-4A3D-B049-E1AEB0FE9729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9B663A92-73A5-41E5-B472-2DD117FA417D}" type="pres">
      <dgm:prSet presAssocID="{78A2641D-532A-4DEB-81B3-D2AB620BD10F}" presName="spacing" presStyleCnt="0"/>
      <dgm:spPr/>
    </dgm:pt>
    <dgm:pt modelId="{71AA01FA-81FD-4309-84BA-D372A0F3805B}" type="pres">
      <dgm:prSet presAssocID="{9574E4F7-B134-4D39-93C4-2EBDAB6D397F}" presName="composite" presStyleCnt="0"/>
      <dgm:spPr/>
    </dgm:pt>
    <dgm:pt modelId="{ADE208E9-372B-49B2-AEC3-82E7DCADC674}" type="pres">
      <dgm:prSet presAssocID="{9574E4F7-B134-4D39-93C4-2EBDAB6D397F}" presName="imgShp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  <a:ln w="25400">
          <a:solidFill>
            <a:schemeClr val="accent1">
              <a:lumMod val="60000"/>
              <a:lumOff val="40000"/>
            </a:schemeClr>
          </a:solidFill>
        </a:ln>
      </dgm:spPr>
    </dgm:pt>
    <dgm:pt modelId="{1DEAFDAD-8BD0-46A1-BD6F-BCB9439D0FCD}" type="pres">
      <dgm:prSet presAssocID="{9574E4F7-B134-4D39-93C4-2EBDAB6D397F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</dgm:ptLst>
  <dgm:cxnLst>
    <dgm:cxn modelId="{F4568532-3E90-47DC-BF7E-17E930DE6E5A}" type="presOf" srcId="{852E357A-77F1-4CED-8915-A5F8658BB280}" destId="{347E7156-7EFB-4C38-9B9F-AD4B7D369D1F}" srcOrd="0" destOrd="0" presId="urn:microsoft.com/office/officeart/2005/8/layout/vList3"/>
    <dgm:cxn modelId="{C7AB9CA2-AE4F-49BA-9631-E329EECE9E9B}" type="presOf" srcId="{9574E4F7-B134-4D39-93C4-2EBDAB6D397F}" destId="{1DEAFDAD-8BD0-46A1-BD6F-BCB9439D0FCD}" srcOrd="0" destOrd="0" presId="urn:microsoft.com/office/officeart/2005/8/layout/vList3"/>
    <dgm:cxn modelId="{E09EED6A-073E-4B1B-B965-DCC009FDD47A}" type="presOf" srcId="{6E4B78A8-6833-4A3D-B049-E1AEB0FE9729}" destId="{736568A7-1999-4AD3-901F-150E6D789EAC}" srcOrd="0" destOrd="0" presId="urn:microsoft.com/office/officeart/2005/8/layout/vList3"/>
    <dgm:cxn modelId="{B56C775C-8B9D-4942-A6EA-28C8E4255079}" srcId="{852E357A-77F1-4CED-8915-A5F8658BB280}" destId="{9574E4F7-B134-4D39-93C4-2EBDAB6D397F}" srcOrd="2" destOrd="0" parTransId="{AAE0BB88-0158-4C7B-A784-5F3AB2D67F22}" sibTransId="{C9072B6F-7CFA-4C16-B0F9-BC85B3A6C374}"/>
    <dgm:cxn modelId="{450A2BA9-0F13-4B34-A70E-96C01C22CA53}" srcId="{852E357A-77F1-4CED-8915-A5F8658BB280}" destId="{FF2C1128-AA6F-491E-B75B-CC8774722CD5}" srcOrd="0" destOrd="0" parTransId="{1201C3EF-B23E-44CE-B8D2-86EFE4F790F8}" sibTransId="{150A6601-C0D4-40B5-A50D-97B95A5425CF}"/>
    <dgm:cxn modelId="{03CE2BDD-12E1-4B54-8EEB-B2F90B9A7D51}" type="presOf" srcId="{FF2C1128-AA6F-491E-B75B-CC8774722CD5}" destId="{EBEF41FD-464C-4BD5-8998-33F02237432D}" srcOrd="0" destOrd="0" presId="urn:microsoft.com/office/officeart/2005/8/layout/vList3"/>
    <dgm:cxn modelId="{A0B1C77C-AB14-4E80-9AAC-AE2116F0442E}" srcId="{852E357A-77F1-4CED-8915-A5F8658BB280}" destId="{6E4B78A8-6833-4A3D-B049-E1AEB0FE9729}" srcOrd="1" destOrd="0" parTransId="{A81EE465-544E-427D-9DE8-749E0DE25DF0}" sibTransId="{78A2641D-532A-4DEB-81B3-D2AB620BD10F}"/>
    <dgm:cxn modelId="{34000680-4816-4F98-B2F8-B80FB2583B37}" type="presParOf" srcId="{347E7156-7EFB-4C38-9B9F-AD4B7D369D1F}" destId="{6BBDAA0E-14A0-4BCB-B914-E2CE3167BCBD}" srcOrd="0" destOrd="0" presId="urn:microsoft.com/office/officeart/2005/8/layout/vList3"/>
    <dgm:cxn modelId="{E544D285-B617-40EC-ABC5-D0E2C93D7197}" type="presParOf" srcId="{6BBDAA0E-14A0-4BCB-B914-E2CE3167BCBD}" destId="{D772832F-2EE8-4B9B-A64A-51E7A65FDF85}" srcOrd="0" destOrd="0" presId="urn:microsoft.com/office/officeart/2005/8/layout/vList3"/>
    <dgm:cxn modelId="{96FF9003-9B31-416C-BFEF-D98AC20C0E7B}" type="presParOf" srcId="{6BBDAA0E-14A0-4BCB-B914-E2CE3167BCBD}" destId="{EBEF41FD-464C-4BD5-8998-33F02237432D}" srcOrd="1" destOrd="0" presId="urn:microsoft.com/office/officeart/2005/8/layout/vList3"/>
    <dgm:cxn modelId="{E3AA5BFE-8F22-4A2F-975F-F11940AEF724}" type="presParOf" srcId="{347E7156-7EFB-4C38-9B9F-AD4B7D369D1F}" destId="{2CC11CEA-4FD2-4F1A-8D5C-B85A1DFBAC4C}" srcOrd="1" destOrd="0" presId="urn:microsoft.com/office/officeart/2005/8/layout/vList3"/>
    <dgm:cxn modelId="{9F691BF7-F2AC-4F87-8255-FC56780ADA94}" type="presParOf" srcId="{347E7156-7EFB-4C38-9B9F-AD4B7D369D1F}" destId="{8D5FD8A5-FC6B-4811-9B53-F1026153ECE2}" srcOrd="2" destOrd="0" presId="urn:microsoft.com/office/officeart/2005/8/layout/vList3"/>
    <dgm:cxn modelId="{AB9AF17F-2A68-4A75-8775-E41D52FF679F}" type="presParOf" srcId="{8D5FD8A5-FC6B-4811-9B53-F1026153ECE2}" destId="{23AAA5B5-95D4-49E6-8F05-B432ECF5AEB7}" srcOrd="0" destOrd="0" presId="urn:microsoft.com/office/officeart/2005/8/layout/vList3"/>
    <dgm:cxn modelId="{183AA285-B2F5-4626-B46A-9579D8843121}" type="presParOf" srcId="{8D5FD8A5-FC6B-4811-9B53-F1026153ECE2}" destId="{736568A7-1999-4AD3-901F-150E6D789EAC}" srcOrd="1" destOrd="0" presId="urn:microsoft.com/office/officeart/2005/8/layout/vList3"/>
    <dgm:cxn modelId="{DC1F8B46-613A-4BC1-948E-FBEEC7B1B154}" type="presParOf" srcId="{347E7156-7EFB-4C38-9B9F-AD4B7D369D1F}" destId="{9B663A92-73A5-41E5-B472-2DD117FA417D}" srcOrd="3" destOrd="0" presId="urn:microsoft.com/office/officeart/2005/8/layout/vList3"/>
    <dgm:cxn modelId="{2585DC43-C227-4690-BF39-AE11D12DF640}" type="presParOf" srcId="{347E7156-7EFB-4C38-9B9F-AD4B7D369D1F}" destId="{71AA01FA-81FD-4309-84BA-D372A0F3805B}" srcOrd="4" destOrd="0" presId="urn:microsoft.com/office/officeart/2005/8/layout/vList3"/>
    <dgm:cxn modelId="{93EAC38B-3BAE-41D5-ADF6-31A83C28D17F}" type="presParOf" srcId="{71AA01FA-81FD-4309-84BA-D372A0F3805B}" destId="{ADE208E9-372B-49B2-AEC3-82E7DCADC674}" srcOrd="0" destOrd="0" presId="urn:microsoft.com/office/officeart/2005/8/layout/vList3"/>
    <dgm:cxn modelId="{B44F578A-3273-4290-85F3-CEA678672F42}" type="presParOf" srcId="{71AA01FA-81FD-4309-84BA-D372A0F3805B}" destId="{1DEAFDAD-8BD0-46A1-BD6F-BCB9439D0FCD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922E1216-34B1-4C4A-A76E-9A8CA17925F1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s-ES"/>
        </a:p>
      </dgm:t>
    </dgm:pt>
    <dgm:pt modelId="{8337273D-AFF8-4264-9F0F-3EFADED1BA27}">
      <dgm:prSet phldrT="[Texto]"/>
      <dgm:spPr/>
      <dgm:t>
        <a:bodyPr/>
        <a:lstStyle/>
        <a:p>
          <a:pPr algn="ctr"/>
          <a:r>
            <a:rPr lang="es-ES" dirty="0"/>
            <a:t>Garantías de cumplimiento</a:t>
          </a:r>
        </a:p>
      </dgm:t>
    </dgm:pt>
    <dgm:pt modelId="{5D4E5669-7B17-4D46-9558-A0524B82806E}" type="parTrans" cxnId="{EECED453-63E5-4DFE-8D25-2D0392A11DC1}">
      <dgm:prSet/>
      <dgm:spPr/>
      <dgm:t>
        <a:bodyPr/>
        <a:lstStyle/>
        <a:p>
          <a:endParaRPr lang="es-ES"/>
        </a:p>
      </dgm:t>
    </dgm:pt>
    <dgm:pt modelId="{5AF5A6C4-5F2F-4B73-8999-6EC9331388C4}" type="sibTrans" cxnId="{EECED453-63E5-4DFE-8D25-2D0392A11DC1}">
      <dgm:prSet/>
      <dgm:spPr/>
      <dgm:t>
        <a:bodyPr/>
        <a:lstStyle/>
        <a:p>
          <a:endParaRPr lang="es-ES"/>
        </a:p>
      </dgm:t>
    </dgm:pt>
    <dgm:pt modelId="{ACA413DB-4E69-4BD9-946E-1767BF0F7469}">
      <dgm:prSet phldrT="[Texto]"/>
      <dgm:spPr/>
      <dgm:t>
        <a:bodyPr/>
        <a:lstStyle/>
        <a:p>
          <a:pPr algn="ctr"/>
          <a:r>
            <a:rPr lang="es-ES" dirty="0"/>
            <a:t>Fondo de </a:t>
          </a:r>
          <a:r>
            <a:rPr lang="es-ES" dirty="0" smtClean="0"/>
            <a:t>Reserva</a:t>
          </a:r>
          <a:endParaRPr lang="es-ES" dirty="0"/>
        </a:p>
      </dgm:t>
    </dgm:pt>
    <dgm:pt modelId="{12D63118-A535-4F21-ADF6-BC91D4F69D92}" type="parTrans" cxnId="{34E7FF7F-B667-431C-BEA9-F5A1D842B71D}">
      <dgm:prSet/>
      <dgm:spPr/>
      <dgm:t>
        <a:bodyPr/>
        <a:lstStyle/>
        <a:p>
          <a:endParaRPr lang="es-ES"/>
        </a:p>
      </dgm:t>
    </dgm:pt>
    <dgm:pt modelId="{EF27F9E4-9236-433A-B621-F84650044C5B}" type="sibTrans" cxnId="{34E7FF7F-B667-431C-BEA9-F5A1D842B71D}">
      <dgm:prSet/>
      <dgm:spPr/>
      <dgm:t>
        <a:bodyPr/>
        <a:lstStyle/>
        <a:p>
          <a:endParaRPr lang="es-ES"/>
        </a:p>
      </dgm:t>
    </dgm:pt>
    <dgm:pt modelId="{DE739113-ABB8-465A-8317-C5087D45E036}">
      <dgm:prSet phldrT="[Texto]"/>
      <dgm:spPr/>
      <dgm:t>
        <a:bodyPr/>
        <a:lstStyle/>
        <a:p>
          <a:pPr algn="ctr"/>
          <a:r>
            <a:rPr lang="es-ES" dirty="0"/>
            <a:t>Gestión de pérdidas</a:t>
          </a:r>
        </a:p>
      </dgm:t>
    </dgm:pt>
    <dgm:pt modelId="{1F982D44-CFFE-412B-9DB3-844DB46B006E}" type="parTrans" cxnId="{1C2FA151-DFA1-4939-BF27-74FF2210D9E7}">
      <dgm:prSet/>
      <dgm:spPr/>
      <dgm:t>
        <a:bodyPr/>
        <a:lstStyle/>
        <a:p>
          <a:endParaRPr lang="es-ES"/>
        </a:p>
      </dgm:t>
    </dgm:pt>
    <dgm:pt modelId="{A1CF192C-396C-4A02-9CA8-A9D280E8880C}" type="sibTrans" cxnId="{1C2FA151-DFA1-4939-BF27-74FF2210D9E7}">
      <dgm:prSet/>
      <dgm:spPr/>
      <dgm:t>
        <a:bodyPr/>
        <a:lstStyle/>
        <a:p>
          <a:endParaRPr lang="es-ES"/>
        </a:p>
      </dgm:t>
    </dgm:pt>
    <dgm:pt modelId="{DEF48851-8650-43BE-A2DA-A17BFE544450}">
      <dgm:prSet phldrT="[Texto]"/>
      <dgm:spPr/>
      <dgm:t>
        <a:bodyPr/>
        <a:lstStyle/>
        <a:p>
          <a:pPr algn="ctr"/>
          <a:r>
            <a:rPr lang="es-ES" dirty="0"/>
            <a:t>Gestión de desbalances</a:t>
          </a:r>
        </a:p>
      </dgm:t>
    </dgm:pt>
    <dgm:pt modelId="{4F2F6068-6D6F-4DB8-9971-0A59BC304C65}" type="parTrans" cxnId="{604D82C5-2576-406F-A5EE-E7548BBDEEFA}">
      <dgm:prSet/>
      <dgm:spPr/>
      <dgm:t>
        <a:bodyPr/>
        <a:lstStyle/>
        <a:p>
          <a:endParaRPr lang="es-ES"/>
        </a:p>
      </dgm:t>
    </dgm:pt>
    <dgm:pt modelId="{25760D2D-E3F1-4B97-B787-E3B3CE06C421}" type="sibTrans" cxnId="{604D82C5-2576-406F-A5EE-E7548BBDEEFA}">
      <dgm:prSet/>
      <dgm:spPr/>
      <dgm:t>
        <a:bodyPr/>
        <a:lstStyle/>
        <a:p>
          <a:endParaRPr lang="es-ES"/>
        </a:p>
      </dgm:t>
    </dgm:pt>
    <dgm:pt modelId="{93447755-1FD2-4651-872C-B43C97A18B92}" type="pres">
      <dgm:prSet presAssocID="{922E1216-34B1-4C4A-A76E-9A8CA17925F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419"/>
        </a:p>
      </dgm:t>
    </dgm:pt>
    <dgm:pt modelId="{BEDAF468-8FDA-445F-AA8A-874FBCCA4FF6}" type="pres">
      <dgm:prSet presAssocID="{8337273D-AFF8-4264-9F0F-3EFADED1BA27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979992DE-EB7B-4850-A7B0-DBE8CDB6A582}" type="pres">
      <dgm:prSet presAssocID="{5AF5A6C4-5F2F-4B73-8999-6EC9331388C4}" presName="spacer" presStyleCnt="0"/>
      <dgm:spPr/>
    </dgm:pt>
    <dgm:pt modelId="{EA2C3D71-A0F7-4AF3-9A7D-5CFDB886A8F3}" type="pres">
      <dgm:prSet presAssocID="{ACA413DB-4E69-4BD9-946E-1767BF0F7469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52F96046-F5DA-43FC-9AE0-E6722D03127D}" type="pres">
      <dgm:prSet presAssocID="{EF27F9E4-9236-433A-B621-F84650044C5B}" presName="spacer" presStyleCnt="0"/>
      <dgm:spPr/>
    </dgm:pt>
    <dgm:pt modelId="{75EEC475-2E48-4706-96D6-E26A3A4E7592}" type="pres">
      <dgm:prSet presAssocID="{DEF48851-8650-43BE-A2DA-A17BFE544450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752C70E7-63F1-49A9-9FC2-D60BD2ED91C9}" type="pres">
      <dgm:prSet presAssocID="{25760D2D-E3F1-4B97-B787-E3B3CE06C421}" presName="spacer" presStyleCnt="0"/>
      <dgm:spPr/>
    </dgm:pt>
    <dgm:pt modelId="{ED10AAB6-4611-4922-A9B9-95AA32934CF6}" type="pres">
      <dgm:prSet presAssocID="{DE739113-ABB8-465A-8317-C5087D45E036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419"/>
        </a:p>
      </dgm:t>
    </dgm:pt>
  </dgm:ptLst>
  <dgm:cxnLst>
    <dgm:cxn modelId="{48E88D3F-A045-4DEC-8F59-B5D0290ADD71}" type="presOf" srcId="{8337273D-AFF8-4264-9F0F-3EFADED1BA27}" destId="{BEDAF468-8FDA-445F-AA8A-874FBCCA4FF6}" srcOrd="0" destOrd="0" presId="urn:microsoft.com/office/officeart/2005/8/layout/vList2"/>
    <dgm:cxn modelId="{5A89EDDE-AABC-446E-A869-4AF0EF22DDA3}" type="presOf" srcId="{ACA413DB-4E69-4BD9-946E-1767BF0F7469}" destId="{EA2C3D71-A0F7-4AF3-9A7D-5CFDB886A8F3}" srcOrd="0" destOrd="0" presId="urn:microsoft.com/office/officeart/2005/8/layout/vList2"/>
    <dgm:cxn modelId="{B377AE6F-AA16-4B3E-8C9F-76BBD06E61CD}" type="presOf" srcId="{DE739113-ABB8-465A-8317-C5087D45E036}" destId="{ED10AAB6-4611-4922-A9B9-95AA32934CF6}" srcOrd="0" destOrd="0" presId="urn:microsoft.com/office/officeart/2005/8/layout/vList2"/>
    <dgm:cxn modelId="{D9D57B24-AF77-4A07-90A3-052A536E37D9}" type="presOf" srcId="{DEF48851-8650-43BE-A2DA-A17BFE544450}" destId="{75EEC475-2E48-4706-96D6-E26A3A4E7592}" srcOrd="0" destOrd="0" presId="urn:microsoft.com/office/officeart/2005/8/layout/vList2"/>
    <dgm:cxn modelId="{1C2FA151-DFA1-4939-BF27-74FF2210D9E7}" srcId="{922E1216-34B1-4C4A-A76E-9A8CA17925F1}" destId="{DE739113-ABB8-465A-8317-C5087D45E036}" srcOrd="3" destOrd="0" parTransId="{1F982D44-CFFE-412B-9DB3-844DB46B006E}" sibTransId="{A1CF192C-396C-4A02-9CA8-A9D280E8880C}"/>
    <dgm:cxn modelId="{13F55FAB-DAC8-48F0-98B1-5CAEC0382749}" type="presOf" srcId="{922E1216-34B1-4C4A-A76E-9A8CA17925F1}" destId="{93447755-1FD2-4651-872C-B43C97A18B92}" srcOrd="0" destOrd="0" presId="urn:microsoft.com/office/officeart/2005/8/layout/vList2"/>
    <dgm:cxn modelId="{604D82C5-2576-406F-A5EE-E7548BBDEEFA}" srcId="{922E1216-34B1-4C4A-A76E-9A8CA17925F1}" destId="{DEF48851-8650-43BE-A2DA-A17BFE544450}" srcOrd="2" destOrd="0" parTransId="{4F2F6068-6D6F-4DB8-9971-0A59BC304C65}" sibTransId="{25760D2D-E3F1-4B97-B787-E3B3CE06C421}"/>
    <dgm:cxn modelId="{34E7FF7F-B667-431C-BEA9-F5A1D842B71D}" srcId="{922E1216-34B1-4C4A-A76E-9A8CA17925F1}" destId="{ACA413DB-4E69-4BD9-946E-1767BF0F7469}" srcOrd="1" destOrd="0" parTransId="{12D63118-A535-4F21-ADF6-BC91D4F69D92}" sibTransId="{EF27F9E4-9236-433A-B621-F84650044C5B}"/>
    <dgm:cxn modelId="{EECED453-63E5-4DFE-8D25-2D0392A11DC1}" srcId="{922E1216-34B1-4C4A-A76E-9A8CA17925F1}" destId="{8337273D-AFF8-4264-9F0F-3EFADED1BA27}" srcOrd="0" destOrd="0" parTransId="{5D4E5669-7B17-4D46-9558-A0524B82806E}" sibTransId="{5AF5A6C4-5F2F-4B73-8999-6EC9331388C4}"/>
    <dgm:cxn modelId="{3664AFC9-2F5F-4BB2-B2BD-4155CAEB7B7E}" type="presParOf" srcId="{93447755-1FD2-4651-872C-B43C97A18B92}" destId="{BEDAF468-8FDA-445F-AA8A-874FBCCA4FF6}" srcOrd="0" destOrd="0" presId="urn:microsoft.com/office/officeart/2005/8/layout/vList2"/>
    <dgm:cxn modelId="{76AA6537-C338-46B0-A44E-C66A9C285502}" type="presParOf" srcId="{93447755-1FD2-4651-872C-B43C97A18B92}" destId="{979992DE-EB7B-4850-A7B0-DBE8CDB6A582}" srcOrd="1" destOrd="0" presId="urn:microsoft.com/office/officeart/2005/8/layout/vList2"/>
    <dgm:cxn modelId="{CF72386A-3929-4089-9724-FCC8AB64B413}" type="presParOf" srcId="{93447755-1FD2-4651-872C-B43C97A18B92}" destId="{EA2C3D71-A0F7-4AF3-9A7D-5CFDB886A8F3}" srcOrd="2" destOrd="0" presId="urn:microsoft.com/office/officeart/2005/8/layout/vList2"/>
    <dgm:cxn modelId="{2A78B459-C6B4-495C-AB5E-9C331032D04D}" type="presParOf" srcId="{93447755-1FD2-4651-872C-B43C97A18B92}" destId="{52F96046-F5DA-43FC-9AE0-E6722D03127D}" srcOrd="3" destOrd="0" presId="urn:microsoft.com/office/officeart/2005/8/layout/vList2"/>
    <dgm:cxn modelId="{81F106CE-10ED-4938-BD10-48BE548210DF}" type="presParOf" srcId="{93447755-1FD2-4651-872C-B43C97A18B92}" destId="{75EEC475-2E48-4706-96D6-E26A3A4E7592}" srcOrd="4" destOrd="0" presId="urn:microsoft.com/office/officeart/2005/8/layout/vList2"/>
    <dgm:cxn modelId="{F9C6C754-2D24-4A4F-801C-9D7383430F57}" type="presParOf" srcId="{93447755-1FD2-4651-872C-B43C97A18B92}" destId="{752C70E7-63F1-49A9-9FC2-D60BD2ED91C9}" srcOrd="5" destOrd="0" presId="urn:microsoft.com/office/officeart/2005/8/layout/vList2"/>
    <dgm:cxn modelId="{3A4EFA5F-D032-416A-9B8C-46D7CAA935FC}" type="presParOf" srcId="{93447755-1FD2-4651-872C-B43C97A18B92}" destId="{ED10AAB6-4611-4922-A9B9-95AA32934CF6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BE21A4BA-C391-4705-AAA5-A2161ABA75A7}" type="doc">
      <dgm:prSet loTypeId="urn:microsoft.com/office/officeart/2008/layout/Pictu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419"/>
        </a:p>
      </dgm:t>
    </dgm:pt>
    <dgm:pt modelId="{BB8F3644-C623-4A8A-9E51-00DB7DCC6D37}">
      <dgm:prSet phldrT="[Texto]"/>
      <dgm:spPr>
        <a:solidFill>
          <a:schemeClr val="accent1">
            <a:lumMod val="75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r>
            <a:rPr lang="es-MX" dirty="0" smtClean="0"/>
            <a:t>Recursos del Fondo de Reserva</a:t>
          </a:r>
          <a:endParaRPr lang="es-419" dirty="0"/>
        </a:p>
      </dgm:t>
    </dgm:pt>
    <dgm:pt modelId="{7E8AF6E3-64E1-43EA-A716-5DD7AF249839}" type="parTrans" cxnId="{D718C20D-BA87-4462-B319-AF24DF51242B}">
      <dgm:prSet/>
      <dgm:spPr/>
      <dgm:t>
        <a:bodyPr/>
        <a:lstStyle/>
        <a:p>
          <a:pPr algn="l"/>
          <a:endParaRPr lang="es-419"/>
        </a:p>
      </dgm:t>
    </dgm:pt>
    <dgm:pt modelId="{824A5E11-BB2B-4F6D-9329-E14B01DE7B68}" type="sibTrans" cxnId="{D718C20D-BA87-4462-B319-AF24DF51242B}">
      <dgm:prSet/>
      <dgm:spPr/>
      <dgm:t>
        <a:bodyPr/>
        <a:lstStyle/>
        <a:p>
          <a:pPr algn="l"/>
          <a:endParaRPr lang="es-419"/>
        </a:p>
      </dgm:t>
    </dgm:pt>
    <dgm:pt modelId="{421FE05F-67E9-4898-8CD5-267CDE5B76B4}">
      <dgm:prSet phldrT="[Texto]" custT="1"/>
      <dgm:spPr>
        <a:solidFill>
          <a:schemeClr val="bg1">
            <a:lumMod val="5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r>
            <a:rPr lang="es-MX" sz="1800" dirty="0" smtClean="0"/>
            <a:t>Contribuciones de los Compradores</a:t>
          </a:r>
          <a:endParaRPr lang="es-419" sz="1800" dirty="0"/>
        </a:p>
      </dgm:t>
    </dgm:pt>
    <dgm:pt modelId="{8D7212DD-760A-4832-AE9B-7648BCED7C3B}" type="parTrans" cxnId="{70A0A092-214B-4CEA-B8AB-6696661C848D}">
      <dgm:prSet/>
      <dgm:spPr/>
      <dgm:t>
        <a:bodyPr/>
        <a:lstStyle/>
        <a:p>
          <a:pPr algn="l"/>
          <a:endParaRPr lang="es-419"/>
        </a:p>
      </dgm:t>
    </dgm:pt>
    <dgm:pt modelId="{2F00B75F-6DEA-4E20-A081-56F27105E52D}" type="sibTrans" cxnId="{70A0A092-214B-4CEA-B8AB-6696661C848D}">
      <dgm:prSet/>
      <dgm:spPr/>
      <dgm:t>
        <a:bodyPr/>
        <a:lstStyle/>
        <a:p>
          <a:pPr algn="l"/>
          <a:endParaRPr lang="es-419"/>
        </a:p>
      </dgm:t>
    </dgm:pt>
    <dgm:pt modelId="{C5B95F27-AC6E-49A6-A1DA-BD4615B98F16}">
      <dgm:prSet phldrT="[Texto]" custT="1"/>
      <dgm:spPr>
        <a:solidFill>
          <a:schemeClr val="bg1">
            <a:lumMod val="5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r>
            <a:rPr lang="es-MX" sz="1800" dirty="0" smtClean="0"/>
            <a:t>Ingresos excedentes </a:t>
          </a:r>
          <a:r>
            <a:rPr lang="es-MX" sz="1800" dirty="0" smtClean="0"/>
            <a:t>de la cuota </a:t>
          </a:r>
          <a:r>
            <a:rPr lang="es-MX" sz="1800" dirty="0" smtClean="0"/>
            <a:t>de operación</a:t>
          </a:r>
          <a:endParaRPr lang="es-419" sz="1800" dirty="0"/>
        </a:p>
      </dgm:t>
    </dgm:pt>
    <dgm:pt modelId="{95D483FF-18FF-45E7-A2A7-25108CC3BE84}" type="parTrans" cxnId="{E47D6C52-3DF4-4707-90BB-8A48D5B8EBDB}">
      <dgm:prSet/>
      <dgm:spPr/>
      <dgm:t>
        <a:bodyPr/>
        <a:lstStyle/>
        <a:p>
          <a:pPr algn="l"/>
          <a:endParaRPr lang="es-419"/>
        </a:p>
      </dgm:t>
    </dgm:pt>
    <dgm:pt modelId="{33367DEC-D90E-4D74-9184-8BC807F7C737}" type="sibTrans" cxnId="{E47D6C52-3DF4-4707-90BB-8A48D5B8EBDB}">
      <dgm:prSet/>
      <dgm:spPr/>
      <dgm:t>
        <a:bodyPr/>
        <a:lstStyle/>
        <a:p>
          <a:pPr algn="l"/>
          <a:endParaRPr lang="es-419"/>
        </a:p>
      </dgm:t>
    </dgm:pt>
    <dgm:pt modelId="{F5634FA5-07EA-4A47-9251-A04F1074AD8C}">
      <dgm:prSet custT="1"/>
      <dgm:spPr>
        <a:solidFill>
          <a:schemeClr val="bg1">
            <a:lumMod val="5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r>
            <a:rPr lang="es-MX" sz="1800" smtClean="0"/>
            <a:t>Recursos obtenidos de la ejecución de garantías y penalizaciones</a:t>
          </a:r>
          <a:endParaRPr lang="es-MX" sz="1800" dirty="0"/>
        </a:p>
      </dgm:t>
    </dgm:pt>
    <dgm:pt modelId="{D0B6771C-2143-4458-8591-9FDF066331E2}" type="parTrans" cxnId="{CD1C8CB5-F1A8-45A4-86CF-A6F08F0D195C}">
      <dgm:prSet/>
      <dgm:spPr/>
      <dgm:t>
        <a:bodyPr/>
        <a:lstStyle/>
        <a:p>
          <a:pPr algn="l"/>
          <a:endParaRPr lang="es-419"/>
        </a:p>
      </dgm:t>
    </dgm:pt>
    <dgm:pt modelId="{09513148-B6D1-4E06-94A2-2159749530BC}" type="sibTrans" cxnId="{CD1C8CB5-F1A8-45A4-86CF-A6F08F0D195C}">
      <dgm:prSet/>
      <dgm:spPr/>
      <dgm:t>
        <a:bodyPr/>
        <a:lstStyle/>
        <a:p>
          <a:pPr algn="l"/>
          <a:endParaRPr lang="es-419"/>
        </a:p>
      </dgm:t>
    </dgm:pt>
    <dgm:pt modelId="{54F69E9D-D8D6-4F33-BD26-C198523FBB58}">
      <dgm:prSet custT="1"/>
      <dgm:spPr>
        <a:solidFill>
          <a:schemeClr val="bg1">
            <a:lumMod val="5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r>
            <a:rPr lang="es-MX" sz="1800" dirty="0" smtClean="0"/>
            <a:t>Recursos obtenidos por la venta de </a:t>
          </a:r>
          <a:r>
            <a:rPr lang="es-MX" sz="1800" dirty="0" smtClean="0"/>
            <a:t>Productos</a:t>
          </a:r>
          <a:endParaRPr lang="es-MX" sz="1800" dirty="0"/>
        </a:p>
      </dgm:t>
    </dgm:pt>
    <dgm:pt modelId="{EC535BC8-1B3A-49D4-90EB-C35D8FC3BA73}" type="parTrans" cxnId="{B46BA73D-00D6-4668-BC1D-68443116DF3B}">
      <dgm:prSet/>
      <dgm:spPr/>
      <dgm:t>
        <a:bodyPr/>
        <a:lstStyle/>
        <a:p>
          <a:pPr algn="l"/>
          <a:endParaRPr lang="es-419"/>
        </a:p>
      </dgm:t>
    </dgm:pt>
    <dgm:pt modelId="{9D5631FB-FAEF-4E21-AA27-E488CD864FFA}" type="sibTrans" cxnId="{B46BA73D-00D6-4668-BC1D-68443116DF3B}">
      <dgm:prSet/>
      <dgm:spPr/>
      <dgm:t>
        <a:bodyPr/>
        <a:lstStyle/>
        <a:p>
          <a:pPr algn="l"/>
          <a:endParaRPr lang="es-419"/>
        </a:p>
      </dgm:t>
    </dgm:pt>
    <dgm:pt modelId="{9647C4FC-EAC3-4857-ADC9-073EBD66FFAF}">
      <dgm:prSet custT="1"/>
      <dgm:spPr>
        <a:solidFill>
          <a:schemeClr val="bg1">
            <a:lumMod val="5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r>
            <a:rPr lang="es-MX" sz="1800" dirty="0" smtClean="0"/>
            <a:t>Recursos obtenidos del cobro de </a:t>
          </a:r>
          <a:r>
            <a:rPr lang="es-MX" sz="1800" dirty="0" smtClean="0"/>
            <a:t>intereses moratorios</a:t>
          </a:r>
          <a:endParaRPr lang="es-MX" sz="1800" dirty="0"/>
        </a:p>
      </dgm:t>
    </dgm:pt>
    <dgm:pt modelId="{828A7844-7E59-42D1-8A4E-CC4C4A2E755C}" type="parTrans" cxnId="{993E8138-B9C8-4BF4-9E2C-2D3F810ED8C1}">
      <dgm:prSet/>
      <dgm:spPr/>
      <dgm:t>
        <a:bodyPr/>
        <a:lstStyle/>
        <a:p>
          <a:pPr algn="l"/>
          <a:endParaRPr lang="es-419"/>
        </a:p>
      </dgm:t>
    </dgm:pt>
    <dgm:pt modelId="{557A14B4-74EE-4268-9F65-BD149CB48903}" type="sibTrans" cxnId="{993E8138-B9C8-4BF4-9E2C-2D3F810ED8C1}">
      <dgm:prSet/>
      <dgm:spPr/>
      <dgm:t>
        <a:bodyPr/>
        <a:lstStyle/>
        <a:p>
          <a:pPr algn="l"/>
          <a:endParaRPr lang="es-419"/>
        </a:p>
      </dgm:t>
    </dgm:pt>
    <dgm:pt modelId="{D8BC6C7E-C332-45B3-B61E-AE8BA072862B}" type="pres">
      <dgm:prSet presAssocID="{BE21A4BA-C391-4705-AAA5-A2161ABA75A7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419"/>
        </a:p>
      </dgm:t>
    </dgm:pt>
    <dgm:pt modelId="{91AC2577-8430-492B-A846-B40EACABC4CD}" type="pres">
      <dgm:prSet presAssocID="{BB8F3644-C623-4A8A-9E51-00DB7DCC6D37}" presName="root" presStyleCnt="0">
        <dgm:presLayoutVars>
          <dgm:chMax/>
          <dgm:chPref val="4"/>
        </dgm:presLayoutVars>
      </dgm:prSet>
      <dgm:spPr/>
    </dgm:pt>
    <dgm:pt modelId="{986436AF-06ED-4132-89CB-DD58CF2A55B0}" type="pres">
      <dgm:prSet presAssocID="{BB8F3644-C623-4A8A-9E51-00DB7DCC6D37}" presName="rootComposite" presStyleCnt="0">
        <dgm:presLayoutVars/>
      </dgm:prSet>
      <dgm:spPr/>
    </dgm:pt>
    <dgm:pt modelId="{04A8EBD7-FDFA-4438-A515-61D61F520748}" type="pres">
      <dgm:prSet presAssocID="{BB8F3644-C623-4A8A-9E51-00DB7DCC6D37}" presName="rootText" presStyleLbl="node0" presStyleIdx="0" presStyleCnt="1">
        <dgm:presLayoutVars>
          <dgm:chMax/>
          <dgm:chPref val="4"/>
        </dgm:presLayoutVars>
      </dgm:prSet>
      <dgm:spPr/>
      <dgm:t>
        <a:bodyPr/>
        <a:lstStyle/>
        <a:p>
          <a:endParaRPr lang="es-419"/>
        </a:p>
      </dgm:t>
    </dgm:pt>
    <dgm:pt modelId="{08DA499B-152D-4E8E-A605-587447F4E2CB}" type="pres">
      <dgm:prSet presAssocID="{BB8F3644-C623-4A8A-9E51-00DB7DCC6D37}" presName="childShape" presStyleCnt="0">
        <dgm:presLayoutVars>
          <dgm:chMax val="0"/>
          <dgm:chPref val="0"/>
        </dgm:presLayoutVars>
      </dgm:prSet>
      <dgm:spPr/>
    </dgm:pt>
    <dgm:pt modelId="{57DFB2D8-86DC-45F3-BC82-92B3308DC169}" type="pres">
      <dgm:prSet presAssocID="{421FE05F-67E9-4898-8CD5-267CDE5B76B4}" presName="childComposite" presStyleCnt="0">
        <dgm:presLayoutVars>
          <dgm:chMax val="0"/>
          <dgm:chPref val="0"/>
        </dgm:presLayoutVars>
      </dgm:prSet>
      <dgm:spPr/>
    </dgm:pt>
    <dgm:pt modelId="{5FC7C5B7-2C31-41B3-B08E-7AEDF50B0949}" type="pres">
      <dgm:prSet presAssocID="{421FE05F-67E9-4898-8CD5-267CDE5B76B4}" presName="Image" presStyleLbl="node1" presStyleIdx="0" presStyleCnt="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27464373-C3C9-4FA6-8293-7FEC31D650BD}" type="pres">
      <dgm:prSet presAssocID="{421FE05F-67E9-4898-8CD5-267CDE5B76B4}" presName="childText" presStyleLbl="ln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12EFD004-83D7-4A36-95F3-3490B87498CF}" type="pres">
      <dgm:prSet presAssocID="{F5634FA5-07EA-4A47-9251-A04F1074AD8C}" presName="childComposite" presStyleCnt="0">
        <dgm:presLayoutVars>
          <dgm:chMax val="0"/>
          <dgm:chPref val="0"/>
        </dgm:presLayoutVars>
      </dgm:prSet>
      <dgm:spPr/>
    </dgm:pt>
    <dgm:pt modelId="{9ADBFAEC-7454-4E2F-9F12-6C9ED6195142}" type="pres">
      <dgm:prSet presAssocID="{F5634FA5-07EA-4A47-9251-A04F1074AD8C}" presName="Image" presStyleLbl="node1" presStyleIdx="1" presStyleCnt="5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s-419"/>
        </a:p>
      </dgm:t>
    </dgm:pt>
    <dgm:pt modelId="{D03DCE28-4BD5-4B63-B074-D0E501A241B7}" type="pres">
      <dgm:prSet presAssocID="{F5634FA5-07EA-4A47-9251-A04F1074AD8C}" presName="childText" presStyleLbl="ln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9B5BC192-C56C-4041-81EF-DEB7416F965E}" type="pres">
      <dgm:prSet presAssocID="{54F69E9D-D8D6-4F33-BD26-C198523FBB58}" presName="childComposite" presStyleCnt="0">
        <dgm:presLayoutVars>
          <dgm:chMax val="0"/>
          <dgm:chPref val="0"/>
        </dgm:presLayoutVars>
      </dgm:prSet>
      <dgm:spPr/>
    </dgm:pt>
    <dgm:pt modelId="{87CA072E-C273-4E6F-8092-C6E04E0B8CC9}" type="pres">
      <dgm:prSet presAssocID="{54F69E9D-D8D6-4F33-BD26-C198523FBB58}" presName="Image" presStyleLbl="node1" presStyleIdx="2" presStyleCnt="5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2917B443-D06F-4BC1-9950-3B65456517E8}" type="pres">
      <dgm:prSet presAssocID="{54F69E9D-D8D6-4F33-BD26-C198523FBB58}" presName="childText" presStyleLbl="ln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A107DFE4-96F7-4842-B012-24A8BD1DD94C}" type="pres">
      <dgm:prSet presAssocID="{9647C4FC-EAC3-4857-ADC9-073EBD66FFAF}" presName="childComposite" presStyleCnt="0">
        <dgm:presLayoutVars>
          <dgm:chMax val="0"/>
          <dgm:chPref val="0"/>
        </dgm:presLayoutVars>
      </dgm:prSet>
      <dgm:spPr/>
    </dgm:pt>
    <dgm:pt modelId="{20EB7669-C253-4438-BFB1-4DEB7A519C93}" type="pres">
      <dgm:prSet presAssocID="{9647C4FC-EAC3-4857-ADC9-073EBD66FFAF}" presName="Image" presStyleLbl="node1" presStyleIdx="3" presStyleCnt="5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  <dgm:pt modelId="{3F84345D-2C0C-45BA-9498-03252620C701}" type="pres">
      <dgm:prSet presAssocID="{9647C4FC-EAC3-4857-ADC9-073EBD66FFAF}" presName="childText" presStyleLbl="ln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9E0FD1C9-01B2-423B-95FB-45298F0C6F5A}" type="pres">
      <dgm:prSet presAssocID="{C5B95F27-AC6E-49A6-A1DA-BD4615B98F16}" presName="childComposite" presStyleCnt="0">
        <dgm:presLayoutVars>
          <dgm:chMax val="0"/>
          <dgm:chPref val="0"/>
        </dgm:presLayoutVars>
      </dgm:prSet>
      <dgm:spPr/>
    </dgm:pt>
    <dgm:pt modelId="{11DD0B95-48FA-4330-A373-EABE7D51BA16}" type="pres">
      <dgm:prSet presAssocID="{C5B95F27-AC6E-49A6-A1DA-BD4615B98F16}" presName="Image" presStyleLbl="node1" presStyleIdx="4" presStyleCnt="5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</dgm:pt>
    <dgm:pt modelId="{985E51B9-BBFD-4609-8480-C2C70779957D}" type="pres">
      <dgm:prSet presAssocID="{C5B95F27-AC6E-49A6-A1DA-BD4615B98F16}" presName="childText" presStyleLbl="ln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419"/>
        </a:p>
      </dgm:t>
    </dgm:pt>
  </dgm:ptLst>
  <dgm:cxnLst>
    <dgm:cxn modelId="{70A0A092-214B-4CEA-B8AB-6696661C848D}" srcId="{BB8F3644-C623-4A8A-9E51-00DB7DCC6D37}" destId="{421FE05F-67E9-4898-8CD5-267CDE5B76B4}" srcOrd="0" destOrd="0" parTransId="{8D7212DD-760A-4832-AE9B-7648BCED7C3B}" sibTransId="{2F00B75F-6DEA-4E20-A081-56F27105E52D}"/>
    <dgm:cxn modelId="{E47D6C52-3DF4-4707-90BB-8A48D5B8EBDB}" srcId="{BB8F3644-C623-4A8A-9E51-00DB7DCC6D37}" destId="{C5B95F27-AC6E-49A6-A1DA-BD4615B98F16}" srcOrd="4" destOrd="0" parTransId="{95D483FF-18FF-45E7-A2A7-25108CC3BE84}" sibTransId="{33367DEC-D90E-4D74-9184-8BC807F7C737}"/>
    <dgm:cxn modelId="{BB7DB64A-FCB4-4C5D-B595-AF08ECB0555C}" type="presOf" srcId="{9647C4FC-EAC3-4857-ADC9-073EBD66FFAF}" destId="{3F84345D-2C0C-45BA-9498-03252620C701}" srcOrd="0" destOrd="0" presId="urn:microsoft.com/office/officeart/2008/layout/PictureAccentList"/>
    <dgm:cxn modelId="{B46BA73D-00D6-4668-BC1D-68443116DF3B}" srcId="{BB8F3644-C623-4A8A-9E51-00DB7DCC6D37}" destId="{54F69E9D-D8D6-4F33-BD26-C198523FBB58}" srcOrd="2" destOrd="0" parTransId="{EC535BC8-1B3A-49D4-90EB-C35D8FC3BA73}" sibTransId="{9D5631FB-FAEF-4E21-AA27-E488CD864FFA}"/>
    <dgm:cxn modelId="{9D515828-8053-4AD7-9307-638B71731795}" type="presOf" srcId="{C5B95F27-AC6E-49A6-A1DA-BD4615B98F16}" destId="{985E51B9-BBFD-4609-8480-C2C70779957D}" srcOrd="0" destOrd="0" presId="urn:microsoft.com/office/officeart/2008/layout/PictureAccentList"/>
    <dgm:cxn modelId="{CD1C8CB5-F1A8-45A4-86CF-A6F08F0D195C}" srcId="{BB8F3644-C623-4A8A-9E51-00DB7DCC6D37}" destId="{F5634FA5-07EA-4A47-9251-A04F1074AD8C}" srcOrd="1" destOrd="0" parTransId="{D0B6771C-2143-4458-8591-9FDF066331E2}" sibTransId="{09513148-B6D1-4E06-94A2-2159749530BC}"/>
    <dgm:cxn modelId="{A4F8B509-A53C-474F-A574-708AD474C5B6}" type="presOf" srcId="{BB8F3644-C623-4A8A-9E51-00DB7DCC6D37}" destId="{04A8EBD7-FDFA-4438-A515-61D61F520748}" srcOrd="0" destOrd="0" presId="urn:microsoft.com/office/officeart/2008/layout/PictureAccentList"/>
    <dgm:cxn modelId="{A37F48B7-75AD-410A-95A5-C6600BFC0DEB}" type="presOf" srcId="{BE21A4BA-C391-4705-AAA5-A2161ABA75A7}" destId="{D8BC6C7E-C332-45B3-B61E-AE8BA072862B}" srcOrd="0" destOrd="0" presId="urn:microsoft.com/office/officeart/2008/layout/PictureAccentList"/>
    <dgm:cxn modelId="{D718C20D-BA87-4462-B319-AF24DF51242B}" srcId="{BE21A4BA-C391-4705-AAA5-A2161ABA75A7}" destId="{BB8F3644-C623-4A8A-9E51-00DB7DCC6D37}" srcOrd="0" destOrd="0" parTransId="{7E8AF6E3-64E1-43EA-A716-5DD7AF249839}" sibTransId="{824A5E11-BB2B-4F6D-9329-E14B01DE7B68}"/>
    <dgm:cxn modelId="{14142CC0-D7AB-4644-A1BE-3BB80F853C4B}" type="presOf" srcId="{F5634FA5-07EA-4A47-9251-A04F1074AD8C}" destId="{D03DCE28-4BD5-4B63-B074-D0E501A241B7}" srcOrd="0" destOrd="0" presId="urn:microsoft.com/office/officeart/2008/layout/PictureAccentList"/>
    <dgm:cxn modelId="{993E8138-B9C8-4BF4-9E2C-2D3F810ED8C1}" srcId="{BB8F3644-C623-4A8A-9E51-00DB7DCC6D37}" destId="{9647C4FC-EAC3-4857-ADC9-073EBD66FFAF}" srcOrd="3" destOrd="0" parTransId="{828A7844-7E59-42D1-8A4E-CC4C4A2E755C}" sibTransId="{557A14B4-74EE-4268-9F65-BD149CB48903}"/>
    <dgm:cxn modelId="{5CDD1BEB-D5D0-4169-9AB1-C711E6AAA0D3}" type="presOf" srcId="{421FE05F-67E9-4898-8CD5-267CDE5B76B4}" destId="{27464373-C3C9-4FA6-8293-7FEC31D650BD}" srcOrd="0" destOrd="0" presId="urn:microsoft.com/office/officeart/2008/layout/PictureAccentList"/>
    <dgm:cxn modelId="{E12A4376-95CD-433A-8C4A-5DB4A9512479}" type="presOf" srcId="{54F69E9D-D8D6-4F33-BD26-C198523FBB58}" destId="{2917B443-D06F-4BC1-9950-3B65456517E8}" srcOrd="0" destOrd="0" presId="urn:microsoft.com/office/officeart/2008/layout/PictureAccentList"/>
    <dgm:cxn modelId="{B3BF3F5E-9F68-40B1-B76A-806C60341D20}" type="presParOf" srcId="{D8BC6C7E-C332-45B3-B61E-AE8BA072862B}" destId="{91AC2577-8430-492B-A846-B40EACABC4CD}" srcOrd="0" destOrd="0" presId="urn:microsoft.com/office/officeart/2008/layout/PictureAccentList"/>
    <dgm:cxn modelId="{12B933A3-FBD8-4117-83C1-C507776EBE0A}" type="presParOf" srcId="{91AC2577-8430-492B-A846-B40EACABC4CD}" destId="{986436AF-06ED-4132-89CB-DD58CF2A55B0}" srcOrd="0" destOrd="0" presId="urn:microsoft.com/office/officeart/2008/layout/PictureAccentList"/>
    <dgm:cxn modelId="{675E9750-CE9D-478C-B9B2-15349FF70C09}" type="presParOf" srcId="{986436AF-06ED-4132-89CB-DD58CF2A55B0}" destId="{04A8EBD7-FDFA-4438-A515-61D61F520748}" srcOrd="0" destOrd="0" presId="urn:microsoft.com/office/officeart/2008/layout/PictureAccentList"/>
    <dgm:cxn modelId="{2D34EAA3-1DC3-464B-B08F-4A16CF0247E9}" type="presParOf" srcId="{91AC2577-8430-492B-A846-B40EACABC4CD}" destId="{08DA499B-152D-4E8E-A605-587447F4E2CB}" srcOrd="1" destOrd="0" presId="urn:microsoft.com/office/officeart/2008/layout/PictureAccentList"/>
    <dgm:cxn modelId="{55D83CCF-2185-43F5-B187-6B0B912D50BF}" type="presParOf" srcId="{08DA499B-152D-4E8E-A605-587447F4E2CB}" destId="{57DFB2D8-86DC-45F3-BC82-92B3308DC169}" srcOrd="0" destOrd="0" presId="urn:microsoft.com/office/officeart/2008/layout/PictureAccentList"/>
    <dgm:cxn modelId="{A30080FB-235B-42A9-9FB8-8A118FF19857}" type="presParOf" srcId="{57DFB2D8-86DC-45F3-BC82-92B3308DC169}" destId="{5FC7C5B7-2C31-41B3-B08E-7AEDF50B0949}" srcOrd="0" destOrd="0" presId="urn:microsoft.com/office/officeart/2008/layout/PictureAccentList"/>
    <dgm:cxn modelId="{8591CFE9-48D8-4237-A4A6-9ED5D5156794}" type="presParOf" srcId="{57DFB2D8-86DC-45F3-BC82-92B3308DC169}" destId="{27464373-C3C9-4FA6-8293-7FEC31D650BD}" srcOrd="1" destOrd="0" presId="urn:microsoft.com/office/officeart/2008/layout/PictureAccentList"/>
    <dgm:cxn modelId="{E26DCC51-4583-4773-B4B5-4B33E9F23519}" type="presParOf" srcId="{08DA499B-152D-4E8E-A605-587447F4E2CB}" destId="{12EFD004-83D7-4A36-95F3-3490B87498CF}" srcOrd="1" destOrd="0" presId="urn:microsoft.com/office/officeart/2008/layout/PictureAccentList"/>
    <dgm:cxn modelId="{D1A14C49-47BD-4645-A114-AC5F49108B42}" type="presParOf" srcId="{12EFD004-83D7-4A36-95F3-3490B87498CF}" destId="{9ADBFAEC-7454-4E2F-9F12-6C9ED6195142}" srcOrd="0" destOrd="0" presId="urn:microsoft.com/office/officeart/2008/layout/PictureAccentList"/>
    <dgm:cxn modelId="{646FD4F3-6EC7-4593-BEA7-1129E441EBAE}" type="presParOf" srcId="{12EFD004-83D7-4A36-95F3-3490B87498CF}" destId="{D03DCE28-4BD5-4B63-B074-D0E501A241B7}" srcOrd="1" destOrd="0" presId="urn:microsoft.com/office/officeart/2008/layout/PictureAccentList"/>
    <dgm:cxn modelId="{CA11DD61-3C1E-4F5C-BCCC-D42AE5ACDDE4}" type="presParOf" srcId="{08DA499B-152D-4E8E-A605-587447F4E2CB}" destId="{9B5BC192-C56C-4041-81EF-DEB7416F965E}" srcOrd="2" destOrd="0" presId="urn:microsoft.com/office/officeart/2008/layout/PictureAccentList"/>
    <dgm:cxn modelId="{27530CEC-9C4E-4625-85E3-451774C65C45}" type="presParOf" srcId="{9B5BC192-C56C-4041-81EF-DEB7416F965E}" destId="{87CA072E-C273-4E6F-8092-C6E04E0B8CC9}" srcOrd="0" destOrd="0" presId="urn:microsoft.com/office/officeart/2008/layout/PictureAccentList"/>
    <dgm:cxn modelId="{047A984F-7BB1-4B8A-B243-1C02AAF51617}" type="presParOf" srcId="{9B5BC192-C56C-4041-81EF-DEB7416F965E}" destId="{2917B443-D06F-4BC1-9950-3B65456517E8}" srcOrd="1" destOrd="0" presId="urn:microsoft.com/office/officeart/2008/layout/PictureAccentList"/>
    <dgm:cxn modelId="{0286C3FE-5B89-4971-BBB0-C53030968335}" type="presParOf" srcId="{08DA499B-152D-4E8E-A605-587447F4E2CB}" destId="{A107DFE4-96F7-4842-B012-24A8BD1DD94C}" srcOrd="3" destOrd="0" presId="urn:microsoft.com/office/officeart/2008/layout/PictureAccentList"/>
    <dgm:cxn modelId="{0CBF0D6E-30AC-4359-B895-0951893192AD}" type="presParOf" srcId="{A107DFE4-96F7-4842-B012-24A8BD1DD94C}" destId="{20EB7669-C253-4438-BFB1-4DEB7A519C93}" srcOrd="0" destOrd="0" presId="urn:microsoft.com/office/officeart/2008/layout/PictureAccentList"/>
    <dgm:cxn modelId="{87C6195B-739A-4295-BB9C-548E2A7F6682}" type="presParOf" srcId="{A107DFE4-96F7-4842-B012-24A8BD1DD94C}" destId="{3F84345D-2C0C-45BA-9498-03252620C701}" srcOrd="1" destOrd="0" presId="urn:microsoft.com/office/officeart/2008/layout/PictureAccentList"/>
    <dgm:cxn modelId="{0E28ED06-11A9-4C60-A20A-EC7F21EA7410}" type="presParOf" srcId="{08DA499B-152D-4E8E-A605-587447F4E2CB}" destId="{9E0FD1C9-01B2-423B-95FB-45298F0C6F5A}" srcOrd="4" destOrd="0" presId="urn:microsoft.com/office/officeart/2008/layout/PictureAccentList"/>
    <dgm:cxn modelId="{5431E815-15B2-4EF4-80DF-6F396EBD41E1}" type="presParOf" srcId="{9E0FD1C9-01B2-423B-95FB-45298F0C6F5A}" destId="{11DD0B95-48FA-4330-A373-EABE7D51BA16}" srcOrd="0" destOrd="0" presId="urn:microsoft.com/office/officeart/2008/layout/PictureAccentList"/>
    <dgm:cxn modelId="{1CDA910F-60F9-4CC0-880D-3AD52563F64F}" type="presParOf" srcId="{9E0FD1C9-01B2-423B-95FB-45298F0C6F5A}" destId="{985E51B9-BBFD-4609-8480-C2C70779957D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AD5EB504-8754-4D00-915A-74215AAA7FA7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819BFACD-38EB-460D-9CC7-83B8E57E36D8}">
      <dgm:prSet phldrT="[Texto]" custT="1"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s-MX" sz="1600" b="1" dirty="0"/>
            <a:t>Desbalances</a:t>
          </a:r>
        </a:p>
      </dgm:t>
    </dgm:pt>
    <dgm:pt modelId="{BF2DDB90-DCFE-45C1-ADF6-4344D9249519}" type="parTrans" cxnId="{60F243D0-C620-496A-9601-DA302C0347AD}">
      <dgm:prSet/>
      <dgm:spPr/>
      <dgm:t>
        <a:bodyPr/>
        <a:lstStyle/>
        <a:p>
          <a:endParaRPr lang="es-MX" sz="2800"/>
        </a:p>
      </dgm:t>
    </dgm:pt>
    <dgm:pt modelId="{959818A8-0EF0-4492-BA7B-9DC00DF437F4}" type="sibTrans" cxnId="{60F243D0-C620-496A-9601-DA302C0347AD}">
      <dgm:prSet/>
      <dgm:spPr/>
      <dgm:t>
        <a:bodyPr/>
        <a:lstStyle/>
        <a:p>
          <a:endParaRPr lang="es-MX" sz="2800"/>
        </a:p>
      </dgm:t>
    </dgm:pt>
    <dgm:pt modelId="{4341F4E9-DC9F-4CFA-A47C-E7E6EB581334}">
      <dgm:prSet phldrT="[Texto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s-MX" sz="1800" dirty="0"/>
            <a:t>Pagos </a:t>
          </a:r>
        </a:p>
      </dgm:t>
    </dgm:pt>
    <dgm:pt modelId="{B4FFCDD5-E8C1-47DC-BC0E-ACBD1C75A0E2}" type="parTrans" cxnId="{E0E6A000-B8E5-46AE-82F5-F940DE8B4F3D}">
      <dgm:prSet custT="1"/>
      <dgm:spPr/>
      <dgm:t>
        <a:bodyPr/>
        <a:lstStyle/>
        <a:p>
          <a:endParaRPr lang="es-MX" sz="800"/>
        </a:p>
      </dgm:t>
    </dgm:pt>
    <dgm:pt modelId="{11488126-7B41-410B-BCB5-59DFD407E130}" type="sibTrans" cxnId="{E0E6A000-B8E5-46AE-82F5-F940DE8B4F3D}">
      <dgm:prSet/>
      <dgm:spPr/>
      <dgm:t>
        <a:bodyPr/>
        <a:lstStyle/>
        <a:p>
          <a:endParaRPr lang="es-MX" sz="2800"/>
        </a:p>
      </dgm:t>
    </dgm:pt>
    <dgm:pt modelId="{803DD7BC-56A4-4397-B3ED-017CC28889D0}">
      <dgm:prSet phldrT="[Texto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s-MX" sz="1600" dirty="0"/>
            <a:t>Incumplimientos de Compradores</a:t>
          </a:r>
        </a:p>
      </dgm:t>
    </dgm:pt>
    <dgm:pt modelId="{2FB15A8B-F5DC-44F7-87AA-F23845C443C5}" type="parTrans" cxnId="{A0381FE1-20E9-4FE6-9675-6CDBDC2737E6}">
      <dgm:prSet custT="1"/>
      <dgm:spPr/>
      <dgm:t>
        <a:bodyPr/>
        <a:lstStyle/>
        <a:p>
          <a:endParaRPr lang="es-MX" sz="800"/>
        </a:p>
      </dgm:t>
    </dgm:pt>
    <dgm:pt modelId="{9FAD6D6F-C9B9-4BCD-AD74-CD4DBCFFE34A}" type="sibTrans" cxnId="{A0381FE1-20E9-4FE6-9675-6CDBDC2737E6}">
      <dgm:prSet/>
      <dgm:spPr/>
      <dgm:t>
        <a:bodyPr/>
        <a:lstStyle/>
        <a:p>
          <a:endParaRPr lang="es-MX" sz="2800"/>
        </a:p>
      </dgm:t>
    </dgm:pt>
    <dgm:pt modelId="{B7CAD94C-2A2D-4EAA-A90D-CD3F5B9336BC}">
      <dgm:prSet phldrT="[Texto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s-MX" sz="1800" dirty="0"/>
            <a:t>Productos</a:t>
          </a:r>
        </a:p>
      </dgm:t>
    </dgm:pt>
    <dgm:pt modelId="{F6CD9D90-0B5F-452F-906E-BF9D38478CD3}" type="parTrans" cxnId="{BC5C83E0-B66E-4664-BA42-04ECE75420BA}">
      <dgm:prSet custT="1"/>
      <dgm:spPr/>
      <dgm:t>
        <a:bodyPr/>
        <a:lstStyle/>
        <a:p>
          <a:endParaRPr lang="es-MX" sz="800"/>
        </a:p>
      </dgm:t>
    </dgm:pt>
    <dgm:pt modelId="{B81D49E5-2D2A-488B-953C-149E1E407E07}" type="sibTrans" cxnId="{BC5C83E0-B66E-4664-BA42-04ECE75420BA}">
      <dgm:prSet/>
      <dgm:spPr/>
      <dgm:t>
        <a:bodyPr/>
        <a:lstStyle/>
        <a:p>
          <a:endParaRPr lang="es-MX" sz="2800"/>
        </a:p>
      </dgm:t>
    </dgm:pt>
    <dgm:pt modelId="{F69AC864-638D-4D25-A8AB-69F5B271CA64}">
      <dgm:prSet phldrT="[Texto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s-MX" sz="1600" dirty="0"/>
            <a:t>No entrega de producto</a:t>
          </a:r>
        </a:p>
      </dgm:t>
    </dgm:pt>
    <dgm:pt modelId="{F5C6A0C3-0F0A-48F7-92AE-04E4289088A5}" type="parTrans" cxnId="{E2C33BD0-B738-4AEC-AD78-22F0AB887B70}">
      <dgm:prSet custT="1"/>
      <dgm:spPr/>
      <dgm:t>
        <a:bodyPr/>
        <a:lstStyle/>
        <a:p>
          <a:endParaRPr lang="es-MX" sz="800"/>
        </a:p>
      </dgm:t>
    </dgm:pt>
    <dgm:pt modelId="{915E8E0C-8A3A-4485-ADAC-050CC0C3ACBA}" type="sibTrans" cxnId="{E2C33BD0-B738-4AEC-AD78-22F0AB887B70}">
      <dgm:prSet/>
      <dgm:spPr/>
      <dgm:t>
        <a:bodyPr/>
        <a:lstStyle/>
        <a:p>
          <a:endParaRPr lang="es-MX" sz="2800"/>
        </a:p>
      </dgm:t>
    </dgm:pt>
    <dgm:pt modelId="{A37B2DF6-EDF4-49D8-BD1E-E5223E61A478}" type="pres">
      <dgm:prSet presAssocID="{AD5EB504-8754-4D00-915A-74215AAA7FA7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s-419"/>
        </a:p>
      </dgm:t>
    </dgm:pt>
    <dgm:pt modelId="{6C35273A-625A-4A41-88FF-77B938270C7E}" type="pres">
      <dgm:prSet presAssocID="{819BFACD-38EB-460D-9CC7-83B8E57E36D8}" presName="root1" presStyleCnt="0"/>
      <dgm:spPr/>
    </dgm:pt>
    <dgm:pt modelId="{09FAF063-FFDB-4B52-82CD-C201471AB25B}" type="pres">
      <dgm:prSet presAssocID="{819BFACD-38EB-460D-9CC7-83B8E57E36D8}" presName="LevelOneTextNode" presStyleLbl="node0" presStyleIdx="0" presStyleCnt="1" custLinFactNeighborY="25408">
        <dgm:presLayoutVars>
          <dgm:chPref val="3"/>
        </dgm:presLayoutVars>
      </dgm:prSet>
      <dgm:spPr/>
      <dgm:t>
        <a:bodyPr/>
        <a:lstStyle/>
        <a:p>
          <a:endParaRPr lang="es-419"/>
        </a:p>
      </dgm:t>
    </dgm:pt>
    <dgm:pt modelId="{9D3A4C84-0A93-4F41-8C3C-9F6532A2C978}" type="pres">
      <dgm:prSet presAssocID="{819BFACD-38EB-460D-9CC7-83B8E57E36D8}" presName="level2hierChild" presStyleCnt="0"/>
      <dgm:spPr/>
    </dgm:pt>
    <dgm:pt modelId="{A6CA2BA9-E73D-4694-BFFD-5664F7028E17}" type="pres">
      <dgm:prSet presAssocID="{B4FFCDD5-E8C1-47DC-BC0E-ACBD1C75A0E2}" presName="conn2-1" presStyleLbl="parChTrans1D2" presStyleIdx="0" presStyleCnt="2"/>
      <dgm:spPr/>
      <dgm:t>
        <a:bodyPr/>
        <a:lstStyle/>
        <a:p>
          <a:endParaRPr lang="es-419"/>
        </a:p>
      </dgm:t>
    </dgm:pt>
    <dgm:pt modelId="{ABFF240D-02B6-4C16-BE80-3A78F38AAE64}" type="pres">
      <dgm:prSet presAssocID="{B4FFCDD5-E8C1-47DC-BC0E-ACBD1C75A0E2}" presName="connTx" presStyleLbl="parChTrans1D2" presStyleIdx="0" presStyleCnt="2"/>
      <dgm:spPr/>
      <dgm:t>
        <a:bodyPr/>
        <a:lstStyle/>
        <a:p>
          <a:endParaRPr lang="es-419"/>
        </a:p>
      </dgm:t>
    </dgm:pt>
    <dgm:pt modelId="{8CE2F90A-F48D-4FE0-810F-48431C0ACDCE}" type="pres">
      <dgm:prSet presAssocID="{4341F4E9-DC9F-4CFA-A47C-E7E6EB581334}" presName="root2" presStyleCnt="0"/>
      <dgm:spPr/>
    </dgm:pt>
    <dgm:pt modelId="{CD67F53E-8C9B-41EA-B936-90B354B9F55D}" type="pres">
      <dgm:prSet presAssocID="{4341F4E9-DC9F-4CFA-A47C-E7E6EB581334}" presName="LevelTwoTextNode" presStyleLbl="node2" presStyleIdx="0" presStyleCnt="2" custLinFactNeighborX="-27453" custLinFactNeighborY="-22331">
        <dgm:presLayoutVars>
          <dgm:chPref val="3"/>
        </dgm:presLayoutVars>
      </dgm:prSet>
      <dgm:spPr/>
      <dgm:t>
        <a:bodyPr/>
        <a:lstStyle/>
        <a:p>
          <a:endParaRPr lang="es-419"/>
        </a:p>
      </dgm:t>
    </dgm:pt>
    <dgm:pt modelId="{F6EBB1B4-0633-431F-823D-ADCAF2996841}" type="pres">
      <dgm:prSet presAssocID="{4341F4E9-DC9F-4CFA-A47C-E7E6EB581334}" presName="level3hierChild" presStyleCnt="0"/>
      <dgm:spPr/>
    </dgm:pt>
    <dgm:pt modelId="{7C95B303-2BF4-4510-B207-507E1FAAF061}" type="pres">
      <dgm:prSet presAssocID="{2FB15A8B-F5DC-44F7-87AA-F23845C443C5}" presName="conn2-1" presStyleLbl="parChTrans1D3" presStyleIdx="0" presStyleCnt="2"/>
      <dgm:spPr/>
      <dgm:t>
        <a:bodyPr/>
        <a:lstStyle/>
        <a:p>
          <a:endParaRPr lang="es-419"/>
        </a:p>
      </dgm:t>
    </dgm:pt>
    <dgm:pt modelId="{228C3F85-2128-4917-A700-5EF191BE68CF}" type="pres">
      <dgm:prSet presAssocID="{2FB15A8B-F5DC-44F7-87AA-F23845C443C5}" presName="connTx" presStyleLbl="parChTrans1D3" presStyleIdx="0" presStyleCnt="2"/>
      <dgm:spPr/>
      <dgm:t>
        <a:bodyPr/>
        <a:lstStyle/>
        <a:p>
          <a:endParaRPr lang="es-419"/>
        </a:p>
      </dgm:t>
    </dgm:pt>
    <dgm:pt modelId="{37BD7DE2-2F38-4479-9A2E-B1E0BE36579A}" type="pres">
      <dgm:prSet presAssocID="{803DD7BC-56A4-4397-B3ED-017CC28889D0}" presName="root2" presStyleCnt="0"/>
      <dgm:spPr/>
    </dgm:pt>
    <dgm:pt modelId="{BC4B3DDC-6A11-4E4B-A899-47DF3EE56492}" type="pres">
      <dgm:prSet presAssocID="{803DD7BC-56A4-4397-B3ED-017CC28889D0}" presName="LevelTwoTextNode" presStyleLbl="node3" presStyleIdx="0" presStyleCnt="2" custScaleX="126584" custLinFactNeighborX="-60958" custLinFactNeighborY="-21746">
        <dgm:presLayoutVars>
          <dgm:chPref val="3"/>
        </dgm:presLayoutVars>
      </dgm:prSet>
      <dgm:spPr/>
      <dgm:t>
        <a:bodyPr/>
        <a:lstStyle/>
        <a:p>
          <a:endParaRPr lang="es-419"/>
        </a:p>
      </dgm:t>
    </dgm:pt>
    <dgm:pt modelId="{C79EBAFC-6F90-4354-9050-5E9D6FD1A763}" type="pres">
      <dgm:prSet presAssocID="{803DD7BC-56A4-4397-B3ED-017CC28889D0}" presName="level3hierChild" presStyleCnt="0"/>
      <dgm:spPr/>
    </dgm:pt>
    <dgm:pt modelId="{3933F428-92B5-4109-A5A2-F36F94DAFDEB}" type="pres">
      <dgm:prSet presAssocID="{F6CD9D90-0B5F-452F-906E-BF9D38478CD3}" presName="conn2-1" presStyleLbl="parChTrans1D2" presStyleIdx="1" presStyleCnt="2"/>
      <dgm:spPr/>
      <dgm:t>
        <a:bodyPr/>
        <a:lstStyle/>
        <a:p>
          <a:endParaRPr lang="es-419"/>
        </a:p>
      </dgm:t>
    </dgm:pt>
    <dgm:pt modelId="{7D99E542-39B2-4D98-9FDD-FBC063737BCE}" type="pres">
      <dgm:prSet presAssocID="{F6CD9D90-0B5F-452F-906E-BF9D38478CD3}" presName="connTx" presStyleLbl="parChTrans1D2" presStyleIdx="1" presStyleCnt="2"/>
      <dgm:spPr/>
      <dgm:t>
        <a:bodyPr/>
        <a:lstStyle/>
        <a:p>
          <a:endParaRPr lang="es-419"/>
        </a:p>
      </dgm:t>
    </dgm:pt>
    <dgm:pt modelId="{2AE98BF6-49D1-4585-A69B-213347A3E9B5}" type="pres">
      <dgm:prSet presAssocID="{B7CAD94C-2A2D-4EAA-A90D-CD3F5B9336BC}" presName="root2" presStyleCnt="0"/>
      <dgm:spPr/>
    </dgm:pt>
    <dgm:pt modelId="{044B5603-3A2D-4C99-ADE1-B306C57F6DE7}" type="pres">
      <dgm:prSet presAssocID="{B7CAD94C-2A2D-4EAA-A90D-CD3F5B9336BC}" presName="LevelTwoTextNode" presStyleLbl="node2" presStyleIdx="1" presStyleCnt="2" custLinFactNeighborX="-30752" custLinFactNeighborY="93324">
        <dgm:presLayoutVars>
          <dgm:chPref val="3"/>
        </dgm:presLayoutVars>
      </dgm:prSet>
      <dgm:spPr/>
      <dgm:t>
        <a:bodyPr/>
        <a:lstStyle/>
        <a:p>
          <a:endParaRPr lang="es-419"/>
        </a:p>
      </dgm:t>
    </dgm:pt>
    <dgm:pt modelId="{748EC03F-83F7-4CAE-BB3B-394A416633C7}" type="pres">
      <dgm:prSet presAssocID="{B7CAD94C-2A2D-4EAA-A90D-CD3F5B9336BC}" presName="level3hierChild" presStyleCnt="0"/>
      <dgm:spPr/>
    </dgm:pt>
    <dgm:pt modelId="{6E1B2314-6ADB-4364-9A41-CE23441C2012}" type="pres">
      <dgm:prSet presAssocID="{F5C6A0C3-0F0A-48F7-92AE-04E4289088A5}" presName="conn2-1" presStyleLbl="parChTrans1D3" presStyleIdx="1" presStyleCnt="2"/>
      <dgm:spPr/>
      <dgm:t>
        <a:bodyPr/>
        <a:lstStyle/>
        <a:p>
          <a:endParaRPr lang="es-419"/>
        </a:p>
      </dgm:t>
    </dgm:pt>
    <dgm:pt modelId="{757C5212-9B50-4C67-8D7C-B53B00EA5E20}" type="pres">
      <dgm:prSet presAssocID="{F5C6A0C3-0F0A-48F7-92AE-04E4289088A5}" presName="connTx" presStyleLbl="parChTrans1D3" presStyleIdx="1" presStyleCnt="2"/>
      <dgm:spPr/>
      <dgm:t>
        <a:bodyPr/>
        <a:lstStyle/>
        <a:p>
          <a:endParaRPr lang="es-419"/>
        </a:p>
      </dgm:t>
    </dgm:pt>
    <dgm:pt modelId="{5A0271AC-EC9B-44E7-8B92-933E269103F5}" type="pres">
      <dgm:prSet presAssocID="{F69AC864-638D-4D25-A8AB-69F5B271CA64}" presName="root2" presStyleCnt="0"/>
      <dgm:spPr/>
    </dgm:pt>
    <dgm:pt modelId="{033E4BBC-E4C6-4D23-B8D1-CF3003BE353F}" type="pres">
      <dgm:prSet presAssocID="{F69AC864-638D-4D25-A8AB-69F5B271CA64}" presName="LevelTwoTextNode" presStyleLbl="node3" presStyleIdx="1" presStyleCnt="2" custScaleX="127100" custLinFactNeighborX="-64341" custLinFactNeighborY="92959">
        <dgm:presLayoutVars>
          <dgm:chPref val="3"/>
        </dgm:presLayoutVars>
      </dgm:prSet>
      <dgm:spPr/>
      <dgm:t>
        <a:bodyPr/>
        <a:lstStyle/>
        <a:p>
          <a:endParaRPr lang="es-419"/>
        </a:p>
      </dgm:t>
    </dgm:pt>
    <dgm:pt modelId="{2890B071-2673-4947-A24F-CAFDA666894F}" type="pres">
      <dgm:prSet presAssocID="{F69AC864-638D-4D25-A8AB-69F5B271CA64}" presName="level3hierChild" presStyleCnt="0"/>
      <dgm:spPr/>
    </dgm:pt>
  </dgm:ptLst>
  <dgm:cxnLst>
    <dgm:cxn modelId="{F2DA3791-1831-44BE-B83E-06C7C7F931AF}" type="presOf" srcId="{F5C6A0C3-0F0A-48F7-92AE-04E4289088A5}" destId="{757C5212-9B50-4C67-8D7C-B53B00EA5E20}" srcOrd="1" destOrd="0" presId="urn:microsoft.com/office/officeart/2005/8/layout/hierarchy2"/>
    <dgm:cxn modelId="{E2C33BD0-B738-4AEC-AD78-22F0AB887B70}" srcId="{B7CAD94C-2A2D-4EAA-A90D-CD3F5B9336BC}" destId="{F69AC864-638D-4D25-A8AB-69F5B271CA64}" srcOrd="0" destOrd="0" parTransId="{F5C6A0C3-0F0A-48F7-92AE-04E4289088A5}" sibTransId="{915E8E0C-8A3A-4485-ADAC-050CC0C3ACBA}"/>
    <dgm:cxn modelId="{99D2EAAD-6F02-4A81-9608-C4E666172926}" type="presOf" srcId="{819BFACD-38EB-460D-9CC7-83B8E57E36D8}" destId="{09FAF063-FFDB-4B52-82CD-C201471AB25B}" srcOrd="0" destOrd="0" presId="urn:microsoft.com/office/officeart/2005/8/layout/hierarchy2"/>
    <dgm:cxn modelId="{A0381FE1-20E9-4FE6-9675-6CDBDC2737E6}" srcId="{4341F4E9-DC9F-4CFA-A47C-E7E6EB581334}" destId="{803DD7BC-56A4-4397-B3ED-017CC28889D0}" srcOrd="0" destOrd="0" parTransId="{2FB15A8B-F5DC-44F7-87AA-F23845C443C5}" sibTransId="{9FAD6D6F-C9B9-4BCD-AD74-CD4DBCFFE34A}"/>
    <dgm:cxn modelId="{E0E6A000-B8E5-46AE-82F5-F940DE8B4F3D}" srcId="{819BFACD-38EB-460D-9CC7-83B8E57E36D8}" destId="{4341F4E9-DC9F-4CFA-A47C-E7E6EB581334}" srcOrd="0" destOrd="0" parTransId="{B4FFCDD5-E8C1-47DC-BC0E-ACBD1C75A0E2}" sibTransId="{11488126-7B41-410B-BCB5-59DFD407E130}"/>
    <dgm:cxn modelId="{E9CDE7BA-41FE-4EB0-BEDA-294B176C2C20}" type="presOf" srcId="{2FB15A8B-F5DC-44F7-87AA-F23845C443C5}" destId="{228C3F85-2128-4917-A700-5EF191BE68CF}" srcOrd="1" destOrd="0" presId="urn:microsoft.com/office/officeart/2005/8/layout/hierarchy2"/>
    <dgm:cxn modelId="{2BE19C71-65FB-4C93-AD5B-6CDDA01E9F3E}" type="presOf" srcId="{B7CAD94C-2A2D-4EAA-A90D-CD3F5B9336BC}" destId="{044B5603-3A2D-4C99-ADE1-B306C57F6DE7}" srcOrd="0" destOrd="0" presId="urn:microsoft.com/office/officeart/2005/8/layout/hierarchy2"/>
    <dgm:cxn modelId="{CF717474-6031-4AFA-A9E4-B936D1B85BA2}" type="presOf" srcId="{B4FFCDD5-E8C1-47DC-BC0E-ACBD1C75A0E2}" destId="{A6CA2BA9-E73D-4694-BFFD-5664F7028E17}" srcOrd="0" destOrd="0" presId="urn:microsoft.com/office/officeart/2005/8/layout/hierarchy2"/>
    <dgm:cxn modelId="{60F243D0-C620-496A-9601-DA302C0347AD}" srcId="{AD5EB504-8754-4D00-915A-74215AAA7FA7}" destId="{819BFACD-38EB-460D-9CC7-83B8E57E36D8}" srcOrd="0" destOrd="0" parTransId="{BF2DDB90-DCFE-45C1-ADF6-4344D9249519}" sibTransId="{959818A8-0EF0-4492-BA7B-9DC00DF437F4}"/>
    <dgm:cxn modelId="{5CFFC2D0-9E11-4ACD-B7B6-4C83817AD714}" type="presOf" srcId="{2FB15A8B-F5DC-44F7-87AA-F23845C443C5}" destId="{7C95B303-2BF4-4510-B207-507E1FAAF061}" srcOrd="0" destOrd="0" presId="urn:microsoft.com/office/officeart/2005/8/layout/hierarchy2"/>
    <dgm:cxn modelId="{332643EC-9951-4FDC-A1EE-149F44EB9EF9}" type="presOf" srcId="{AD5EB504-8754-4D00-915A-74215AAA7FA7}" destId="{A37B2DF6-EDF4-49D8-BD1E-E5223E61A478}" srcOrd="0" destOrd="0" presId="urn:microsoft.com/office/officeart/2005/8/layout/hierarchy2"/>
    <dgm:cxn modelId="{9E01C0CB-CC6A-47B6-A96A-2AD01B6A3B1A}" type="presOf" srcId="{4341F4E9-DC9F-4CFA-A47C-E7E6EB581334}" destId="{CD67F53E-8C9B-41EA-B936-90B354B9F55D}" srcOrd="0" destOrd="0" presId="urn:microsoft.com/office/officeart/2005/8/layout/hierarchy2"/>
    <dgm:cxn modelId="{12069810-F2E7-4BBF-888E-DC993FADCC81}" type="presOf" srcId="{803DD7BC-56A4-4397-B3ED-017CC28889D0}" destId="{BC4B3DDC-6A11-4E4B-A899-47DF3EE56492}" srcOrd="0" destOrd="0" presId="urn:microsoft.com/office/officeart/2005/8/layout/hierarchy2"/>
    <dgm:cxn modelId="{65C65451-8763-4610-BEE6-E3F76123AC0B}" type="presOf" srcId="{F6CD9D90-0B5F-452F-906E-BF9D38478CD3}" destId="{7D99E542-39B2-4D98-9FDD-FBC063737BCE}" srcOrd="1" destOrd="0" presId="urn:microsoft.com/office/officeart/2005/8/layout/hierarchy2"/>
    <dgm:cxn modelId="{3303BB41-DFEF-4EC6-A56F-998F0294898D}" type="presOf" srcId="{B4FFCDD5-E8C1-47DC-BC0E-ACBD1C75A0E2}" destId="{ABFF240D-02B6-4C16-BE80-3A78F38AAE64}" srcOrd="1" destOrd="0" presId="urn:microsoft.com/office/officeart/2005/8/layout/hierarchy2"/>
    <dgm:cxn modelId="{BC5C83E0-B66E-4664-BA42-04ECE75420BA}" srcId="{819BFACD-38EB-460D-9CC7-83B8E57E36D8}" destId="{B7CAD94C-2A2D-4EAA-A90D-CD3F5B9336BC}" srcOrd="1" destOrd="0" parTransId="{F6CD9D90-0B5F-452F-906E-BF9D38478CD3}" sibTransId="{B81D49E5-2D2A-488B-953C-149E1E407E07}"/>
    <dgm:cxn modelId="{58130E86-24AD-40F0-A287-8A61B7C0CFBD}" type="presOf" srcId="{F6CD9D90-0B5F-452F-906E-BF9D38478CD3}" destId="{3933F428-92B5-4109-A5A2-F36F94DAFDEB}" srcOrd="0" destOrd="0" presId="urn:microsoft.com/office/officeart/2005/8/layout/hierarchy2"/>
    <dgm:cxn modelId="{5538C16D-DFDD-4F91-866E-C59BA9098292}" type="presOf" srcId="{F5C6A0C3-0F0A-48F7-92AE-04E4289088A5}" destId="{6E1B2314-6ADB-4364-9A41-CE23441C2012}" srcOrd="0" destOrd="0" presId="urn:microsoft.com/office/officeart/2005/8/layout/hierarchy2"/>
    <dgm:cxn modelId="{A8903A6C-8E38-442C-9D24-320D5083BB4E}" type="presOf" srcId="{F69AC864-638D-4D25-A8AB-69F5B271CA64}" destId="{033E4BBC-E4C6-4D23-B8D1-CF3003BE353F}" srcOrd="0" destOrd="0" presId="urn:microsoft.com/office/officeart/2005/8/layout/hierarchy2"/>
    <dgm:cxn modelId="{96E9DD18-8858-4D1C-9F84-24508E075B20}" type="presParOf" srcId="{A37B2DF6-EDF4-49D8-BD1E-E5223E61A478}" destId="{6C35273A-625A-4A41-88FF-77B938270C7E}" srcOrd="0" destOrd="0" presId="urn:microsoft.com/office/officeart/2005/8/layout/hierarchy2"/>
    <dgm:cxn modelId="{C6CCDAE0-A70B-4695-9878-1E97C2B9D727}" type="presParOf" srcId="{6C35273A-625A-4A41-88FF-77B938270C7E}" destId="{09FAF063-FFDB-4B52-82CD-C201471AB25B}" srcOrd="0" destOrd="0" presId="urn:microsoft.com/office/officeart/2005/8/layout/hierarchy2"/>
    <dgm:cxn modelId="{DFF0D205-BF3E-4C32-8997-FB8901055C68}" type="presParOf" srcId="{6C35273A-625A-4A41-88FF-77B938270C7E}" destId="{9D3A4C84-0A93-4F41-8C3C-9F6532A2C978}" srcOrd="1" destOrd="0" presId="urn:microsoft.com/office/officeart/2005/8/layout/hierarchy2"/>
    <dgm:cxn modelId="{798407B5-67C3-4CEE-86FF-777A99DF41DD}" type="presParOf" srcId="{9D3A4C84-0A93-4F41-8C3C-9F6532A2C978}" destId="{A6CA2BA9-E73D-4694-BFFD-5664F7028E17}" srcOrd="0" destOrd="0" presId="urn:microsoft.com/office/officeart/2005/8/layout/hierarchy2"/>
    <dgm:cxn modelId="{D2AF364A-AC94-4BCE-9105-0D62CFAF3C5B}" type="presParOf" srcId="{A6CA2BA9-E73D-4694-BFFD-5664F7028E17}" destId="{ABFF240D-02B6-4C16-BE80-3A78F38AAE64}" srcOrd="0" destOrd="0" presId="urn:microsoft.com/office/officeart/2005/8/layout/hierarchy2"/>
    <dgm:cxn modelId="{D4F1641C-31D9-4DB7-9423-3D80C7E89F31}" type="presParOf" srcId="{9D3A4C84-0A93-4F41-8C3C-9F6532A2C978}" destId="{8CE2F90A-F48D-4FE0-810F-48431C0ACDCE}" srcOrd="1" destOrd="0" presId="urn:microsoft.com/office/officeart/2005/8/layout/hierarchy2"/>
    <dgm:cxn modelId="{2FE7D503-FDFC-4974-A35D-07FAE186BD16}" type="presParOf" srcId="{8CE2F90A-F48D-4FE0-810F-48431C0ACDCE}" destId="{CD67F53E-8C9B-41EA-B936-90B354B9F55D}" srcOrd="0" destOrd="0" presId="urn:microsoft.com/office/officeart/2005/8/layout/hierarchy2"/>
    <dgm:cxn modelId="{B3868782-FEBB-4B37-B4E5-9E6D7ADEDDE2}" type="presParOf" srcId="{8CE2F90A-F48D-4FE0-810F-48431C0ACDCE}" destId="{F6EBB1B4-0633-431F-823D-ADCAF2996841}" srcOrd="1" destOrd="0" presId="urn:microsoft.com/office/officeart/2005/8/layout/hierarchy2"/>
    <dgm:cxn modelId="{BD1E2C2E-5AEC-4D1D-AB65-87E8313590C5}" type="presParOf" srcId="{F6EBB1B4-0633-431F-823D-ADCAF2996841}" destId="{7C95B303-2BF4-4510-B207-507E1FAAF061}" srcOrd="0" destOrd="0" presId="urn:microsoft.com/office/officeart/2005/8/layout/hierarchy2"/>
    <dgm:cxn modelId="{121E044B-6518-4A1A-BFB9-9425ADD50851}" type="presParOf" srcId="{7C95B303-2BF4-4510-B207-507E1FAAF061}" destId="{228C3F85-2128-4917-A700-5EF191BE68CF}" srcOrd="0" destOrd="0" presId="urn:microsoft.com/office/officeart/2005/8/layout/hierarchy2"/>
    <dgm:cxn modelId="{3992F974-0A6D-410D-9799-09B81272AE6C}" type="presParOf" srcId="{F6EBB1B4-0633-431F-823D-ADCAF2996841}" destId="{37BD7DE2-2F38-4479-9A2E-B1E0BE36579A}" srcOrd="1" destOrd="0" presId="urn:microsoft.com/office/officeart/2005/8/layout/hierarchy2"/>
    <dgm:cxn modelId="{8EFB5469-8879-4E66-9546-6B079041CEF9}" type="presParOf" srcId="{37BD7DE2-2F38-4479-9A2E-B1E0BE36579A}" destId="{BC4B3DDC-6A11-4E4B-A899-47DF3EE56492}" srcOrd="0" destOrd="0" presId="urn:microsoft.com/office/officeart/2005/8/layout/hierarchy2"/>
    <dgm:cxn modelId="{866C8D4C-B6CF-4F73-B672-0EAE291B66C4}" type="presParOf" srcId="{37BD7DE2-2F38-4479-9A2E-B1E0BE36579A}" destId="{C79EBAFC-6F90-4354-9050-5E9D6FD1A763}" srcOrd="1" destOrd="0" presId="urn:microsoft.com/office/officeart/2005/8/layout/hierarchy2"/>
    <dgm:cxn modelId="{6D34D291-E1C0-443A-95EF-C8A50B07F1BD}" type="presParOf" srcId="{9D3A4C84-0A93-4F41-8C3C-9F6532A2C978}" destId="{3933F428-92B5-4109-A5A2-F36F94DAFDEB}" srcOrd="2" destOrd="0" presId="urn:microsoft.com/office/officeart/2005/8/layout/hierarchy2"/>
    <dgm:cxn modelId="{AB043F82-8F0E-4D2D-9AC8-10E9E1D0241D}" type="presParOf" srcId="{3933F428-92B5-4109-A5A2-F36F94DAFDEB}" destId="{7D99E542-39B2-4D98-9FDD-FBC063737BCE}" srcOrd="0" destOrd="0" presId="urn:microsoft.com/office/officeart/2005/8/layout/hierarchy2"/>
    <dgm:cxn modelId="{8AADE242-924E-4917-B66A-221561171A51}" type="presParOf" srcId="{9D3A4C84-0A93-4F41-8C3C-9F6532A2C978}" destId="{2AE98BF6-49D1-4585-A69B-213347A3E9B5}" srcOrd="3" destOrd="0" presId="urn:microsoft.com/office/officeart/2005/8/layout/hierarchy2"/>
    <dgm:cxn modelId="{A409A464-AEEA-4801-B55D-AD6EDEE7E39E}" type="presParOf" srcId="{2AE98BF6-49D1-4585-A69B-213347A3E9B5}" destId="{044B5603-3A2D-4C99-ADE1-B306C57F6DE7}" srcOrd="0" destOrd="0" presId="urn:microsoft.com/office/officeart/2005/8/layout/hierarchy2"/>
    <dgm:cxn modelId="{D37A98EA-3C85-4348-9396-00B5DBE68FB2}" type="presParOf" srcId="{2AE98BF6-49D1-4585-A69B-213347A3E9B5}" destId="{748EC03F-83F7-4CAE-BB3B-394A416633C7}" srcOrd="1" destOrd="0" presId="urn:microsoft.com/office/officeart/2005/8/layout/hierarchy2"/>
    <dgm:cxn modelId="{C436183C-F131-4B08-9DBD-2334AFCC7FB1}" type="presParOf" srcId="{748EC03F-83F7-4CAE-BB3B-394A416633C7}" destId="{6E1B2314-6ADB-4364-9A41-CE23441C2012}" srcOrd="0" destOrd="0" presId="urn:microsoft.com/office/officeart/2005/8/layout/hierarchy2"/>
    <dgm:cxn modelId="{714CE7E3-24A8-4808-A607-6F3AF4CA0804}" type="presParOf" srcId="{6E1B2314-6ADB-4364-9A41-CE23441C2012}" destId="{757C5212-9B50-4C67-8D7C-B53B00EA5E20}" srcOrd="0" destOrd="0" presId="urn:microsoft.com/office/officeart/2005/8/layout/hierarchy2"/>
    <dgm:cxn modelId="{DBC4D797-BE9A-441F-8C64-F8AD31FFC5F7}" type="presParOf" srcId="{748EC03F-83F7-4CAE-BB3B-394A416633C7}" destId="{5A0271AC-EC9B-44E7-8B92-933E269103F5}" srcOrd="1" destOrd="0" presId="urn:microsoft.com/office/officeart/2005/8/layout/hierarchy2"/>
    <dgm:cxn modelId="{C0D08D81-D15F-40CB-87F0-447659AF98E7}" type="presParOf" srcId="{5A0271AC-EC9B-44E7-8B92-933E269103F5}" destId="{033E4BBC-E4C6-4D23-B8D1-CF3003BE353F}" srcOrd="0" destOrd="0" presId="urn:microsoft.com/office/officeart/2005/8/layout/hierarchy2"/>
    <dgm:cxn modelId="{1A4E5135-2FFA-4E86-99C9-B77F0EC1311B}" type="presParOf" srcId="{5A0271AC-EC9B-44E7-8B92-933E269103F5}" destId="{2890B071-2673-4947-A24F-CAFDA666894F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DBC1E24D-F896-4789-8C27-45D3D1598F30}" type="doc">
      <dgm:prSet loTypeId="urn:microsoft.com/office/officeart/2005/8/layout/radial1" loCatId="cycle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CDBE6B02-FCCF-49E3-9D72-1A62697D295A}">
      <dgm:prSet phldrT="[Texto]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s-MX" dirty="0"/>
            <a:t>Cámara de Compensación</a:t>
          </a:r>
        </a:p>
      </dgm:t>
    </dgm:pt>
    <dgm:pt modelId="{5D2DD241-A6E9-48FF-96D8-FA930BCF3CD1}" type="parTrans" cxnId="{7195A73F-0E7B-4C89-A616-1A34D7E18639}">
      <dgm:prSet/>
      <dgm:spPr/>
      <dgm:t>
        <a:bodyPr/>
        <a:lstStyle/>
        <a:p>
          <a:endParaRPr lang="es-MX"/>
        </a:p>
      </dgm:t>
    </dgm:pt>
    <dgm:pt modelId="{5257A333-B6B6-4905-BC3C-39CE5B329841}" type="sibTrans" cxnId="{7195A73F-0E7B-4C89-A616-1A34D7E18639}">
      <dgm:prSet/>
      <dgm:spPr/>
      <dgm:t>
        <a:bodyPr/>
        <a:lstStyle/>
        <a:p>
          <a:endParaRPr lang="es-MX"/>
        </a:p>
      </dgm:t>
    </dgm:pt>
    <dgm:pt modelId="{19DFEBD2-54BA-4D17-ADD3-B94ED603A1BF}" type="pres">
      <dgm:prSet presAssocID="{DBC1E24D-F896-4789-8C27-45D3D1598F30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419"/>
        </a:p>
      </dgm:t>
    </dgm:pt>
    <dgm:pt modelId="{49856545-DD7B-4589-8493-930666C01CD1}" type="pres">
      <dgm:prSet presAssocID="{CDBE6B02-FCCF-49E3-9D72-1A62697D295A}" presName="centerShape" presStyleLbl="node0" presStyleIdx="0" presStyleCnt="1"/>
      <dgm:spPr/>
      <dgm:t>
        <a:bodyPr/>
        <a:lstStyle/>
        <a:p>
          <a:endParaRPr lang="es-419"/>
        </a:p>
      </dgm:t>
    </dgm:pt>
  </dgm:ptLst>
  <dgm:cxnLst>
    <dgm:cxn modelId="{D88E0A30-3F81-4667-87EA-19F33FAD068E}" type="presOf" srcId="{DBC1E24D-F896-4789-8C27-45D3D1598F30}" destId="{19DFEBD2-54BA-4D17-ADD3-B94ED603A1BF}" srcOrd="0" destOrd="0" presId="urn:microsoft.com/office/officeart/2005/8/layout/radial1"/>
    <dgm:cxn modelId="{7195A73F-0E7B-4C89-A616-1A34D7E18639}" srcId="{DBC1E24D-F896-4789-8C27-45D3D1598F30}" destId="{CDBE6B02-FCCF-49E3-9D72-1A62697D295A}" srcOrd="0" destOrd="0" parTransId="{5D2DD241-A6E9-48FF-96D8-FA930BCF3CD1}" sibTransId="{5257A333-B6B6-4905-BC3C-39CE5B329841}"/>
    <dgm:cxn modelId="{DABCF78E-48DC-46E7-8763-656DB98D4D6B}" type="presOf" srcId="{CDBE6B02-FCCF-49E3-9D72-1A62697D295A}" destId="{49856545-DD7B-4589-8493-930666C01CD1}" srcOrd="0" destOrd="0" presId="urn:microsoft.com/office/officeart/2005/8/layout/radial1"/>
    <dgm:cxn modelId="{F3AD57D1-AADE-48E5-91FB-E2882F4571E1}" type="presParOf" srcId="{19DFEBD2-54BA-4D17-ADD3-B94ED603A1BF}" destId="{49856545-DD7B-4589-8493-930666C01CD1}" srcOrd="0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D0160A7F-1B9C-496C-B2BF-C9808FC97265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4CFD9419-CAFD-4B48-97B1-8C292218FADA}">
      <dgm:prSet phldrT="[Texto]">
        <dgm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s-ES_tradnl" dirty="0"/>
            <a:t>Comprador 1 Portafolio A</a:t>
          </a:r>
          <a:endParaRPr lang="es-MX" dirty="0"/>
        </a:p>
      </dgm:t>
    </dgm:pt>
    <dgm:pt modelId="{E94F578B-30A3-4D9F-B717-142F8C3759C8}" type="parTrans" cxnId="{3207CD24-5067-4F2E-AC38-5B93113C6C7E}">
      <dgm:prSet/>
      <dgm:spPr/>
      <dgm:t>
        <a:bodyPr/>
        <a:lstStyle/>
        <a:p>
          <a:endParaRPr lang="es-MX"/>
        </a:p>
      </dgm:t>
    </dgm:pt>
    <dgm:pt modelId="{FDE6DE17-DC36-434C-8DFA-9FAEEA8A8D8C}" type="sibTrans" cxnId="{3207CD24-5067-4F2E-AC38-5B93113C6C7E}">
      <dgm:prSet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endParaRPr lang="es-MX"/>
        </a:p>
      </dgm:t>
    </dgm:pt>
    <dgm:pt modelId="{C792AADA-93A9-4584-9AE8-5BE19D332D9D}">
      <dgm:prSet phldrT="[Texto]" custT="1"/>
      <dgm:spPr/>
      <dgm:t>
        <a:bodyPr/>
        <a:lstStyle/>
        <a:p>
          <a:r>
            <a:rPr lang="es-ES_tradnl" sz="1400" dirty="0"/>
            <a:t>Sujeto a no adeudos por parte del cedente y a que el cesionario cuente con la Garantía de Cumplimiento y la Contribución al Fondo de Reserva necesarias.</a:t>
          </a:r>
          <a:endParaRPr lang="es-MX" sz="1400" dirty="0"/>
        </a:p>
      </dgm:t>
    </dgm:pt>
    <dgm:pt modelId="{B2C51C47-C5EF-4A6A-91AA-66A0036F8946}" type="parTrans" cxnId="{794ECB51-3351-468E-A5F0-3595386B7663}">
      <dgm:prSet/>
      <dgm:spPr/>
      <dgm:t>
        <a:bodyPr/>
        <a:lstStyle/>
        <a:p>
          <a:endParaRPr lang="es-MX"/>
        </a:p>
      </dgm:t>
    </dgm:pt>
    <dgm:pt modelId="{1D2AB59A-C18B-47C5-BCAE-E81EA0CD5950}" type="sibTrans" cxnId="{794ECB51-3351-468E-A5F0-3595386B7663}">
      <dgm:prSet/>
      <dgm:spPr/>
      <dgm:t>
        <a:bodyPr/>
        <a:lstStyle/>
        <a:p>
          <a:endParaRPr lang="es-MX"/>
        </a:p>
      </dgm:t>
    </dgm:pt>
    <dgm:pt modelId="{77EE28CA-811B-4D74-93BC-8EC3647D1C08}">
      <dgm:prSet phldrT="[Texto]">
        <dgm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s-ES_tradnl" dirty="0"/>
            <a:t>Comprador 2</a:t>
          </a:r>
          <a:br>
            <a:rPr lang="es-ES_tradnl" dirty="0"/>
          </a:br>
          <a:r>
            <a:rPr lang="es-ES_tradnl" dirty="0"/>
            <a:t>Portafolio A</a:t>
          </a:r>
        </a:p>
      </dgm:t>
    </dgm:pt>
    <dgm:pt modelId="{208BA4A9-E111-47A4-B49F-58AA280CCEE9}" type="parTrans" cxnId="{81D79C79-AE98-4AB0-9CE8-8CA7430AC3AC}">
      <dgm:prSet/>
      <dgm:spPr/>
      <dgm:t>
        <a:bodyPr/>
        <a:lstStyle/>
        <a:p>
          <a:endParaRPr lang="es-MX"/>
        </a:p>
      </dgm:t>
    </dgm:pt>
    <dgm:pt modelId="{2DA91B67-8929-4DBE-88E3-E79B3ABF3A42}" type="sibTrans" cxnId="{81D79C79-AE98-4AB0-9CE8-8CA7430AC3AC}">
      <dgm:prSet/>
      <dgm:spPr>
        <a:solidFill>
          <a:srgbClr val="0070C0"/>
        </a:solidFill>
      </dgm:spPr>
      <dgm:t>
        <a:bodyPr/>
        <a:lstStyle/>
        <a:p>
          <a:endParaRPr lang="es-MX"/>
        </a:p>
      </dgm:t>
    </dgm:pt>
    <dgm:pt modelId="{2C4CD6E0-E85F-4302-9AF2-5AA5FDC42ECE}">
      <dgm:prSet phldrT="[Texto]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s-ES_tradnl" dirty="0"/>
            <a:t>Otra Entidad Responsable </a:t>
          </a:r>
          <a:br>
            <a:rPr lang="es-ES_tradnl" dirty="0"/>
          </a:br>
          <a:r>
            <a:rPr lang="es-ES_tradnl" dirty="0"/>
            <a:t>de Carga</a:t>
          </a:r>
          <a:endParaRPr lang="es-MX" dirty="0"/>
        </a:p>
      </dgm:t>
    </dgm:pt>
    <dgm:pt modelId="{ED967761-788C-4AEB-A937-94DB5BBD45A5}" type="parTrans" cxnId="{C896F092-E989-40D3-B7F2-459AE19A4290}">
      <dgm:prSet/>
      <dgm:spPr/>
      <dgm:t>
        <a:bodyPr/>
        <a:lstStyle/>
        <a:p>
          <a:endParaRPr lang="es-MX"/>
        </a:p>
      </dgm:t>
    </dgm:pt>
    <dgm:pt modelId="{1FBF63A4-4B9E-49F7-AE76-3F59F32A1026}" type="sibTrans" cxnId="{C896F092-E989-40D3-B7F2-459AE19A4290}">
      <dgm:prSet/>
      <dgm:spPr/>
      <dgm:t>
        <a:bodyPr/>
        <a:lstStyle/>
        <a:p>
          <a:endParaRPr lang="es-MX"/>
        </a:p>
      </dgm:t>
    </dgm:pt>
    <dgm:pt modelId="{C1BA65DC-23BD-46B5-AC71-0629CC3D2482}">
      <dgm:prSet phldrT="[Texto]"/>
      <dgm:spPr/>
      <dgm:t>
        <a:bodyPr/>
        <a:lstStyle/>
        <a:p>
          <a:r>
            <a:rPr lang="es-ES_tradnl" dirty="0"/>
            <a:t>El cesionario se subrogará en los derechos y obligaciones del cedente, para lo cual será necesario que cuente con la Garantía de Cumplimiento y la Contribución al Fondo de Reserva necesarias.</a:t>
          </a:r>
          <a:endParaRPr lang="es-MX" dirty="0"/>
        </a:p>
      </dgm:t>
    </dgm:pt>
    <dgm:pt modelId="{B5A41B4A-AFD2-4E81-A4F9-7F0CFF4E0797}" type="parTrans" cxnId="{2EF9921B-176B-452C-B78A-2A37B2670BD4}">
      <dgm:prSet/>
      <dgm:spPr/>
      <dgm:t>
        <a:bodyPr/>
        <a:lstStyle/>
        <a:p>
          <a:endParaRPr lang="es-MX"/>
        </a:p>
      </dgm:t>
    </dgm:pt>
    <dgm:pt modelId="{F4370ED5-F809-4393-846A-D3086D1B80A0}" type="sibTrans" cxnId="{2EF9921B-176B-452C-B78A-2A37B2670BD4}">
      <dgm:prSet/>
      <dgm:spPr/>
      <dgm:t>
        <a:bodyPr/>
        <a:lstStyle/>
        <a:p>
          <a:endParaRPr lang="es-MX"/>
        </a:p>
      </dgm:t>
    </dgm:pt>
    <dgm:pt modelId="{2F7ECCB9-BF48-4394-8648-4C3649314915}">
      <dgm:prSet phldrT="[Texto]" custT="1"/>
      <dgm:spPr/>
      <dgm:t>
        <a:bodyPr/>
        <a:lstStyle/>
        <a:p>
          <a:r>
            <a:rPr lang="es-ES_tradnl" sz="1400" dirty="0"/>
            <a:t>Reglas simplificadas para la cesión total o parcial de Contratos a Compradores del mismo Portafolio.</a:t>
          </a:r>
          <a:endParaRPr lang="es-MX" sz="1400" dirty="0"/>
        </a:p>
      </dgm:t>
    </dgm:pt>
    <dgm:pt modelId="{19085630-5C83-4B64-B16C-8F9CC5BFB168}" type="parTrans" cxnId="{679E19AB-6690-48D3-9E48-45B8D3B35546}">
      <dgm:prSet/>
      <dgm:spPr/>
      <dgm:t>
        <a:bodyPr/>
        <a:lstStyle/>
        <a:p>
          <a:endParaRPr lang="es-MX"/>
        </a:p>
      </dgm:t>
    </dgm:pt>
    <dgm:pt modelId="{555C5B18-0BD3-4CD1-8319-79994FFEF4D7}" type="sibTrans" cxnId="{679E19AB-6690-48D3-9E48-45B8D3B35546}">
      <dgm:prSet/>
      <dgm:spPr/>
      <dgm:t>
        <a:bodyPr/>
        <a:lstStyle/>
        <a:p>
          <a:endParaRPr lang="es-MX"/>
        </a:p>
      </dgm:t>
    </dgm:pt>
    <dgm:pt modelId="{08DD03C5-4226-4C37-A768-E7C280EEF867}">
      <dgm:prSet phldrT="[Texto]" custT="1"/>
      <dgm:spPr/>
      <dgm:t>
        <a:bodyPr/>
        <a:lstStyle/>
        <a:p>
          <a:endParaRPr lang="es-MX" sz="1000" dirty="0"/>
        </a:p>
      </dgm:t>
    </dgm:pt>
    <dgm:pt modelId="{D754BBB1-3E47-4610-A0BF-C1873A4A1CAD}" type="parTrans" cxnId="{D4EF73D8-EF9A-4610-BB77-7D2E31654EDB}">
      <dgm:prSet/>
      <dgm:spPr/>
      <dgm:t>
        <a:bodyPr/>
        <a:lstStyle/>
        <a:p>
          <a:endParaRPr lang="es-MX"/>
        </a:p>
      </dgm:t>
    </dgm:pt>
    <dgm:pt modelId="{AA9B877E-414B-443A-9E0D-4E83B9C18641}" type="sibTrans" cxnId="{D4EF73D8-EF9A-4610-BB77-7D2E31654EDB}">
      <dgm:prSet/>
      <dgm:spPr/>
      <dgm:t>
        <a:bodyPr/>
        <a:lstStyle/>
        <a:p>
          <a:endParaRPr lang="es-MX"/>
        </a:p>
      </dgm:t>
    </dgm:pt>
    <dgm:pt modelId="{EC764FAF-7052-4631-8F2F-3A8D4E8A8FE0}">
      <dgm:prSet phldrT="[Texto]" custT="1"/>
      <dgm:spPr/>
      <dgm:t>
        <a:bodyPr/>
        <a:lstStyle/>
        <a:p>
          <a:r>
            <a:rPr lang="es-ES_tradnl" sz="1400" dirty="0"/>
            <a:t>Reglas especiales para la cesión total de contratos a otras Entidades Responsables de Carga.</a:t>
          </a:r>
          <a:endParaRPr lang="es-MX" sz="1400" dirty="0"/>
        </a:p>
      </dgm:t>
    </dgm:pt>
    <dgm:pt modelId="{1794BE8B-A693-4801-8255-64068D0F5604}" type="parTrans" cxnId="{6DC48234-6A4E-4182-B4BD-8D37D6C5BEDF}">
      <dgm:prSet/>
      <dgm:spPr/>
      <dgm:t>
        <a:bodyPr/>
        <a:lstStyle/>
        <a:p>
          <a:endParaRPr lang="es-MX"/>
        </a:p>
      </dgm:t>
    </dgm:pt>
    <dgm:pt modelId="{527BAB5A-4EB6-4BE1-ACB4-658DFAB42D03}" type="sibTrans" cxnId="{6DC48234-6A4E-4182-B4BD-8D37D6C5BEDF}">
      <dgm:prSet/>
      <dgm:spPr/>
      <dgm:t>
        <a:bodyPr/>
        <a:lstStyle/>
        <a:p>
          <a:endParaRPr lang="es-MX"/>
        </a:p>
      </dgm:t>
    </dgm:pt>
    <dgm:pt modelId="{4F0BC0D0-2E09-4191-82E4-1B99C436A8ED}">
      <dgm:prSet phldrT="[Texto]" custT="1"/>
      <dgm:spPr/>
      <dgm:t>
        <a:bodyPr/>
        <a:lstStyle/>
        <a:p>
          <a:endParaRPr lang="es-MX" sz="1100" dirty="0"/>
        </a:p>
      </dgm:t>
    </dgm:pt>
    <dgm:pt modelId="{AE18E661-DEC1-4629-B140-217B65E11DC6}" type="parTrans" cxnId="{1F2D933C-7BFD-4CE9-8E94-553956234FD0}">
      <dgm:prSet/>
      <dgm:spPr/>
      <dgm:t>
        <a:bodyPr/>
        <a:lstStyle/>
        <a:p>
          <a:endParaRPr lang="es-MX"/>
        </a:p>
      </dgm:t>
    </dgm:pt>
    <dgm:pt modelId="{53FBAA47-E2B7-4C42-8210-B41086E075DB}" type="sibTrans" cxnId="{1F2D933C-7BFD-4CE9-8E94-553956234FD0}">
      <dgm:prSet/>
      <dgm:spPr/>
      <dgm:t>
        <a:bodyPr/>
        <a:lstStyle/>
        <a:p>
          <a:endParaRPr lang="es-MX"/>
        </a:p>
      </dgm:t>
    </dgm:pt>
    <dgm:pt modelId="{2E2FAB8D-5706-4DFD-BDF5-3990CA351700}">
      <dgm:prSet phldrT="[Texto]" custT="1"/>
      <dgm:spPr/>
      <dgm:t>
        <a:bodyPr/>
        <a:lstStyle/>
        <a:p>
          <a:r>
            <a:rPr lang="es-ES_tradnl" sz="1400" dirty="0"/>
            <a:t>La cesión será implementada a través del incremento del Factor de Asignación Proporcional del cesionario o cesionarios.</a:t>
          </a:r>
          <a:endParaRPr lang="es-MX" sz="1300" dirty="0"/>
        </a:p>
      </dgm:t>
    </dgm:pt>
    <dgm:pt modelId="{8B68D273-9D7C-4EC6-8657-C15254CA129C}" type="parTrans" cxnId="{5D5142CF-C1B3-4CE3-B69D-3E30AD8863A8}">
      <dgm:prSet/>
      <dgm:spPr/>
      <dgm:t>
        <a:bodyPr/>
        <a:lstStyle/>
        <a:p>
          <a:endParaRPr lang="es-MX"/>
        </a:p>
      </dgm:t>
    </dgm:pt>
    <dgm:pt modelId="{3CD0B439-EB11-48AB-82DB-C305849B600E}" type="sibTrans" cxnId="{5D5142CF-C1B3-4CE3-B69D-3E30AD8863A8}">
      <dgm:prSet/>
      <dgm:spPr/>
      <dgm:t>
        <a:bodyPr/>
        <a:lstStyle/>
        <a:p>
          <a:endParaRPr lang="es-MX"/>
        </a:p>
      </dgm:t>
    </dgm:pt>
    <dgm:pt modelId="{C5245A30-EB9C-42FB-9708-19D08F47BB7A}" type="pres">
      <dgm:prSet presAssocID="{D0160A7F-1B9C-496C-B2BF-C9808FC9726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419"/>
        </a:p>
      </dgm:t>
    </dgm:pt>
    <dgm:pt modelId="{CE2AB568-CFB0-4CD3-8B07-C8E3956F2C01}" type="pres">
      <dgm:prSet presAssocID="{D0160A7F-1B9C-496C-B2BF-C9808FC97265}" presName="tSp" presStyleCnt="0"/>
      <dgm:spPr/>
    </dgm:pt>
    <dgm:pt modelId="{A0837CD0-7F4C-4CCF-A66F-F03C05DACFCF}" type="pres">
      <dgm:prSet presAssocID="{D0160A7F-1B9C-496C-B2BF-C9808FC97265}" presName="bSp" presStyleCnt="0"/>
      <dgm:spPr/>
    </dgm:pt>
    <dgm:pt modelId="{1BBC2475-7060-4051-BA94-843A28169BBE}" type="pres">
      <dgm:prSet presAssocID="{D0160A7F-1B9C-496C-B2BF-C9808FC97265}" presName="process" presStyleCnt="0"/>
      <dgm:spPr/>
    </dgm:pt>
    <dgm:pt modelId="{2108AF70-A204-49F4-AA53-0F484AB86BA0}" type="pres">
      <dgm:prSet presAssocID="{4CFD9419-CAFD-4B48-97B1-8C292218FADA}" presName="composite1" presStyleCnt="0"/>
      <dgm:spPr/>
    </dgm:pt>
    <dgm:pt modelId="{057315A2-9507-4F77-BF58-6E9A38D358F2}" type="pres">
      <dgm:prSet presAssocID="{4CFD9419-CAFD-4B48-97B1-8C292218FADA}" presName="dummyNode1" presStyleLbl="node1" presStyleIdx="0" presStyleCnt="3"/>
      <dgm:spPr/>
    </dgm:pt>
    <dgm:pt modelId="{FAEEB43F-A1C8-487B-89F5-FCA3407F3F28}" type="pres">
      <dgm:prSet presAssocID="{4CFD9419-CAFD-4B48-97B1-8C292218FADA}" presName="childNode1" presStyleLbl="bgAcc1" presStyleIdx="0" presStyleCnt="3" custScaleX="107813" custScaleY="142920" custLinFactNeighborY="-21986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9CAB804A-C4C0-4CF4-83C4-627C45FF3BA4}" type="pres">
      <dgm:prSet presAssocID="{4CFD9419-CAFD-4B48-97B1-8C292218FADA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132DC14F-AB78-4C45-9914-3332919EC662}" type="pres">
      <dgm:prSet presAssocID="{4CFD9419-CAFD-4B48-97B1-8C292218FADA}" presName="parentNode1" presStyleLbl="node1" presStyleIdx="0" presStyleCnt="3" custLinFactNeighborY="11385">
        <dgm:presLayoutVars>
          <dgm:chMax val="1"/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CB0A29CF-3CA3-4454-BA7C-080056FBE20C}" type="pres">
      <dgm:prSet presAssocID="{4CFD9419-CAFD-4B48-97B1-8C292218FADA}" presName="connSite1" presStyleCnt="0"/>
      <dgm:spPr/>
    </dgm:pt>
    <dgm:pt modelId="{712BA19B-5E6F-4E8E-A06C-6ACE183B58A8}" type="pres">
      <dgm:prSet presAssocID="{FDE6DE17-DC36-434C-8DFA-9FAEEA8A8D8C}" presName="Name9" presStyleLbl="sibTrans2D1" presStyleIdx="0" presStyleCnt="2" custLinFactNeighborX="2298" custLinFactNeighborY="2125"/>
      <dgm:spPr/>
      <dgm:t>
        <a:bodyPr/>
        <a:lstStyle/>
        <a:p>
          <a:endParaRPr lang="es-419"/>
        </a:p>
      </dgm:t>
    </dgm:pt>
    <dgm:pt modelId="{E1BB8B2A-5361-4484-99B9-E6C319264596}" type="pres">
      <dgm:prSet presAssocID="{77EE28CA-811B-4D74-93BC-8EC3647D1C08}" presName="composite2" presStyleCnt="0"/>
      <dgm:spPr/>
    </dgm:pt>
    <dgm:pt modelId="{DE9D8F51-6BB6-4A70-B40E-9D46438FE3C1}" type="pres">
      <dgm:prSet presAssocID="{77EE28CA-811B-4D74-93BC-8EC3647D1C08}" presName="dummyNode2" presStyleLbl="node1" presStyleIdx="0" presStyleCnt="3"/>
      <dgm:spPr/>
    </dgm:pt>
    <dgm:pt modelId="{C3AA37EC-8D31-483D-82B4-9C6473C41D95}" type="pres">
      <dgm:prSet presAssocID="{77EE28CA-811B-4D74-93BC-8EC3647D1C08}" presName="childNode2" presStyleLbl="bgAcc1" presStyleIdx="1" presStyleCnt="3" custScaleX="121520" custScaleY="124623" custLinFactNeighborY="0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931D627F-966D-4FC2-B0EC-556BCABA0500}" type="pres">
      <dgm:prSet presAssocID="{77EE28CA-811B-4D74-93BC-8EC3647D1C08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3678A345-7D5F-45AC-90D6-3F9FFAFA9B50}" type="pres">
      <dgm:prSet presAssocID="{77EE28CA-811B-4D74-93BC-8EC3647D1C08}" presName="parentNode2" presStyleLbl="node1" presStyleIdx="1" presStyleCnt="3" custLinFactNeighborX="-14560" custLinFactNeighborY="-33165">
        <dgm:presLayoutVars>
          <dgm:chMax val="0"/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05F70F7A-ADB4-44B9-9908-12CD41A165A9}" type="pres">
      <dgm:prSet presAssocID="{77EE28CA-811B-4D74-93BC-8EC3647D1C08}" presName="connSite2" presStyleCnt="0"/>
      <dgm:spPr/>
    </dgm:pt>
    <dgm:pt modelId="{D42EE49B-A37F-4C6D-B455-97B665FA88F5}" type="pres">
      <dgm:prSet presAssocID="{2DA91B67-8929-4DBE-88E3-E79B3ABF3A42}" presName="Name18" presStyleLbl="sibTrans2D1" presStyleIdx="1" presStyleCnt="2" custLinFactNeighborX="7874" custLinFactNeighborY="-2333"/>
      <dgm:spPr/>
      <dgm:t>
        <a:bodyPr/>
        <a:lstStyle/>
        <a:p>
          <a:endParaRPr lang="es-419"/>
        </a:p>
      </dgm:t>
    </dgm:pt>
    <dgm:pt modelId="{59E1199A-8B02-49A5-9ED5-E97FD3E0C410}" type="pres">
      <dgm:prSet presAssocID="{2C4CD6E0-E85F-4302-9AF2-5AA5FDC42ECE}" presName="composite1" presStyleCnt="0"/>
      <dgm:spPr/>
    </dgm:pt>
    <dgm:pt modelId="{C4F8CDD9-4016-4C4D-ABD4-532FBC49CBE1}" type="pres">
      <dgm:prSet presAssocID="{2C4CD6E0-E85F-4302-9AF2-5AA5FDC42ECE}" presName="dummyNode1" presStyleLbl="node1" presStyleIdx="1" presStyleCnt="3"/>
      <dgm:spPr/>
    </dgm:pt>
    <dgm:pt modelId="{CF6B9CB4-4928-494F-B3A6-C20F3C812810}" type="pres">
      <dgm:prSet presAssocID="{2C4CD6E0-E85F-4302-9AF2-5AA5FDC42ECE}" presName="childNode1" presStyleLbl="bgAcc1" presStyleIdx="2" presStyleCnt="3" custScaleY="117959" custLinFactNeighborY="-21056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8CB061E2-2068-420D-BFDC-6B3E64DBC0B4}" type="pres">
      <dgm:prSet presAssocID="{2C4CD6E0-E85F-4302-9AF2-5AA5FDC42ECE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130E68C5-D6B7-432E-9AF9-4493264F60E0}" type="pres">
      <dgm:prSet presAssocID="{2C4CD6E0-E85F-4302-9AF2-5AA5FDC42ECE}" presName="parentNode1" presStyleLbl="node1" presStyleIdx="2" presStyleCnt="3" custScaleY="163525">
        <dgm:presLayoutVars>
          <dgm:chMax val="1"/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EDABEF9E-37B0-4274-966A-3B33E9DA5874}" type="pres">
      <dgm:prSet presAssocID="{2C4CD6E0-E85F-4302-9AF2-5AA5FDC42ECE}" presName="connSite1" presStyleCnt="0"/>
      <dgm:spPr/>
    </dgm:pt>
  </dgm:ptLst>
  <dgm:cxnLst>
    <dgm:cxn modelId="{EAB8170B-8A05-45C5-AE17-D490A309193B}" type="presOf" srcId="{C1BA65DC-23BD-46B5-AC71-0629CC3D2482}" destId="{CF6B9CB4-4928-494F-B3A6-C20F3C812810}" srcOrd="0" destOrd="0" presId="urn:microsoft.com/office/officeart/2005/8/layout/hProcess4"/>
    <dgm:cxn modelId="{21FE947A-8962-4997-82B9-3D9691753DAE}" type="presOf" srcId="{4F0BC0D0-2E09-4191-82E4-1B99C436A8ED}" destId="{C3AA37EC-8D31-483D-82B4-9C6473C41D95}" srcOrd="0" destOrd="1" presId="urn:microsoft.com/office/officeart/2005/8/layout/hProcess4"/>
    <dgm:cxn modelId="{E1C18FF8-5D5B-4023-82A1-C8BB9E398F79}" type="presOf" srcId="{77EE28CA-811B-4D74-93BC-8EC3647D1C08}" destId="{3678A345-7D5F-45AC-90D6-3F9FFAFA9B50}" srcOrd="0" destOrd="0" presId="urn:microsoft.com/office/officeart/2005/8/layout/hProcess4"/>
    <dgm:cxn modelId="{1F2D933C-7BFD-4CE9-8E94-553956234FD0}" srcId="{77EE28CA-811B-4D74-93BC-8EC3647D1C08}" destId="{4F0BC0D0-2E09-4191-82E4-1B99C436A8ED}" srcOrd="1" destOrd="0" parTransId="{AE18E661-DEC1-4629-B140-217B65E11DC6}" sibTransId="{53FBAA47-E2B7-4C42-8210-B41086E075DB}"/>
    <dgm:cxn modelId="{C896F092-E989-40D3-B7F2-459AE19A4290}" srcId="{D0160A7F-1B9C-496C-B2BF-C9808FC97265}" destId="{2C4CD6E0-E85F-4302-9AF2-5AA5FDC42ECE}" srcOrd="2" destOrd="0" parTransId="{ED967761-788C-4AEB-A937-94DB5BBD45A5}" sibTransId="{1FBF63A4-4B9E-49F7-AE76-3F59F32A1026}"/>
    <dgm:cxn modelId="{514F885C-4080-41A0-B2D0-3124F3050B7D}" type="presOf" srcId="{2E2FAB8D-5706-4DFD-BDF5-3990CA351700}" destId="{C3AA37EC-8D31-483D-82B4-9C6473C41D95}" srcOrd="0" destOrd="0" presId="urn:microsoft.com/office/officeart/2005/8/layout/hProcess4"/>
    <dgm:cxn modelId="{14CEB0FF-3C65-4F3E-8796-1B0282331DAF}" type="presOf" srcId="{4CFD9419-CAFD-4B48-97B1-8C292218FADA}" destId="{132DC14F-AB78-4C45-9914-3332919EC662}" srcOrd="0" destOrd="0" presId="urn:microsoft.com/office/officeart/2005/8/layout/hProcess4"/>
    <dgm:cxn modelId="{794ECB51-3351-468E-A5F0-3595386B7663}" srcId="{4CFD9419-CAFD-4B48-97B1-8C292218FADA}" destId="{C792AADA-93A9-4584-9AE8-5BE19D332D9D}" srcOrd="2" destOrd="0" parTransId="{B2C51C47-C5EF-4A6A-91AA-66A0036F8946}" sibTransId="{1D2AB59A-C18B-47C5-BCAE-E81EA0CD5950}"/>
    <dgm:cxn modelId="{5D5142CF-C1B3-4CE3-B69D-3E30AD8863A8}" srcId="{77EE28CA-811B-4D74-93BC-8EC3647D1C08}" destId="{2E2FAB8D-5706-4DFD-BDF5-3990CA351700}" srcOrd="0" destOrd="0" parTransId="{8B68D273-9D7C-4EC6-8657-C15254CA129C}" sibTransId="{3CD0B439-EB11-48AB-82DB-C305849B600E}"/>
    <dgm:cxn modelId="{E48EC842-B70C-43DD-9D6D-4E7DF94FE31E}" type="presOf" srcId="{C792AADA-93A9-4584-9AE8-5BE19D332D9D}" destId="{FAEEB43F-A1C8-487B-89F5-FCA3407F3F28}" srcOrd="0" destOrd="2" presId="urn:microsoft.com/office/officeart/2005/8/layout/hProcess4"/>
    <dgm:cxn modelId="{C6073010-46ED-480E-B41F-BDC1BFEB187A}" type="presOf" srcId="{EC764FAF-7052-4631-8F2F-3A8D4E8A8FE0}" destId="{C3AA37EC-8D31-483D-82B4-9C6473C41D95}" srcOrd="0" destOrd="2" presId="urn:microsoft.com/office/officeart/2005/8/layout/hProcess4"/>
    <dgm:cxn modelId="{679E19AB-6690-48D3-9E48-45B8D3B35546}" srcId="{4CFD9419-CAFD-4B48-97B1-8C292218FADA}" destId="{2F7ECCB9-BF48-4394-8648-4C3649314915}" srcOrd="0" destOrd="0" parTransId="{19085630-5C83-4B64-B16C-8F9CC5BFB168}" sibTransId="{555C5B18-0BD3-4CD1-8319-79994FFEF4D7}"/>
    <dgm:cxn modelId="{B4F7ED60-B7D3-4356-A98A-BEF1071081FF}" type="presOf" srcId="{2F7ECCB9-BF48-4394-8648-4C3649314915}" destId="{FAEEB43F-A1C8-487B-89F5-FCA3407F3F28}" srcOrd="0" destOrd="0" presId="urn:microsoft.com/office/officeart/2005/8/layout/hProcess4"/>
    <dgm:cxn modelId="{F6CD6571-90BD-4A0B-A700-83F539D88625}" type="presOf" srcId="{08DD03C5-4226-4C37-A768-E7C280EEF867}" destId="{FAEEB43F-A1C8-487B-89F5-FCA3407F3F28}" srcOrd="0" destOrd="1" presId="urn:microsoft.com/office/officeart/2005/8/layout/hProcess4"/>
    <dgm:cxn modelId="{3E1CC4CE-84C2-4664-8B09-F2B984C564F3}" type="presOf" srcId="{4F0BC0D0-2E09-4191-82E4-1B99C436A8ED}" destId="{931D627F-966D-4FC2-B0EC-556BCABA0500}" srcOrd="1" destOrd="1" presId="urn:microsoft.com/office/officeart/2005/8/layout/hProcess4"/>
    <dgm:cxn modelId="{8A36D7A0-0D24-45B4-AD4E-662A73765213}" type="presOf" srcId="{C792AADA-93A9-4584-9AE8-5BE19D332D9D}" destId="{9CAB804A-C4C0-4CF4-83C4-627C45FF3BA4}" srcOrd="1" destOrd="2" presId="urn:microsoft.com/office/officeart/2005/8/layout/hProcess4"/>
    <dgm:cxn modelId="{62F42FC1-D0AB-43C3-BF95-DB777D3FF79F}" type="presOf" srcId="{C1BA65DC-23BD-46B5-AC71-0629CC3D2482}" destId="{8CB061E2-2068-420D-BFDC-6B3E64DBC0B4}" srcOrd="1" destOrd="0" presId="urn:microsoft.com/office/officeart/2005/8/layout/hProcess4"/>
    <dgm:cxn modelId="{EA19609E-9FF4-4882-90DD-47296AEA2526}" type="presOf" srcId="{2F7ECCB9-BF48-4394-8648-4C3649314915}" destId="{9CAB804A-C4C0-4CF4-83C4-627C45FF3BA4}" srcOrd="1" destOrd="0" presId="urn:microsoft.com/office/officeart/2005/8/layout/hProcess4"/>
    <dgm:cxn modelId="{FB60E91E-3B10-4CF4-B8C1-BACAE3AF8214}" type="presOf" srcId="{2DA91B67-8929-4DBE-88E3-E79B3ABF3A42}" destId="{D42EE49B-A37F-4C6D-B455-97B665FA88F5}" srcOrd="0" destOrd="0" presId="urn:microsoft.com/office/officeart/2005/8/layout/hProcess4"/>
    <dgm:cxn modelId="{1F6328CE-6D64-4071-AE89-3DF64DDB40DC}" type="presOf" srcId="{D0160A7F-1B9C-496C-B2BF-C9808FC97265}" destId="{C5245A30-EB9C-42FB-9708-19D08F47BB7A}" srcOrd="0" destOrd="0" presId="urn:microsoft.com/office/officeart/2005/8/layout/hProcess4"/>
    <dgm:cxn modelId="{E0D25A13-5DC9-4F99-9688-983D093BD798}" type="presOf" srcId="{2C4CD6E0-E85F-4302-9AF2-5AA5FDC42ECE}" destId="{130E68C5-D6B7-432E-9AF9-4493264F60E0}" srcOrd="0" destOrd="0" presId="urn:microsoft.com/office/officeart/2005/8/layout/hProcess4"/>
    <dgm:cxn modelId="{81D79C79-AE98-4AB0-9CE8-8CA7430AC3AC}" srcId="{D0160A7F-1B9C-496C-B2BF-C9808FC97265}" destId="{77EE28CA-811B-4D74-93BC-8EC3647D1C08}" srcOrd="1" destOrd="0" parTransId="{208BA4A9-E111-47A4-B49F-58AA280CCEE9}" sibTransId="{2DA91B67-8929-4DBE-88E3-E79B3ABF3A42}"/>
    <dgm:cxn modelId="{6DC48234-6A4E-4182-B4BD-8D37D6C5BEDF}" srcId="{77EE28CA-811B-4D74-93BC-8EC3647D1C08}" destId="{EC764FAF-7052-4631-8F2F-3A8D4E8A8FE0}" srcOrd="2" destOrd="0" parTransId="{1794BE8B-A693-4801-8255-64068D0F5604}" sibTransId="{527BAB5A-4EB6-4BE1-ACB4-658DFAB42D03}"/>
    <dgm:cxn modelId="{73C46F18-08DB-42C5-874B-317A6B49F20A}" type="presOf" srcId="{FDE6DE17-DC36-434C-8DFA-9FAEEA8A8D8C}" destId="{712BA19B-5E6F-4E8E-A06C-6ACE183B58A8}" srcOrd="0" destOrd="0" presId="urn:microsoft.com/office/officeart/2005/8/layout/hProcess4"/>
    <dgm:cxn modelId="{3207CD24-5067-4F2E-AC38-5B93113C6C7E}" srcId="{D0160A7F-1B9C-496C-B2BF-C9808FC97265}" destId="{4CFD9419-CAFD-4B48-97B1-8C292218FADA}" srcOrd="0" destOrd="0" parTransId="{E94F578B-30A3-4D9F-B717-142F8C3759C8}" sibTransId="{FDE6DE17-DC36-434C-8DFA-9FAEEA8A8D8C}"/>
    <dgm:cxn modelId="{1FB710DF-B5D2-4F49-AAB7-4B6CD02570A2}" type="presOf" srcId="{2E2FAB8D-5706-4DFD-BDF5-3990CA351700}" destId="{931D627F-966D-4FC2-B0EC-556BCABA0500}" srcOrd="1" destOrd="0" presId="urn:microsoft.com/office/officeart/2005/8/layout/hProcess4"/>
    <dgm:cxn modelId="{2EF9921B-176B-452C-B78A-2A37B2670BD4}" srcId="{2C4CD6E0-E85F-4302-9AF2-5AA5FDC42ECE}" destId="{C1BA65DC-23BD-46B5-AC71-0629CC3D2482}" srcOrd="0" destOrd="0" parTransId="{B5A41B4A-AFD2-4E81-A4F9-7F0CFF4E0797}" sibTransId="{F4370ED5-F809-4393-846A-D3086D1B80A0}"/>
    <dgm:cxn modelId="{C3A8AC5F-952D-4EC2-BDEC-C2DE4B8885A2}" type="presOf" srcId="{EC764FAF-7052-4631-8F2F-3A8D4E8A8FE0}" destId="{931D627F-966D-4FC2-B0EC-556BCABA0500}" srcOrd="1" destOrd="2" presId="urn:microsoft.com/office/officeart/2005/8/layout/hProcess4"/>
    <dgm:cxn modelId="{D4EF73D8-EF9A-4610-BB77-7D2E31654EDB}" srcId="{4CFD9419-CAFD-4B48-97B1-8C292218FADA}" destId="{08DD03C5-4226-4C37-A768-E7C280EEF867}" srcOrd="1" destOrd="0" parTransId="{D754BBB1-3E47-4610-A0BF-C1873A4A1CAD}" sibTransId="{AA9B877E-414B-443A-9E0D-4E83B9C18641}"/>
    <dgm:cxn modelId="{291439DD-5F16-4D4D-9723-52256CED74D9}" type="presOf" srcId="{08DD03C5-4226-4C37-A768-E7C280EEF867}" destId="{9CAB804A-C4C0-4CF4-83C4-627C45FF3BA4}" srcOrd="1" destOrd="1" presId="urn:microsoft.com/office/officeart/2005/8/layout/hProcess4"/>
    <dgm:cxn modelId="{4F2870A5-3BC8-4C82-975C-D19BE02AC6B3}" type="presParOf" srcId="{C5245A30-EB9C-42FB-9708-19D08F47BB7A}" destId="{CE2AB568-CFB0-4CD3-8B07-C8E3956F2C01}" srcOrd="0" destOrd="0" presId="urn:microsoft.com/office/officeart/2005/8/layout/hProcess4"/>
    <dgm:cxn modelId="{D7305712-C4D3-4D8F-AE0F-EF6486873F3F}" type="presParOf" srcId="{C5245A30-EB9C-42FB-9708-19D08F47BB7A}" destId="{A0837CD0-7F4C-4CCF-A66F-F03C05DACFCF}" srcOrd="1" destOrd="0" presId="urn:microsoft.com/office/officeart/2005/8/layout/hProcess4"/>
    <dgm:cxn modelId="{7164DAA8-C653-4F40-AA89-134C2450BA99}" type="presParOf" srcId="{C5245A30-EB9C-42FB-9708-19D08F47BB7A}" destId="{1BBC2475-7060-4051-BA94-843A28169BBE}" srcOrd="2" destOrd="0" presId="urn:microsoft.com/office/officeart/2005/8/layout/hProcess4"/>
    <dgm:cxn modelId="{A49AB784-8550-4D9B-93C3-94BF2EAD09C0}" type="presParOf" srcId="{1BBC2475-7060-4051-BA94-843A28169BBE}" destId="{2108AF70-A204-49F4-AA53-0F484AB86BA0}" srcOrd="0" destOrd="0" presId="urn:microsoft.com/office/officeart/2005/8/layout/hProcess4"/>
    <dgm:cxn modelId="{DEEE47DF-8FC6-4011-BEC6-F183985DF454}" type="presParOf" srcId="{2108AF70-A204-49F4-AA53-0F484AB86BA0}" destId="{057315A2-9507-4F77-BF58-6E9A38D358F2}" srcOrd="0" destOrd="0" presId="urn:microsoft.com/office/officeart/2005/8/layout/hProcess4"/>
    <dgm:cxn modelId="{925E7860-E409-4053-AF02-70C8A8A65B71}" type="presParOf" srcId="{2108AF70-A204-49F4-AA53-0F484AB86BA0}" destId="{FAEEB43F-A1C8-487B-89F5-FCA3407F3F28}" srcOrd="1" destOrd="0" presId="urn:microsoft.com/office/officeart/2005/8/layout/hProcess4"/>
    <dgm:cxn modelId="{F164D00F-D72F-4F51-BE21-082C78F5B480}" type="presParOf" srcId="{2108AF70-A204-49F4-AA53-0F484AB86BA0}" destId="{9CAB804A-C4C0-4CF4-83C4-627C45FF3BA4}" srcOrd="2" destOrd="0" presId="urn:microsoft.com/office/officeart/2005/8/layout/hProcess4"/>
    <dgm:cxn modelId="{478FA6F4-C47A-4161-A3E8-22E4FF80B4CC}" type="presParOf" srcId="{2108AF70-A204-49F4-AA53-0F484AB86BA0}" destId="{132DC14F-AB78-4C45-9914-3332919EC662}" srcOrd="3" destOrd="0" presId="urn:microsoft.com/office/officeart/2005/8/layout/hProcess4"/>
    <dgm:cxn modelId="{6CCCAA37-4A7A-41D0-B422-E04B273BFDBB}" type="presParOf" srcId="{2108AF70-A204-49F4-AA53-0F484AB86BA0}" destId="{CB0A29CF-3CA3-4454-BA7C-080056FBE20C}" srcOrd="4" destOrd="0" presId="urn:microsoft.com/office/officeart/2005/8/layout/hProcess4"/>
    <dgm:cxn modelId="{528D2748-7CF9-40C3-A126-051F2BEC423C}" type="presParOf" srcId="{1BBC2475-7060-4051-BA94-843A28169BBE}" destId="{712BA19B-5E6F-4E8E-A06C-6ACE183B58A8}" srcOrd="1" destOrd="0" presId="urn:microsoft.com/office/officeart/2005/8/layout/hProcess4"/>
    <dgm:cxn modelId="{3D11540C-C6FF-40C8-A3F5-5BCAB5C0D4C0}" type="presParOf" srcId="{1BBC2475-7060-4051-BA94-843A28169BBE}" destId="{E1BB8B2A-5361-4484-99B9-E6C319264596}" srcOrd="2" destOrd="0" presId="urn:microsoft.com/office/officeart/2005/8/layout/hProcess4"/>
    <dgm:cxn modelId="{22D1C1F4-B411-4706-9E27-92A642F7BC75}" type="presParOf" srcId="{E1BB8B2A-5361-4484-99B9-E6C319264596}" destId="{DE9D8F51-6BB6-4A70-B40E-9D46438FE3C1}" srcOrd="0" destOrd="0" presId="urn:microsoft.com/office/officeart/2005/8/layout/hProcess4"/>
    <dgm:cxn modelId="{85F16062-C4F2-4CC0-BD71-3C4B3FC8E605}" type="presParOf" srcId="{E1BB8B2A-5361-4484-99B9-E6C319264596}" destId="{C3AA37EC-8D31-483D-82B4-9C6473C41D95}" srcOrd="1" destOrd="0" presId="urn:microsoft.com/office/officeart/2005/8/layout/hProcess4"/>
    <dgm:cxn modelId="{FC7D9E77-0E74-4D43-A51F-31366933F98F}" type="presParOf" srcId="{E1BB8B2A-5361-4484-99B9-E6C319264596}" destId="{931D627F-966D-4FC2-B0EC-556BCABA0500}" srcOrd="2" destOrd="0" presId="urn:microsoft.com/office/officeart/2005/8/layout/hProcess4"/>
    <dgm:cxn modelId="{67F9A47E-8700-479C-96BB-E4E3183E662C}" type="presParOf" srcId="{E1BB8B2A-5361-4484-99B9-E6C319264596}" destId="{3678A345-7D5F-45AC-90D6-3F9FFAFA9B50}" srcOrd="3" destOrd="0" presId="urn:microsoft.com/office/officeart/2005/8/layout/hProcess4"/>
    <dgm:cxn modelId="{5D455D06-F4CC-473F-9801-EA773C0939AB}" type="presParOf" srcId="{E1BB8B2A-5361-4484-99B9-E6C319264596}" destId="{05F70F7A-ADB4-44B9-9908-12CD41A165A9}" srcOrd="4" destOrd="0" presId="urn:microsoft.com/office/officeart/2005/8/layout/hProcess4"/>
    <dgm:cxn modelId="{3E545B51-8020-4A08-9B77-E6CDA041527E}" type="presParOf" srcId="{1BBC2475-7060-4051-BA94-843A28169BBE}" destId="{D42EE49B-A37F-4C6D-B455-97B665FA88F5}" srcOrd="3" destOrd="0" presId="urn:microsoft.com/office/officeart/2005/8/layout/hProcess4"/>
    <dgm:cxn modelId="{F00A9EBE-F4B9-4ABB-A1CB-33FC7A9D6D10}" type="presParOf" srcId="{1BBC2475-7060-4051-BA94-843A28169BBE}" destId="{59E1199A-8B02-49A5-9ED5-E97FD3E0C410}" srcOrd="4" destOrd="0" presId="urn:microsoft.com/office/officeart/2005/8/layout/hProcess4"/>
    <dgm:cxn modelId="{6F0EAA31-AD2B-45D8-8D2C-E56AD6D101F2}" type="presParOf" srcId="{59E1199A-8B02-49A5-9ED5-E97FD3E0C410}" destId="{C4F8CDD9-4016-4C4D-ABD4-532FBC49CBE1}" srcOrd="0" destOrd="0" presId="urn:microsoft.com/office/officeart/2005/8/layout/hProcess4"/>
    <dgm:cxn modelId="{DB4ED231-444F-4EDC-B644-D8095F4CAC49}" type="presParOf" srcId="{59E1199A-8B02-49A5-9ED5-E97FD3E0C410}" destId="{CF6B9CB4-4928-494F-B3A6-C20F3C812810}" srcOrd="1" destOrd="0" presId="urn:microsoft.com/office/officeart/2005/8/layout/hProcess4"/>
    <dgm:cxn modelId="{1ECC3B78-8AC9-4DFD-BAAE-7526006D2F88}" type="presParOf" srcId="{59E1199A-8B02-49A5-9ED5-E97FD3E0C410}" destId="{8CB061E2-2068-420D-BFDC-6B3E64DBC0B4}" srcOrd="2" destOrd="0" presId="urn:microsoft.com/office/officeart/2005/8/layout/hProcess4"/>
    <dgm:cxn modelId="{46653DDE-40AE-4220-8F04-73DF8452B7E4}" type="presParOf" srcId="{59E1199A-8B02-49A5-9ED5-E97FD3E0C410}" destId="{130E68C5-D6B7-432E-9AF9-4493264F60E0}" srcOrd="3" destOrd="0" presId="urn:microsoft.com/office/officeart/2005/8/layout/hProcess4"/>
    <dgm:cxn modelId="{97838592-44D1-4D2E-92CB-1C363FEE0821}" type="presParOf" srcId="{59E1199A-8B02-49A5-9ED5-E97FD3E0C410}" destId="{EDABEF9E-37B0-4274-966A-3B33E9DA5874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A0079FA-801C-40A0-A425-F2CE1CB115A5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9D296603-32BB-4B5E-B3FE-14E2012E281D}">
      <dgm:prSet phldrT="[Texto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s-MX" sz="2000" dirty="0"/>
            <a:t>Evaluación de la Calidad Crediticia</a:t>
          </a:r>
        </a:p>
      </dgm:t>
    </dgm:pt>
    <dgm:pt modelId="{106BAD80-B8B8-4AE9-8C3F-86E7A545F248}" type="parTrans" cxnId="{0824AAA2-FC40-4057-AA97-4D56DD6A3FEB}">
      <dgm:prSet/>
      <dgm:spPr/>
      <dgm:t>
        <a:bodyPr/>
        <a:lstStyle/>
        <a:p>
          <a:endParaRPr lang="es-MX"/>
        </a:p>
      </dgm:t>
    </dgm:pt>
    <dgm:pt modelId="{3AC2420E-8FF5-4E77-8FCD-CF3ADF145ADC}" type="sibTrans" cxnId="{0824AAA2-FC40-4057-AA97-4D56DD6A3FEB}">
      <dgm:prSet/>
      <dgm:spPr/>
      <dgm:t>
        <a:bodyPr/>
        <a:lstStyle/>
        <a:p>
          <a:endParaRPr lang="es-MX"/>
        </a:p>
      </dgm:t>
    </dgm:pt>
    <dgm:pt modelId="{5C4171A3-3EFA-44ED-939C-CF605945B8DE}">
      <dgm:prSet phldrT="[Texto]"/>
      <dgm:spPr/>
      <dgm:t>
        <a:bodyPr/>
        <a:lstStyle/>
        <a:p>
          <a:r>
            <a:rPr lang="es-MX" dirty="0">
              <a:solidFill>
                <a:schemeClr val="tx1"/>
              </a:solidFill>
            </a:rPr>
            <a:t>Determina el nivel de crédito inicial según la evaluación del Riesgo</a:t>
          </a:r>
          <a:endParaRPr lang="es-MX" dirty="0"/>
        </a:p>
      </dgm:t>
    </dgm:pt>
    <dgm:pt modelId="{96D99FBA-92D1-4CAA-A0E7-AB362A626368}" type="parTrans" cxnId="{9775150D-663E-47FE-B3E3-6CC6B57A70A6}">
      <dgm:prSet/>
      <dgm:spPr/>
      <dgm:t>
        <a:bodyPr/>
        <a:lstStyle/>
        <a:p>
          <a:endParaRPr lang="es-MX"/>
        </a:p>
      </dgm:t>
    </dgm:pt>
    <dgm:pt modelId="{5E9971C9-9BDE-443F-B7F5-65D3E07183CA}" type="sibTrans" cxnId="{9775150D-663E-47FE-B3E3-6CC6B57A70A6}">
      <dgm:prSet/>
      <dgm:spPr/>
      <dgm:t>
        <a:bodyPr/>
        <a:lstStyle/>
        <a:p>
          <a:endParaRPr lang="es-MX"/>
        </a:p>
      </dgm:t>
    </dgm:pt>
    <dgm:pt modelId="{BF24A2E3-EBF1-4211-96A7-4E969125F82A}">
      <dgm:prSet phldrT="[Texto]"/>
      <dgm:spPr/>
      <dgm:t>
        <a:bodyPr/>
        <a:lstStyle/>
        <a:p>
          <a:r>
            <a:rPr lang="es-MX" dirty="0"/>
            <a:t>Ajuste de la Evaluación Crediticia  </a:t>
          </a:r>
          <a:r>
            <a:rPr lang="es-MX" dirty="0" smtClean="0"/>
            <a:t>por Métricas Financieras</a:t>
          </a:r>
          <a:endParaRPr lang="es-MX" dirty="0"/>
        </a:p>
      </dgm:t>
    </dgm:pt>
    <dgm:pt modelId="{20FB107F-352F-4D9B-AABF-1A841E1B6248}" type="parTrans" cxnId="{4BFF3781-242B-4A7D-91FE-9EDF0763A2BA}">
      <dgm:prSet/>
      <dgm:spPr/>
      <dgm:t>
        <a:bodyPr/>
        <a:lstStyle/>
        <a:p>
          <a:endParaRPr lang="es-MX"/>
        </a:p>
      </dgm:t>
    </dgm:pt>
    <dgm:pt modelId="{54B5D16F-21B7-4FF0-BCA7-A89D8C0E9BEC}" type="sibTrans" cxnId="{4BFF3781-242B-4A7D-91FE-9EDF0763A2BA}">
      <dgm:prSet/>
      <dgm:spPr/>
      <dgm:t>
        <a:bodyPr/>
        <a:lstStyle/>
        <a:p>
          <a:endParaRPr lang="es-MX"/>
        </a:p>
      </dgm:t>
    </dgm:pt>
    <dgm:pt modelId="{A1552E37-CDBA-4A59-BE37-FE5A34D40A15}">
      <dgm:prSet/>
      <dgm:spPr/>
      <dgm:t>
        <a:bodyPr/>
        <a:lstStyle/>
        <a:p>
          <a:r>
            <a:rPr lang="es-MX" dirty="0">
              <a:solidFill>
                <a:schemeClr val="tx1"/>
              </a:solidFill>
            </a:rPr>
            <a:t>Evaluación Crediticia</a:t>
          </a:r>
        </a:p>
        <a:p>
          <a:r>
            <a:rPr lang="es-MX" dirty="0">
              <a:solidFill>
                <a:schemeClr val="tx1"/>
              </a:solidFill>
            </a:rPr>
            <a:t>(Ajuste % del PNT)</a:t>
          </a:r>
          <a:endParaRPr lang="es-MX" dirty="0"/>
        </a:p>
      </dgm:t>
    </dgm:pt>
    <dgm:pt modelId="{F29A7335-4CBF-4D95-B5B6-7EDA7D0EC733}" type="parTrans" cxnId="{9DEB34F8-ADBF-46E4-8EE1-D995915D466C}">
      <dgm:prSet/>
      <dgm:spPr/>
      <dgm:t>
        <a:bodyPr/>
        <a:lstStyle/>
        <a:p>
          <a:endParaRPr lang="es-MX"/>
        </a:p>
      </dgm:t>
    </dgm:pt>
    <dgm:pt modelId="{401D8F32-BDB8-44C4-AE8A-2082FB71A656}" type="sibTrans" cxnId="{9DEB34F8-ADBF-46E4-8EE1-D995915D466C}">
      <dgm:prSet/>
      <dgm:spPr/>
      <dgm:t>
        <a:bodyPr/>
        <a:lstStyle/>
        <a:p>
          <a:endParaRPr lang="es-MX"/>
        </a:p>
      </dgm:t>
    </dgm:pt>
    <dgm:pt modelId="{5DD82864-7099-4131-8953-76CB106172C9}" type="pres">
      <dgm:prSet presAssocID="{9A0079FA-801C-40A0-A425-F2CE1CB115A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419"/>
        </a:p>
      </dgm:t>
    </dgm:pt>
    <dgm:pt modelId="{D1D6C59F-0FBC-4018-99CA-C36195D5CC7F}" type="pres">
      <dgm:prSet presAssocID="{9D296603-32BB-4B5E-B3FE-14E2012E281D}" presName="root" presStyleCnt="0"/>
      <dgm:spPr/>
    </dgm:pt>
    <dgm:pt modelId="{E3DD9948-89E2-40FD-A0C9-76DA34753F02}" type="pres">
      <dgm:prSet presAssocID="{9D296603-32BB-4B5E-B3FE-14E2012E281D}" presName="rootComposite" presStyleCnt="0"/>
      <dgm:spPr/>
    </dgm:pt>
    <dgm:pt modelId="{3BF00C64-6AD2-479B-9016-55C84A7E9420}" type="pres">
      <dgm:prSet presAssocID="{9D296603-32BB-4B5E-B3FE-14E2012E281D}" presName="rootText" presStyleLbl="node1" presStyleIdx="0" presStyleCnt="1" custScaleX="192435"/>
      <dgm:spPr/>
      <dgm:t>
        <a:bodyPr/>
        <a:lstStyle/>
        <a:p>
          <a:endParaRPr lang="es-419"/>
        </a:p>
      </dgm:t>
    </dgm:pt>
    <dgm:pt modelId="{850B4500-DEC6-49D8-8E5F-FC3BD9EE203E}" type="pres">
      <dgm:prSet presAssocID="{9D296603-32BB-4B5E-B3FE-14E2012E281D}" presName="rootConnector" presStyleLbl="node1" presStyleIdx="0" presStyleCnt="1"/>
      <dgm:spPr/>
      <dgm:t>
        <a:bodyPr/>
        <a:lstStyle/>
        <a:p>
          <a:endParaRPr lang="es-419"/>
        </a:p>
      </dgm:t>
    </dgm:pt>
    <dgm:pt modelId="{47F59C6C-E91B-4AEB-B535-8EA04DEC900B}" type="pres">
      <dgm:prSet presAssocID="{9D296603-32BB-4B5E-B3FE-14E2012E281D}" presName="childShape" presStyleCnt="0"/>
      <dgm:spPr/>
    </dgm:pt>
    <dgm:pt modelId="{626FCAE4-0EC6-4601-B2E1-D7E786B0A47F}" type="pres">
      <dgm:prSet presAssocID="{96D99FBA-92D1-4CAA-A0E7-AB362A626368}" presName="Name13" presStyleLbl="parChTrans1D2" presStyleIdx="0" presStyleCnt="3"/>
      <dgm:spPr/>
      <dgm:t>
        <a:bodyPr/>
        <a:lstStyle/>
        <a:p>
          <a:endParaRPr lang="es-419"/>
        </a:p>
      </dgm:t>
    </dgm:pt>
    <dgm:pt modelId="{F782CA4C-9542-4C67-AA9A-CEFACC5D047B}" type="pres">
      <dgm:prSet presAssocID="{5C4171A3-3EFA-44ED-939C-CF605945B8DE}" presName="childText" presStyleLbl="bgAcc1" presStyleIdx="0" presStyleCnt="3" custScaleX="174657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DD8784C0-7D38-4910-BE66-22FB9400FF0B}" type="pres">
      <dgm:prSet presAssocID="{F29A7335-4CBF-4D95-B5B6-7EDA7D0EC733}" presName="Name13" presStyleLbl="parChTrans1D2" presStyleIdx="1" presStyleCnt="3"/>
      <dgm:spPr/>
      <dgm:t>
        <a:bodyPr/>
        <a:lstStyle/>
        <a:p>
          <a:endParaRPr lang="es-419"/>
        </a:p>
      </dgm:t>
    </dgm:pt>
    <dgm:pt modelId="{38A3AC3B-572D-4EC8-A6DB-D12E561553B5}" type="pres">
      <dgm:prSet presAssocID="{A1552E37-CDBA-4A59-BE37-FE5A34D40A15}" presName="childText" presStyleLbl="bgAcc1" presStyleIdx="1" presStyleCnt="3" custScaleX="176714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F20CA700-59BA-4C25-9E94-34AFB2FAC23B}" type="pres">
      <dgm:prSet presAssocID="{20FB107F-352F-4D9B-AABF-1A841E1B6248}" presName="Name13" presStyleLbl="parChTrans1D2" presStyleIdx="2" presStyleCnt="3"/>
      <dgm:spPr/>
      <dgm:t>
        <a:bodyPr/>
        <a:lstStyle/>
        <a:p>
          <a:endParaRPr lang="es-419"/>
        </a:p>
      </dgm:t>
    </dgm:pt>
    <dgm:pt modelId="{E24C7EE0-01B3-44AF-88F8-BF09F424E3A2}" type="pres">
      <dgm:prSet presAssocID="{BF24A2E3-EBF1-4211-96A7-4E969125F82A}" presName="childText" presStyleLbl="bgAcc1" presStyleIdx="2" presStyleCnt="3" custScaleX="176155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</dgm:ptLst>
  <dgm:cxnLst>
    <dgm:cxn modelId="{9DEB34F8-ADBF-46E4-8EE1-D995915D466C}" srcId="{9D296603-32BB-4B5E-B3FE-14E2012E281D}" destId="{A1552E37-CDBA-4A59-BE37-FE5A34D40A15}" srcOrd="1" destOrd="0" parTransId="{F29A7335-4CBF-4D95-B5B6-7EDA7D0EC733}" sibTransId="{401D8F32-BDB8-44C4-AE8A-2082FB71A656}"/>
    <dgm:cxn modelId="{D32743FB-943F-4526-9E64-FB6815444E90}" type="presOf" srcId="{F29A7335-4CBF-4D95-B5B6-7EDA7D0EC733}" destId="{DD8784C0-7D38-4910-BE66-22FB9400FF0B}" srcOrd="0" destOrd="0" presId="urn:microsoft.com/office/officeart/2005/8/layout/hierarchy3"/>
    <dgm:cxn modelId="{9775150D-663E-47FE-B3E3-6CC6B57A70A6}" srcId="{9D296603-32BB-4B5E-B3FE-14E2012E281D}" destId="{5C4171A3-3EFA-44ED-939C-CF605945B8DE}" srcOrd="0" destOrd="0" parTransId="{96D99FBA-92D1-4CAA-A0E7-AB362A626368}" sibTransId="{5E9971C9-9BDE-443F-B7F5-65D3E07183CA}"/>
    <dgm:cxn modelId="{4BFF3781-242B-4A7D-91FE-9EDF0763A2BA}" srcId="{9D296603-32BB-4B5E-B3FE-14E2012E281D}" destId="{BF24A2E3-EBF1-4211-96A7-4E969125F82A}" srcOrd="2" destOrd="0" parTransId="{20FB107F-352F-4D9B-AABF-1A841E1B6248}" sibTransId="{54B5D16F-21B7-4FF0-BCA7-A89D8C0E9BEC}"/>
    <dgm:cxn modelId="{1B0A2936-C54D-4C7E-9E46-2B8660602729}" type="presOf" srcId="{96D99FBA-92D1-4CAA-A0E7-AB362A626368}" destId="{626FCAE4-0EC6-4601-B2E1-D7E786B0A47F}" srcOrd="0" destOrd="0" presId="urn:microsoft.com/office/officeart/2005/8/layout/hierarchy3"/>
    <dgm:cxn modelId="{801106A2-2250-409B-AA7B-D438B76E7A8C}" type="presOf" srcId="{20FB107F-352F-4D9B-AABF-1A841E1B6248}" destId="{F20CA700-59BA-4C25-9E94-34AFB2FAC23B}" srcOrd="0" destOrd="0" presId="urn:microsoft.com/office/officeart/2005/8/layout/hierarchy3"/>
    <dgm:cxn modelId="{309E097D-E737-4467-A4C0-A0478F33D5C1}" type="presOf" srcId="{5C4171A3-3EFA-44ED-939C-CF605945B8DE}" destId="{F782CA4C-9542-4C67-AA9A-CEFACC5D047B}" srcOrd="0" destOrd="0" presId="urn:microsoft.com/office/officeart/2005/8/layout/hierarchy3"/>
    <dgm:cxn modelId="{8EE0E396-3B88-4725-99F3-3895716D5289}" type="presOf" srcId="{9D296603-32BB-4B5E-B3FE-14E2012E281D}" destId="{850B4500-DEC6-49D8-8E5F-FC3BD9EE203E}" srcOrd="1" destOrd="0" presId="urn:microsoft.com/office/officeart/2005/8/layout/hierarchy3"/>
    <dgm:cxn modelId="{26DCD073-E4B2-4F26-BD34-FEF1475C2FCA}" type="presOf" srcId="{9A0079FA-801C-40A0-A425-F2CE1CB115A5}" destId="{5DD82864-7099-4131-8953-76CB106172C9}" srcOrd="0" destOrd="0" presId="urn:microsoft.com/office/officeart/2005/8/layout/hierarchy3"/>
    <dgm:cxn modelId="{FFC8B2F2-BBD0-4E24-9306-00CDB67D772F}" type="presOf" srcId="{BF24A2E3-EBF1-4211-96A7-4E969125F82A}" destId="{E24C7EE0-01B3-44AF-88F8-BF09F424E3A2}" srcOrd="0" destOrd="0" presId="urn:microsoft.com/office/officeart/2005/8/layout/hierarchy3"/>
    <dgm:cxn modelId="{4EFF80BF-57D3-429B-A770-2F4C8D971509}" type="presOf" srcId="{A1552E37-CDBA-4A59-BE37-FE5A34D40A15}" destId="{38A3AC3B-572D-4EC8-A6DB-D12E561553B5}" srcOrd="0" destOrd="0" presId="urn:microsoft.com/office/officeart/2005/8/layout/hierarchy3"/>
    <dgm:cxn modelId="{0824AAA2-FC40-4057-AA97-4D56DD6A3FEB}" srcId="{9A0079FA-801C-40A0-A425-F2CE1CB115A5}" destId="{9D296603-32BB-4B5E-B3FE-14E2012E281D}" srcOrd="0" destOrd="0" parTransId="{106BAD80-B8B8-4AE9-8C3F-86E7A545F248}" sibTransId="{3AC2420E-8FF5-4E77-8FCD-CF3ADF145ADC}"/>
    <dgm:cxn modelId="{284BAB35-DE54-4F97-86B9-905A0BB7E93F}" type="presOf" srcId="{9D296603-32BB-4B5E-B3FE-14E2012E281D}" destId="{3BF00C64-6AD2-479B-9016-55C84A7E9420}" srcOrd="0" destOrd="0" presId="urn:microsoft.com/office/officeart/2005/8/layout/hierarchy3"/>
    <dgm:cxn modelId="{0FCF0C46-FEAC-40FA-BE4C-DAAD8488F774}" type="presParOf" srcId="{5DD82864-7099-4131-8953-76CB106172C9}" destId="{D1D6C59F-0FBC-4018-99CA-C36195D5CC7F}" srcOrd="0" destOrd="0" presId="urn:microsoft.com/office/officeart/2005/8/layout/hierarchy3"/>
    <dgm:cxn modelId="{520D7D54-5F8A-4661-BE14-1894C47E6A22}" type="presParOf" srcId="{D1D6C59F-0FBC-4018-99CA-C36195D5CC7F}" destId="{E3DD9948-89E2-40FD-A0C9-76DA34753F02}" srcOrd="0" destOrd="0" presId="urn:microsoft.com/office/officeart/2005/8/layout/hierarchy3"/>
    <dgm:cxn modelId="{42C1FBCC-6379-44DA-AB02-416B7BA148BE}" type="presParOf" srcId="{E3DD9948-89E2-40FD-A0C9-76DA34753F02}" destId="{3BF00C64-6AD2-479B-9016-55C84A7E9420}" srcOrd="0" destOrd="0" presId="urn:microsoft.com/office/officeart/2005/8/layout/hierarchy3"/>
    <dgm:cxn modelId="{30269E98-5811-42D7-A49F-B613F9A952D8}" type="presParOf" srcId="{E3DD9948-89E2-40FD-A0C9-76DA34753F02}" destId="{850B4500-DEC6-49D8-8E5F-FC3BD9EE203E}" srcOrd="1" destOrd="0" presId="urn:microsoft.com/office/officeart/2005/8/layout/hierarchy3"/>
    <dgm:cxn modelId="{BCE1F67D-1C8F-4573-84E4-2248D4201FFF}" type="presParOf" srcId="{D1D6C59F-0FBC-4018-99CA-C36195D5CC7F}" destId="{47F59C6C-E91B-4AEB-B535-8EA04DEC900B}" srcOrd="1" destOrd="0" presId="urn:microsoft.com/office/officeart/2005/8/layout/hierarchy3"/>
    <dgm:cxn modelId="{C7DC3E4C-425B-4F05-8009-178874C5064B}" type="presParOf" srcId="{47F59C6C-E91B-4AEB-B535-8EA04DEC900B}" destId="{626FCAE4-0EC6-4601-B2E1-D7E786B0A47F}" srcOrd="0" destOrd="0" presId="urn:microsoft.com/office/officeart/2005/8/layout/hierarchy3"/>
    <dgm:cxn modelId="{95D80209-DF2B-4E5F-BBDE-BE0AFC2831FD}" type="presParOf" srcId="{47F59C6C-E91B-4AEB-B535-8EA04DEC900B}" destId="{F782CA4C-9542-4C67-AA9A-CEFACC5D047B}" srcOrd="1" destOrd="0" presId="urn:microsoft.com/office/officeart/2005/8/layout/hierarchy3"/>
    <dgm:cxn modelId="{0AA749C1-3786-4527-87ED-88EEBE0983C5}" type="presParOf" srcId="{47F59C6C-E91B-4AEB-B535-8EA04DEC900B}" destId="{DD8784C0-7D38-4910-BE66-22FB9400FF0B}" srcOrd="2" destOrd="0" presId="urn:microsoft.com/office/officeart/2005/8/layout/hierarchy3"/>
    <dgm:cxn modelId="{97EB079F-05E6-42F6-A463-6C6BADAE6EB3}" type="presParOf" srcId="{47F59C6C-E91B-4AEB-B535-8EA04DEC900B}" destId="{38A3AC3B-572D-4EC8-A6DB-D12E561553B5}" srcOrd="3" destOrd="0" presId="urn:microsoft.com/office/officeart/2005/8/layout/hierarchy3"/>
    <dgm:cxn modelId="{538395BC-ECA4-4946-BC29-CEB459C41384}" type="presParOf" srcId="{47F59C6C-E91B-4AEB-B535-8EA04DEC900B}" destId="{F20CA700-59BA-4C25-9E94-34AFB2FAC23B}" srcOrd="4" destOrd="0" presId="urn:microsoft.com/office/officeart/2005/8/layout/hierarchy3"/>
    <dgm:cxn modelId="{31F4B76A-FE8D-4D01-B41F-E7CBE5E4AAED}" type="presParOf" srcId="{47F59C6C-E91B-4AEB-B535-8EA04DEC900B}" destId="{E24C7EE0-01B3-44AF-88F8-BF09F424E3A2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3BBF966-2E7D-4743-B843-F3E0C83C6A56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AF4D7C55-2273-447D-93CB-FB46B1A25EA6}">
      <dgm:prSet phldrT="[Texto]" custT="1"/>
      <dgm:spPr>
        <a:solidFill>
          <a:schemeClr val="accent1">
            <a:lumMod val="75000"/>
          </a:schemeClr>
        </a:solid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es-MX" sz="1400" b="1" dirty="0"/>
            <a:t>1</a:t>
          </a:r>
        </a:p>
      </dgm:t>
    </dgm:pt>
    <dgm:pt modelId="{1B0199D3-04AD-456D-9EA8-B0F2E3D31150}" type="parTrans" cxnId="{E007B07D-6052-4005-ABF2-2D3A862FE4C4}">
      <dgm:prSet/>
      <dgm:spPr/>
      <dgm:t>
        <a:bodyPr/>
        <a:lstStyle/>
        <a:p>
          <a:endParaRPr lang="es-MX"/>
        </a:p>
      </dgm:t>
    </dgm:pt>
    <dgm:pt modelId="{550051FA-E14A-4CAF-AA0F-F2F50DD0540F}" type="sibTrans" cxnId="{E007B07D-6052-4005-ABF2-2D3A862FE4C4}">
      <dgm:prSet/>
      <dgm:spPr/>
      <dgm:t>
        <a:bodyPr/>
        <a:lstStyle/>
        <a:p>
          <a:endParaRPr lang="es-MX"/>
        </a:p>
      </dgm:t>
    </dgm:pt>
    <dgm:pt modelId="{DF1CA7AC-6AEF-4E4B-A7F8-41B59C4221BC}">
      <dgm:prSet phldrT="[Texto]"/>
      <dgm:spPr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es-MX" dirty="0"/>
            <a:t>Factor de Porcentaje Inicial  </a:t>
          </a:r>
          <a:r>
            <a:rPr lang="es-MX" b="1" dirty="0"/>
            <a:t>5%</a:t>
          </a:r>
        </a:p>
      </dgm:t>
    </dgm:pt>
    <dgm:pt modelId="{D9988DC2-6171-4986-BB21-AF0F12F2B86C}" type="parTrans" cxnId="{9DD780C5-DD97-4C4C-A85B-E328ED977CAD}">
      <dgm:prSet/>
      <dgm:spPr/>
      <dgm:t>
        <a:bodyPr/>
        <a:lstStyle/>
        <a:p>
          <a:endParaRPr lang="es-MX"/>
        </a:p>
      </dgm:t>
    </dgm:pt>
    <dgm:pt modelId="{E6D8CC28-0463-450A-AEBB-3013AA622CE2}" type="sibTrans" cxnId="{9DD780C5-DD97-4C4C-A85B-E328ED977CAD}">
      <dgm:prSet/>
      <dgm:spPr/>
      <dgm:t>
        <a:bodyPr/>
        <a:lstStyle/>
        <a:p>
          <a:endParaRPr lang="es-MX"/>
        </a:p>
      </dgm:t>
    </dgm:pt>
    <dgm:pt modelId="{C65F2E65-5D60-4AC8-AB06-443BE8FA89ED}">
      <dgm:prSet phldrT="[Texto]" custT="1"/>
      <dgm:spPr>
        <a:solidFill>
          <a:schemeClr val="accent5">
            <a:lumMod val="75000"/>
          </a:schemeClr>
        </a:solidFill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r>
            <a:rPr lang="es-MX" sz="1400" b="1" dirty="0"/>
            <a:t>2</a:t>
          </a:r>
        </a:p>
      </dgm:t>
    </dgm:pt>
    <dgm:pt modelId="{D6C3F3EB-6440-4D08-963B-A9B450C3D04E}" type="parTrans" cxnId="{95E5D330-9B70-487C-B5C6-5617C996607A}">
      <dgm:prSet/>
      <dgm:spPr/>
      <dgm:t>
        <a:bodyPr/>
        <a:lstStyle/>
        <a:p>
          <a:endParaRPr lang="es-MX"/>
        </a:p>
      </dgm:t>
    </dgm:pt>
    <dgm:pt modelId="{BE0D63CC-58AB-46BC-A8C0-51FF7521C43B}" type="sibTrans" cxnId="{95E5D330-9B70-487C-B5C6-5617C996607A}">
      <dgm:prSet/>
      <dgm:spPr/>
      <dgm:t>
        <a:bodyPr/>
        <a:lstStyle/>
        <a:p>
          <a:endParaRPr lang="es-MX"/>
        </a:p>
      </dgm:t>
    </dgm:pt>
    <dgm:pt modelId="{A2E686DA-94B4-4E7B-9BDA-47CC242875FE}">
      <dgm:prSet phldrT="[Texto]"/>
      <dgm:spPr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r>
            <a:rPr lang="es-MX" dirty="0"/>
            <a:t>Factor de </a:t>
          </a:r>
          <a:r>
            <a:rPr lang="es-MX" dirty="0" smtClean="0"/>
            <a:t>Ajuste </a:t>
          </a:r>
          <a:r>
            <a:rPr lang="es-MX" b="1" dirty="0"/>
            <a:t>-2%</a:t>
          </a:r>
        </a:p>
      </dgm:t>
    </dgm:pt>
    <dgm:pt modelId="{E1AADED5-2056-455A-8CDE-0BCF8517BEF0}" type="parTrans" cxnId="{AC724015-B6FF-4548-850C-9136F582FE35}">
      <dgm:prSet/>
      <dgm:spPr/>
      <dgm:t>
        <a:bodyPr/>
        <a:lstStyle/>
        <a:p>
          <a:endParaRPr lang="es-MX"/>
        </a:p>
      </dgm:t>
    </dgm:pt>
    <dgm:pt modelId="{2E623D3F-191B-4262-9516-692C7F4346A2}" type="sibTrans" cxnId="{AC724015-B6FF-4548-850C-9136F582FE35}">
      <dgm:prSet/>
      <dgm:spPr/>
      <dgm:t>
        <a:bodyPr/>
        <a:lstStyle/>
        <a:p>
          <a:endParaRPr lang="es-MX"/>
        </a:p>
      </dgm:t>
    </dgm:pt>
    <dgm:pt modelId="{90376B8F-2272-4A17-8443-BE7B5AA33505}">
      <dgm:prSet phldrT="[Texto]" custT="1"/>
      <dgm:spPr>
        <a:solidFill>
          <a:schemeClr val="bg1">
            <a:lumMod val="65000"/>
          </a:schemeClr>
        </a:solidFill>
        <a:ln>
          <a:solidFill>
            <a:schemeClr val="bg1">
              <a:lumMod val="65000"/>
            </a:schemeClr>
          </a:solidFill>
        </a:ln>
      </dgm:spPr>
      <dgm:t>
        <a:bodyPr/>
        <a:lstStyle/>
        <a:p>
          <a:r>
            <a:rPr lang="es-MX" sz="1400" b="1" dirty="0"/>
            <a:t>3</a:t>
          </a:r>
        </a:p>
      </dgm:t>
    </dgm:pt>
    <dgm:pt modelId="{219CE955-D30C-4BD8-81C4-AA332D2CFD55}" type="parTrans" cxnId="{DC75A345-37D2-437F-ACE3-4BF36CFD5A29}">
      <dgm:prSet/>
      <dgm:spPr/>
      <dgm:t>
        <a:bodyPr/>
        <a:lstStyle/>
        <a:p>
          <a:endParaRPr lang="es-MX"/>
        </a:p>
      </dgm:t>
    </dgm:pt>
    <dgm:pt modelId="{71BED439-AF0A-4DFA-8841-26D26FD2EAA8}" type="sibTrans" cxnId="{DC75A345-37D2-437F-ACE3-4BF36CFD5A29}">
      <dgm:prSet/>
      <dgm:spPr/>
      <dgm:t>
        <a:bodyPr/>
        <a:lstStyle/>
        <a:p>
          <a:endParaRPr lang="es-MX"/>
        </a:p>
      </dgm:t>
    </dgm:pt>
    <dgm:pt modelId="{F8E6CE94-D710-4188-B024-5221894D3E5E}">
      <dgm:prSet phldrT="[Texto]"/>
      <dgm:spPr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es-MX" dirty="0"/>
            <a:t>Tasa </a:t>
          </a:r>
          <a:r>
            <a:rPr lang="es-MX" dirty="0" smtClean="0"/>
            <a:t>final aplicable </a:t>
          </a:r>
          <a:r>
            <a:rPr lang="es-MX" dirty="0"/>
            <a:t>al Patrimonio Tangible Neto </a:t>
          </a:r>
          <a:r>
            <a:rPr lang="es-MX" b="1" dirty="0"/>
            <a:t>3%</a:t>
          </a:r>
        </a:p>
      </dgm:t>
    </dgm:pt>
    <dgm:pt modelId="{811FC67B-66D8-4104-9F16-DDE71CE97187}" type="parTrans" cxnId="{B19A8178-B167-45A4-ADF8-F44210207853}">
      <dgm:prSet/>
      <dgm:spPr/>
      <dgm:t>
        <a:bodyPr/>
        <a:lstStyle/>
        <a:p>
          <a:endParaRPr lang="es-MX"/>
        </a:p>
      </dgm:t>
    </dgm:pt>
    <dgm:pt modelId="{B8EC4A89-AFDF-465C-AD0B-CF7092143665}" type="sibTrans" cxnId="{B19A8178-B167-45A4-ADF8-F44210207853}">
      <dgm:prSet/>
      <dgm:spPr/>
      <dgm:t>
        <a:bodyPr/>
        <a:lstStyle/>
        <a:p>
          <a:endParaRPr lang="es-MX"/>
        </a:p>
      </dgm:t>
    </dgm:pt>
    <dgm:pt modelId="{20A6CB86-D3E0-4772-B170-D6F7B05F1DAE}" type="pres">
      <dgm:prSet presAssocID="{63BBF966-2E7D-4743-B843-F3E0C83C6A5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419"/>
        </a:p>
      </dgm:t>
    </dgm:pt>
    <dgm:pt modelId="{EE7CABE4-3372-4951-AB6B-E5A1A36EB49C}" type="pres">
      <dgm:prSet presAssocID="{AF4D7C55-2273-447D-93CB-FB46B1A25EA6}" presName="composite" presStyleCnt="0"/>
      <dgm:spPr/>
    </dgm:pt>
    <dgm:pt modelId="{A44FC9C3-BF0B-4EC5-BC31-2B10CC8C8536}" type="pres">
      <dgm:prSet presAssocID="{AF4D7C55-2273-447D-93CB-FB46B1A25EA6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1AC6AC84-8B82-4F29-8C12-9DFA05B23B55}" type="pres">
      <dgm:prSet presAssocID="{AF4D7C55-2273-447D-93CB-FB46B1A25EA6}" presName="descendantText" presStyleLbl="alignAcc1" presStyleIdx="0" presStyleCnt="3" custLinFactNeighborY="0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8C8C9D93-1CA6-4AD6-B50C-490DF598C7CC}" type="pres">
      <dgm:prSet presAssocID="{550051FA-E14A-4CAF-AA0F-F2F50DD0540F}" presName="sp" presStyleCnt="0"/>
      <dgm:spPr/>
    </dgm:pt>
    <dgm:pt modelId="{CA84ADFE-F420-49F2-8A72-174985C90A38}" type="pres">
      <dgm:prSet presAssocID="{C65F2E65-5D60-4AC8-AB06-443BE8FA89ED}" presName="composite" presStyleCnt="0"/>
      <dgm:spPr/>
    </dgm:pt>
    <dgm:pt modelId="{DCE1F0D5-3DDD-455B-8F75-397C9E81406F}" type="pres">
      <dgm:prSet presAssocID="{C65F2E65-5D60-4AC8-AB06-443BE8FA89ED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C495AEDE-20DD-4580-B43A-7150781F6764}" type="pres">
      <dgm:prSet presAssocID="{C65F2E65-5D60-4AC8-AB06-443BE8FA89ED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66693F9A-1CD6-4182-BEEB-13341DFCBD5E}" type="pres">
      <dgm:prSet presAssocID="{BE0D63CC-58AB-46BC-A8C0-51FF7521C43B}" presName="sp" presStyleCnt="0"/>
      <dgm:spPr/>
    </dgm:pt>
    <dgm:pt modelId="{0BCABC85-6885-4C9E-88A8-AD71BD4DE6C0}" type="pres">
      <dgm:prSet presAssocID="{90376B8F-2272-4A17-8443-BE7B5AA33505}" presName="composite" presStyleCnt="0"/>
      <dgm:spPr/>
    </dgm:pt>
    <dgm:pt modelId="{8C977D24-E248-440E-86FC-271D1CF9E6D4}" type="pres">
      <dgm:prSet presAssocID="{90376B8F-2272-4A17-8443-BE7B5AA33505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647C54BA-112D-41F1-9D34-973967A334C7}" type="pres">
      <dgm:prSet presAssocID="{90376B8F-2272-4A17-8443-BE7B5AA33505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</dgm:ptLst>
  <dgm:cxnLst>
    <dgm:cxn modelId="{AC724015-B6FF-4548-850C-9136F582FE35}" srcId="{C65F2E65-5D60-4AC8-AB06-443BE8FA89ED}" destId="{A2E686DA-94B4-4E7B-9BDA-47CC242875FE}" srcOrd="0" destOrd="0" parTransId="{E1AADED5-2056-455A-8CDE-0BCF8517BEF0}" sibTransId="{2E623D3F-191B-4262-9516-692C7F4346A2}"/>
    <dgm:cxn modelId="{C9C52350-FF8F-4DA5-9E09-92A6BCA7D7BF}" type="presOf" srcId="{DF1CA7AC-6AEF-4E4B-A7F8-41B59C4221BC}" destId="{1AC6AC84-8B82-4F29-8C12-9DFA05B23B55}" srcOrd="0" destOrd="0" presId="urn:microsoft.com/office/officeart/2005/8/layout/chevron2"/>
    <dgm:cxn modelId="{B19A8178-B167-45A4-ADF8-F44210207853}" srcId="{90376B8F-2272-4A17-8443-BE7B5AA33505}" destId="{F8E6CE94-D710-4188-B024-5221894D3E5E}" srcOrd="0" destOrd="0" parTransId="{811FC67B-66D8-4104-9F16-DDE71CE97187}" sibTransId="{B8EC4A89-AFDF-465C-AD0B-CF7092143665}"/>
    <dgm:cxn modelId="{90ECBBA3-EAFC-417C-83A3-FBE755AFF9D1}" type="presOf" srcId="{A2E686DA-94B4-4E7B-9BDA-47CC242875FE}" destId="{C495AEDE-20DD-4580-B43A-7150781F6764}" srcOrd="0" destOrd="0" presId="urn:microsoft.com/office/officeart/2005/8/layout/chevron2"/>
    <dgm:cxn modelId="{DEB16F37-83CC-4D05-A3FF-6D11022C78C3}" type="presOf" srcId="{F8E6CE94-D710-4188-B024-5221894D3E5E}" destId="{647C54BA-112D-41F1-9D34-973967A334C7}" srcOrd="0" destOrd="0" presId="urn:microsoft.com/office/officeart/2005/8/layout/chevron2"/>
    <dgm:cxn modelId="{23324EF9-3C46-4F6B-A455-0483947293CD}" type="presOf" srcId="{AF4D7C55-2273-447D-93CB-FB46B1A25EA6}" destId="{A44FC9C3-BF0B-4EC5-BC31-2B10CC8C8536}" srcOrd="0" destOrd="0" presId="urn:microsoft.com/office/officeart/2005/8/layout/chevron2"/>
    <dgm:cxn modelId="{080398F2-5E42-49C3-8499-52CDA9B3C55E}" type="presOf" srcId="{63BBF966-2E7D-4743-B843-F3E0C83C6A56}" destId="{20A6CB86-D3E0-4772-B170-D6F7B05F1DAE}" srcOrd="0" destOrd="0" presId="urn:microsoft.com/office/officeart/2005/8/layout/chevron2"/>
    <dgm:cxn modelId="{573EFB6B-084F-411E-9840-7F8AC7DC3640}" type="presOf" srcId="{C65F2E65-5D60-4AC8-AB06-443BE8FA89ED}" destId="{DCE1F0D5-3DDD-455B-8F75-397C9E81406F}" srcOrd="0" destOrd="0" presId="urn:microsoft.com/office/officeart/2005/8/layout/chevron2"/>
    <dgm:cxn modelId="{9DD780C5-DD97-4C4C-A85B-E328ED977CAD}" srcId="{AF4D7C55-2273-447D-93CB-FB46B1A25EA6}" destId="{DF1CA7AC-6AEF-4E4B-A7F8-41B59C4221BC}" srcOrd="0" destOrd="0" parTransId="{D9988DC2-6171-4986-BB21-AF0F12F2B86C}" sibTransId="{E6D8CC28-0463-450A-AEBB-3013AA622CE2}"/>
    <dgm:cxn modelId="{E007B07D-6052-4005-ABF2-2D3A862FE4C4}" srcId="{63BBF966-2E7D-4743-B843-F3E0C83C6A56}" destId="{AF4D7C55-2273-447D-93CB-FB46B1A25EA6}" srcOrd="0" destOrd="0" parTransId="{1B0199D3-04AD-456D-9EA8-B0F2E3D31150}" sibTransId="{550051FA-E14A-4CAF-AA0F-F2F50DD0540F}"/>
    <dgm:cxn modelId="{48595578-C6CF-4E15-984E-B19330C0477A}" type="presOf" srcId="{90376B8F-2272-4A17-8443-BE7B5AA33505}" destId="{8C977D24-E248-440E-86FC-271D1CF9E6D4}" srcOrd="0" destOrd="0" presId="urn:microsoft.com/office/officeart/2005/8/layout/chevron2"/>
    <dgm:cxn modelId="{95E5D330-9B70-487C-B5C6-5617C996607A}" srcId="{63BBF966-2E7D-4743-B843-F3E0C83C6A56}" destId="{C65F2E65-5D60-4AC8-AB06-443BE8FA89ED}" srcOrd="1" destOrd="0" parTransId="{D6C3F3EB-6440-4D08-963B-A9B450C3D04E}" sibTransId="{BE0D63CC-58AB-46BC-A8C0-51FF7521C43B}"/>
    <dgm:cxn modelId="{DC75A345-37D2-437F-ACE3-4BF36CFD5A29}" srcId="{63BBF966-2E7D-4743-B843-F3E0C83C6A56}" destId="{90376B8F-2272-4A17-8443-BE7B5AA33505}" srcOrd="2" destOrd="0" parTransId="{219CE955-D30C-4BD8-81C4-AA332D2CFD55}" sibTransId="{71BED439-AF0A-4DFA-8841-26D26FD2EAA8}"/>
    <dgm:cxn modelId="{1A8AF5B8-5F73-4841-9A11-B1072DAD48DF}" type="presParOf" srcId="{20A6CB86-D3E0-4772-B170-D6F7B05F1DAE}" destId="{EE7CABE4-3372-4951-AB6B-E5A1A36EB49C}" srcOrd="0" destOrd="0" presId="urn:microsoft.com/office/officeart/2005/8/layout/chevron2"/>
    <dgm:cxn modelId="{F4713EB4-D55E-4486-8A56-9F60A5935F5F}" type="presParOf" srcId="{EE7CABE4-3372-4951-AB6B-E5A1A36EB49C}" destId="{A44FC9C3-BF0B-4EC5-BC31-2B10CC8C8536}" srcOrd="0" destOrd="0" presId="urn:microsoft.com/office/officeart/2005/8/layout/chevron2"/>
    <dgm:cxn modelId="{92DFCF12-E8E5-4452-BBCC-6E1DEDC15B27}" type="presParOf" srcId="{EE7CABE4-3372-4951-AB6B-E5A1A36EB49C}" destId="{1AC6AC84-8B82-4F29-8C12-9DFA05B23B55}" srcOrd="1" destOrd="0" presId="urn:microsoft.com/office/officeart/2005/8/layout/chevron2"/>
    <dgm:cxn modelId="{19891991-0563-49F3-A180-DB82AFBEFA57}" type="presParOf" srcId="{20A6CB86-D3E0-4772-B170-D6F7B05F1DAE}" destId="{8C8C9D93-1CA6-4AD6-B50C-490DF598C7CC}" srcOrd="1" destOrd="0" presId="urn:microsoft.com/office/officeart/2005/8/layout/chevron2"/>
    <dgm:cxn modelId="{C8BB10A7-7AFA-445A-9504-44DE087BAB9E}" type="presParOf" srcId="{20A6CB86-D3E0-4772-B170-D6F7B05F1DAE}" destId="{CA84ADFE-F420-49F2-8A72-174985C90A38}" srcOrd="2" destOrd="0" presId="urn:microsoft.com/office/officeart/2005/8/layout/chevron2"/>
    <dgm:cxn modelId="{E38D60F2-BD0F-4C72-A394-038AD40C951A}" type="presParOf" srcId="{CA84ADFE-F420-49F2-8A72-174985C90A38}" destId="{DCE1F0D5-3DDD-455B-8F75-397C9E81406F}" srcOrd="0" destOrd="0" presId="urn:microsoft.com/office/officeart/2005/8/layout/chevron2"/>
    <dgm:cxn modelId="{8AFD4442-3E41-41C2-971B-92691C3F2549}" type="presParOf" srcId="{CA84ADFE-F420-49F2-8A72-174985C90A38}" destId="{C495AEDE-20DD-4580-B43A-7150781F6764}" srcOrd="1" destOrd="0" presId="urn:microsoft.com/office/officeart/2005/8/layout/chevron2"/>
    <dgm:cxn modelId="{E456ADA0-CD8F-4624-BD20-7B74FFFB0C3B}" type="presParOf" srcId="{20A6CB86-D3E0-4772-B170-D6F7B05F1DAE}" destId="{66693F9A-1CD6-4182-BEEB-13341DFCBD5E}" srcOrd="3" destOrd="0" presId="urn:microsoft.com/office/officeart/2005/8/layout/chevron2"/>
    <dgm:cxn modelId="{BE82FDB9-6E00-48B6-B6C6-E0C7F2818F2C}" type="presParOf" srcId="{20A6CB86-D3E0-4772-B170-D6F7B05F1DAE}" destId="{0BCABC85-6885-4C9E-88A8-AD71BD4DE6C0}" srcOrd="4" destOrd="0" presId="urn:microsoft.com/office/officeart/2005/8/layout/chevron2"/>
    <dgm:cxn modelId="{2E994F9F-3923-47B5-B8EE-2D29F8953265}" type="presParOf" srcId="{0BCABC85-6885-4C9E-88A8-AD71BD4DE6C0}" destId="{8C977D24-E248-440E-86FC-271D1CF9E6D4}" srcOrd="0" destOrd="0" presId="urn:microsoft.com/office/officeart/2005/8/layout/chevron2"/>
    <dgm:cxn modelId="{B83F25DF-D6A2-4558-A6EC-523F695F548F}" type="presParOf" srcId="{0BCABC85-6885-4C9E-88A8-AD71BD4DE6C0}" destId="{647C54BA-112D-41F1-9D34-973967A334C7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3BBF966-2E7D-4743-B843-F3E0C83C6A56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AF4D7C55-2273-447D-93CB-FB46B1A25EA6}">
      <dgm:prSet phldrT="[Texto]" custT="1"/>
      <dgm:spPr>
        <a:solidFill>
          <a:schemeClr val="accent5">
            <a:lumMod val="75000"/>
          </a:schemeClr>
        </a:solidFill>
        <a:ln>
          <a:solidFill>
            <a:schemeClr val="accent1">
              <a:lumMod val="40000"/>
              <a:lumOff val="60000"/>
            </a:schemeClr>
          </a:solidFill>
        </a:ln>
      </dgm:spPr>
      <dgm:t>
        <a:bodyPr/>
        <a:lstStyle/>
        <a:p>
          <a:r>
            <a:rPr lang="es-MX" sz="1800" b="1" dirty="0"/>
            <a:t>1</a:t>
          </a:r>
        </a:p>
      </dgm:t>
    </dgm:pt>
    <dgm:pt modelId="{1B0199D3-04AD-456D-9EA8-B0F2E3D31150}" type="parTrans" cxnId="{E007B07D-6052-4005-ABF2-2D3A862FE4C4}">
      <dgm:prSet/>
      <dgm:spPr/>
      <dgm:t>
        <a:bodyPr/>
        <a:lstStyle/>
        <a:p>
          <a:endParaRPr lang="es-MX" sz="2400"/>
        </a:p>
      </dgm:t>
    </dgm:pt>
    <dgm:pt modelId="{550051FA-E14A-4CAF-AA0F-F2F50DD0540F}" type="sibTrans" cxnId="{E007B07D-6052-4005-ABF2-2D3A862FE4C4}">
      <dgm:prSet/>
      <dgm:spPr/>
      <dgm:t>
        <a:bodyPr/>
        <a:lstStyle/>
        <a:p>
          <a:endParaRPr lang="es-MX" sz="2400"/>
        </a:p>
      </dgm:t>
    </dgm:pt>
    <dgm:pt modelId="{DF1CA7AC-6AEF-4E4B-A7F8-41B59C4221BC}">
      <dgm:prSet phldrT="[Texto]" custT="1"/>
      <dgm:spPr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r>
            <a:rPr lang="es-MX" sz="1400" dirty="0"/>
            <a:t>El </a:t>
          </a:r>
          <a:r>
            <a:rPr lang="es-MX" sz="1400" b="1" dirty="0"/>
            <a:t> </a:t>
          </a:r>
          <a:r>
            <a:rPr lang="es-MX" sz="1400" b="0" dirty="0"/>
            <a:t>Patrimonio Neto Tangible deberá ser de al menos de </a:t>
          </a:r>
          <a:r>
            <a:rPr lang="es-MX" sz="1400" b="1" dirty="0"/>
            <a:t>500 millones de pesos</a:t>
          </a:r>
        </a:p>
      </dgm:t>
    </dgm:pt>
    <dgm:pt modelId="{D9988DC2-6171-4986-BB21-AF0F12F2B86C}" type="parTrans" cxnId="{9DD780C5-DD97-4C4C-A85B-E328ED977CAD}">
      <dgm:prSet/>
      <dgm:spPr/>
      <dgm:t>
        <a:bodyPr/>
        <a:lstStyle/>
        <a:p>
          <a:endParaRPr lang="es-MX" sz="2400"/>
        </a:p>
      </dgm:t>
    </dgm:pt>
    <dgm:pt modelId="{E6D8CC28-0463-450A-AEBB-3013AA622CE2}" type="sibTrans" cxnId="{9DD780C5-DD97-4C4C-A85B-E328ED977CAD}">
      <dgm:prSet/>
      <dgm:spPr/>
      <dgm:t>
        <a:bodyPr/>
        <a:lstStyle/>
        <a:p>
          <a:endParaRPr lang="es-MX" sz="2400"/>
        </a:p>
      </dgm:t>
    </dgm:pt>
    <dgm:pt modelId="{C65F2E65-5D60-4AC8-AB06-443BE8FA89ED}">
      <dgm:prSet phldrT="[Texto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es-MX" sz="1800" b="1" dirty="0"/>
            <a:t>2</a:t>
          </a:r>
        </a:p>
      </dgm:t>
    </dgm:pt>
    <dgm:pt modelId="{D6C3F3EB-6440-4D08-963B-A9B450C3D04E}" type="parTrans" cxnId="{95E5D330-9B70-487C-B5C6-5617C996607A}">
      <dgm:prSet/>
      <dgm:spPr/>
      <dgm:t>
        <a:bodyPr/>
        <a:lstStyle/>
        <a:p>
          <a:endParaRPr lang="es-MX" sz="2400"/>
        </a:p>
      </dgm:t>
    </dgm:pt>
    <dgm:pt modelId="{BE0D63CC-58AB-46BC-A8C0-51FF7521C43B}" type="sibTrans" cxnId="{95E5D330-9B70-487C-B5C6-5617C996607A}">
      <dgm:prSet/>
      <dgm:spPr/>
      <dgm:t>
        <a:bodyPr/>
        <a:lstStyle/>
        <a:p>
          <a:endParaRPr lang="es-MX" sz="2400"/>
        </a:p>
      </dgm:t>
    </dgm:pt>
    <dgm:pt modelId="{A2E686DA-94B4-4E7B-9BDA-47CC242875FE}">
      <dgm:prSet phldrT="[Texto]" custT="1"/>
      <dgm:spPr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r>
            <a:rPr lang="es-MX" sz="1400" dirty="0"/>
            <a:t>La Exposición Permitida sin Garantía Líquida </a:t>
          </a:r>
          <a:r>
            <a:rPr lang="es-MX" sz="1400" dirty="0" smtClean="0"/>
            <a:t>según su puntuación de crédito compuesta es </a:t>
          </a:r>
          <a:r>
            <a:rPr lang="es-MX" sz="1400" dirty="0"/>
            <a:t>de </a:t>
          </a:r>
          <a:r>
            <a:rPr lang="es-MX" sz="1400" b="1" dirty="0"/>
            <a:t>2% </a:t>
          </a:r>
          <a:r>
            <a:rPr lang="es-MX" sz="1400" dirty="0"/>
            <a:t>de su Patrimonio Neto Tangible (PNT)</a:t>
          </a:r>
          <a:endParaRPr lang="es-MX" sz="1400" b="1" dirty="0"/>
        </a:p>
      </dgm:t>
    </dgm:pt>
    <dgm:pt modelId="{E1AADED5-2056-455A-8CDE-0BCF8517BEF0}" type="parTrans" cxnId="{AC724015-B6FF-4548-850C-9136F582FE35}">
      <dgm:prSet/>
      <dgm:spPr/>
      <dgm:t>
        <a:bodyPr/>
        <a:lstStyle/>
        <a:p>
          <a:endParaRPr lang="es-MX" sz="2400"/>
        </a:p>
      </dgm:t>
    </dgm:pt>
    <dgm:pt modelId="{2E623D3F-191B-4262-9516-692C7F4346A2}" type="sibTrans" cxnId="{AC724015-B6FF-4548-850C-9136F582FE35}">
      <dgm:prSet/>
      <dgm:spPr/>
      <dgm:t>
        <a:bodyPr/>
        <a:lstStyle/>
        <a:p>
          <a:endParaRPr lang="es-MX" sz="2400"/>
        </a:p>
      </dgm:t>
    </dgm:pt>
    <dgm:pt modelId="{90376B8F-2272-4A17-8443-BE7B5AA33505}">
      <dgm:prSet phldrT="[Texto]" custT="1"/>
      <dgm:spPr>
        <a:solidFill>
          <a:schemeClr val="accent1">
            <a:lumMod val="60000"/>
            <a:lumOff val="40000"/>
          </a:schemeClr>
        </a:solidFill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r>
            <a:rPr lang="es-MX" sz="1800" b="1" dirty="0"/>
            <a:t>3</a:t>
          </a:r>
        </a:p>
      </dgm:t>
    </dgm:pt>
    <dgm:pt modelId="{219CE955-D30C-4BD8-81C4-AA332D2CFD55}" type="parTrans" cxnId="{DC75A345-37D2-437F-ACE3-4BF36CFD5A29}">
      <dgm:prSet/>
      <dgm:spPr/>
      <dgm:t>
        <a:bodyPr/>
        <a:lstStyle/>
        <a:p>
          <a:endParaRPr lang="es-MX" sz="2400"/>
        </a:p>
      </dgm:t>
    </dgm:pt>
    <dgm:pt modelId="{71BED439-AF0A-4DFA-8841-26D26FD2EAA8}" type="sibTrans" cxnId="{DC75A345-37D2-437F-ACE3-4BF36CFD5A29}">
      <dgm:prSet/>
      <dgm:spPr/>
      <dgm:t>
        <a:bodyPr/>
        <a:lstStyle/>
        <a:p>
          <a:endParaRPr lang="es-MX" sz="2400"/>
        </a:p>
      </dgm:t>
    </dgm:pt>
    <dgm:pt modelId="{F8E6CE94-D710-4188-B024-5221894D3E5E}">
      <dgm:prSet phldrT="[Texto]" custT="1"/>
      <dgm:spPr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r>
            <a:rPr lang="es-MX" sz="1400" b="0" dirty="0"/>
            <a:t>Evaluación </a:t>
          </a:r>
          <a:r>
            <a:rPr lang="es-MX" sz="1400" b="0" dirty="0" smtClean="0"/>
            <a:t>por </a:t>
          </a:r>
          <a:r>
            <a:rPr lang="es-MX" sz="1400" b="0" dirty="0"/>
            <a:t>Métricas </a:t>
          </a:r>
          <a:r>
            <a:rPr lang="es-MX" sz="1400" b="0" dirty="0" smtClean="0"/>
            <a:t>Financieras para </a:t>
          </a:r>
          <a:r>
            <a:rPr lang="es-MX" sz="1400" b="0" dirty="0"/>
            <a:t>determinar la tasa aplicable</a:t>
          </a:r>
        </a:p>
      </dgm:t>
    </dgm:pt>
    <dgm:pt modelId="{811FC67B-66D8-4104-9F16-DDE71CE97187}" type="parTrans" cxnId="{B19A8178-B167-45A4-ADF8-F44210207853}">
      <dgm:prSet/>
      <dgm:spPr/>
      <dgm:t>
        <a:bodyPr/>
        <a:lstStyle/>
        <a:p>
          <a:endParaRPr lang="es-MX" sz="2400"/>
        </a:p>
      </dgm:t>
    </dgm:pt>
    <dgm:pt modelId="{B8EC4A89-AFDF-465C-AD0B-CF7092143665}" type="sibTrans" cxnId="{B19A8178-B167-45A4-ADF8-F44210207853}">
      <dgm:prSet/>
      <dgm:spPr/>
      <dgm:t>
        <a:bodyPr/>
        <a:lstStyle/>
        <a:p>
          <a:endParaRPr lang="es-MX" sz="2400"/>
        </a:p>
      </dgm:t>
    </dgm:pt>
    <dgm:pt modelId="{5B12DCB7-C3B9-4AEE-8A15-F66183F02C1F}">
      <dgm:prSet custT="1"/>
      <dgm:spPr>
        <a:solidFill>
          <a:schemeClr val="bg1">
            <a:lumMod val="75000"/>
          </a:schemeClr>
        </a:solidFill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endParaRPr lang="es-MX" sz="1600" dirty="0"/>
        </a:p>
      </dgm:t>
    </dgm:pt>
    <dgm:pt modelId="{86E28283-EAE1-435B-BEF1-043F836AD847}" type="parTrans" cxnId="{C3ECFBA3-0227-4940-A97B-05A0032A7F98}">
      <dgm:prSet/>
      <dgm:spPr/>
      <dgm:t>
        <a:bodyPr/>
        <a:lstStyle/>
        <a:p>
          <a:endParaRPr lang="es-MX" sz="2400"/>
        </a:p>
      </dgm:t>
    </dgm:pt>
    <dgm:pt modelId="{4AF331E8-FD04-46D2-B869-A93C13710D9A}" type="sibTrans" cxnId="{C3ECFBA3-0227-4940-A97B-05A0032A7F98}">
      <dgm:prSet/>
      <dgm:spPr/>
      <dgm:t>
        <a:bodyPr/>
        <a:lstStyle/>
        <a:p>
          <a:endParaRPr lang="es-MX" sz="2400"/>
        </a:p>
      </dgm:t>
    </dgm:pt>
    <dgm:pt modelId="{40DD813B-2210-4F9C-8671-A9966ECD55A5}">
      <dgm:prSet custT="1"/>
      <dgm:spPr>
        <a:ln>
          <a:solidFill>
            <a:schemeClr val="bg1">
              <a:lumMod val="65000"/>
            </a:schemeClr>
          </a:solidFill>
        </a:ln>
      </dgm:spPr>
      <dgm:t>
        <a:bodyPr/>
        <a:lstStyle/>
        <a:p>
          <a:r>
            <a:rPr lang="es-MX" sz="1400" dirty="0"/>
            <a:t>La Exposición Permitida sin Garantía Líquida no podrá ser mayor al </a:t>
          </a:r>
          <a:r>
            <a:rPr lang="es-MX" sz="1400" b="1" dirty="0"/>
            <a:t>3% </a:t>
          </a:r>
          <a:r>
            <a:rPr lang="es-MX" sz="1400" dirty="0"/>
            <a:t>del PNT</a:t>
          </a:r>
        </a:p>
      </dgm:t>
    </dgm:pt>
    <dgm:pt modelId="{48C3C60D-36B5-40B3-8958-B8C86B1F7DF6}" type="parTrans" cxnId="{38FCA8D9-B8B4-40F4-B005-7265E1F329CA}">
      <dgm:prSet/>
      <dgm:spPr/>
      <dgm:t>
        <a:bodyPr/>
        <a:lstStyle/>
        <a:p>
          <a:endParaRPr lang="es-MX" sz="2400"/>
        </a:p>
      </dgm:t>
    </dgm:pt>
    <dgm:pt modelId="{B04ADDF6-B555-4E3A-9BC6-037E438D4666}" type="sibTrans" cxnId="{38FCA8D9-B8B4-40F4-B005-7265E1F329CA}">
      <dgm:prSet/>
      <dgm:spPr/>
      <dgm:t>
        <a:bodyPr/>
        <a:lstStyle/>
        <a:p>
          <a:endParaRPr lang="es-MX" sz="2400"/>
        </a:p>
      </dgm:t>
    </dgm:pt>
    <dgm:pt modelId="{20A6CB86-D3E0-4772-B170-D6F7B05F1DAE}" type="pres">
      <dgm:prSet presAssocID="{63BBF966-2E7D-4743-B843-F3E0C83C6A5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419"/>
        </a:p>
      </dgm:t>
    </dgm:pt>
    <dgm:pt modelId="{EE7CABE4-3372-4951-AB6B-E5A1A36EB49C}" type="pres">
      <dgm:prSet presAssocID="{AF4D7C55-2273-447D-93CB-FB46B1A25EA6}" presName="composite" presStyleCnt="0"/>
      <dgm:spPr/>
    </dgm:pt>
    <dgm:pt modelId="{A44FC9C3-BF0B-4EC5-BC31-2B10CC8C8536}" type="pres">
      <dgm:prSet presAssocID="{AF4D7C55-2273-447D-93CB-FB46B1A25EA6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1AC6AC84-8B82-4F29-8C12-9DFA05B23B55}" type="pres">
      <dgm:prSet presAssocID="{AF4D7C55-2273-447D-93CB-FB46B1A25EA6}" presName="descendantText" presStyleLbl="alignAcc1" presStyleIdx="0" presStyleCnt="4" custLinFactNeighborY="0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8C8C9D93-1CA6-4AD6-B50C-490DF598C7CC}" type="pres">
      <dgm:prSet presAssocID="{550051FA-E14A-4CAF-AA0F-F2F50DD0540F}" presName="sp" presStyleCnt="0"/>
      <dgm:spPr/>
    </dgm:pt>
    <dgm:pt modelId="{CA84ADFE-F420-49F2-8A72-174985C90A38}" type="pres">
      <dgm:prSet presAssocID="{C65F2E65-5D60-4AC8-AB06-443BE8FA89ED}" presName="composite" presStyleCnt="0"/>
      <dgm:spPr/>
    </dgm:pt>
    <dgm:pt modelId="{DCE1F0D5-3DDD-455B-8F75-397C9E81406F}" type="pres">
      <dgm:prSet presAssocID="{C65F2E65-5D60-4AC8-AB06-443BE8FA89ED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C495AEDE-20DD-4580-B43A-7150781F6764}" type="pres">
      <dgm:prSet presAssocID="{C65F2E65-5D60-4AC8-AB06-443BE8FA89ED}" presName="descendantText" presStyleLbl="alignAcc1" presStyleIdx="1" presStyleCnt="4" custLinFactY="33013" custLinFactNeighborX="0" custLinFactNeighborY="100000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66693F9A-1CD6-4182-BEEB-13341DFCBD5E}" type="pres">
      <dgm:prSet presAssocID="{BE0D63CC-58AB-46BC-A8C0-51FF7521C43B}" presName="sp" presStyleCnt="0"/>
      <dgm:spPr/>
    </dgm:pt>
    <dgm:pt modelId="{0BCABC85-6885-4C9E-88A8-AD71BD4DE6C0}" type="pres">
      <dgm:prSet presAssocID="{90376B8F-2272-4A17-8443-BE7B5AA33505}" presName="composite" presStyleCnt="0"/>
      <dgm:spPr/>
    </dgm:pt>
    <dgm:pt modelId="{8C977D24-E248-440E-86FC-271D1CF9E6D4}" type="pres">
      <dgm:prSet presAssocID="{90376B8F-2272-4A17-8443-BE7B5AA33505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647C54BA-112D-41F1-9D34-973967A334C7}" type="pres">
      <dgm:prSet presAssocID="{90376B8F-2272-4A17-8443-BE7B5AA33505}" presName="descendantText" presStyleLbl="alignAcc1" presStyleIdx="2" presStyleCnt="4" custLinFactY="-34122" custLinFactNeighborX="0" custLinFactNeighborY="-100000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A2814BCA-1113-4FAE-A5E1-B57F0B2B4D3C}" type="pres">
      <dgm:prSet presAssocID="{71BED439-AF0A-4DFA-8841-26D26FD2EAA8}" presName="sp" presStyleCnt="0"/>
      <dgm:spPr/>
    </dgm:pt>
    <dgm:pt modelId="{BF58EA13-4B6F-4443-969E-31070D8CC8B1}" type="pres">
      <dgm:prSet presAssocID="{5B12DCB7-C3B9-4AEE-8A15-F66183F02C1F}" presName="composite" presStyleCnt="0"/>
      <dgm:spPr/>
    </dgm:pt>
    <dgm:pt modelId="{0F7662D2-859E-4576-B134-3DEFBB0A172B}" type="pres">
      <dgm:prSet presAssocID="{5B12DCB7-C3B9-4AEE-8A15-F66183F02C1F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A68A1F1D-54E3-4AE6-88D6-C4AE4F08CC99}" type="pres">
      <dgm:prSet presAssocID="{5B12DCB7-C3B9-4AEE-8A15-F66183F02C1F}" presName="descendantText" presStyleLbl="alignAcc1" presStyleIdx="3" presStyleCnt="4" custScaleY="104313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</dgm:ptLst>
  <dgm:cxnLst>
    <dgm:cxn modelId="{9DD780C5-DD97-4C4C-A85B-E328ED977CAD}" srcId="{AF4D7C55-2273-447D-93CB-FB46B1A25EA6}" destId="{DF1CA7AC-6AEF-4E4B-A7F8-41B59C4221BC}" srcOrd="0" destOrd="0" parTransId="{D9988DC2-6171-4986-BB21-AF0F12F2B86C}" sibTransId="{E6D8CC28-0463-450A-AEBB-3013AA622CE2}"/>
    <dgm:cxn modelId="{E007B07D-6052-4005-ABF2-2D3A862FE4C4}" srcId="{63BBF966-2E7D-4743-B843-F3E0C83C6A56}" destId="{AF4D7C55-2273-447D-93CB-FB46B1A25EA6}" srcOrd="0" destOrd="0" parTransId="{1B0199D3-04AD-456D-9EA8-B0F2E3D31150}" sibTransId="{550051FA-E14A-4CAF-AA0F-F2F50DD0540F}"/>
    <dgm:cxn modelId="{36D3D9AC-7C32-48E8-96D9-CA0F76680622}" type="presOf" srcId="{DF1CA7AC-6AEF-4E4B-A7F8-41B59C4221BC}" destId="{1AC6AC84-8B82-4F29-8C12-9DFA05B23B55}" srcOrd="0" destOrd="0" presId="urn:microsoft.com/office/officeart/2005/8/layout/chevron2"/>
    <dgm:cxn modelId="{B19A8178-B167-45A4-ADF8-F44210207853}" srcId="{90376B8F-2272-4A17-8443-BE7B5AA33505}" destId="{F8E6CE94-D710-4188-B024-5221894D3E5E}" srcOrd="0" destOrd="0" parTransId="{811FC67B-66D8-4104-9F16-DDE71CE97187}" sibTransId="{B8EC4A89-AFDF-465C-AD0B-CF7092143665}"/>
    <dgm:cxn modelId="{51A94F51-2BD9-488E-96D1-A1F4C0ECB7BE}" type="presOf" srcId="{90376B8F-2272-4A17-8443-BE7B5AA33505}" destId="{8C977D24-E248-440E-86FC-271D1CF9E6D4}" srcOrd="0" destOrd="0" presId="urn:microsoft.com/office/officeart/2005/8/layout/chevron2"/>
    <dgm:cxn modelId="{448FC446-5A51-4176-A1E1-245DCB26F6AD}" type="presOf" srcId="{A2E686DA-94B4-4E7B-9BDA-47CC242875FE}" destId="{C495AEDE-20DD-4580-B43A-7150781F6764}" srcOrd="0" destOrd="0" presId="urn:microsoft.com/office/officeart/2005/8/layout/chevron2"/>
    <dgm:cxn modelId="{2D132796-69BE-4FEF-ADB1-D82D68E8D1A5}" type="presOf" srcId="{AF4D7C55-2273-447D-93CB-FB46B1A25EA6}" destId="{A44FC9C3-BF0B-4EC5-BC31-2B10CC8C8536}" srcOrd="0" destOrd="0" presId="urn:microsoft.com/office/officeart/2005/8/layout/chevron2"/>
    <dgm:cxn modelId="{44F8A134-344A-48E8-9833-446FDF6EBE55}" type="presOf" srcId="{F8E6CE94-D710-4188-B024-5221894D3E5E}" destId="{647C54BA-112D-41F1-9D34-973967A334C7}" srcOrd="0" destOrd="0" presId="urn:microsoft.com/office/officeart/2005/8/layout/chevron2"/>
    <dgm:cxn modelId="{DC75A345-37D2-437F-ACE3-4BF36CFD5A29}" srcId="{63BBF966-2E7D-4743-B843-F3E0C83C6A56}" destId="{90376B8F-2272-4A17-8443-BE7B5AA33505}" srcOrd="2" destOrd="0" parTransId="{219CE955-D30C-4BD8-81C4-AA332D2CFD55}" sibTransId="{71BED439-AF0A-4DFA-8841-26D26FD2EAA8}"/>
    <dgm:cxn modelId="{38FCA8D9-B8B4-40F4-B005-7265E1F329CA}" srcId="{5B12DCB7-C3B9-4AEE-8A15-F66183F02C1F}" destId="{40DD813B-2210-4F9C-8671-A9966ECD55A5}" srcOrd="0" destOrd="0" parTransId="{48C3C60D-36B5-40B3-8958-B8C86B1F7DF6}" sibTransId="{B04ADDF6-B555-4E3A-9BC6-037E438D4666}"/>
    <dgm:cxn modelId="{6A7346F9-CB42-4DA8-920E-D06293DF9647}" type="presOf" srcId="{63BBF966-2E7D-4743-B843-F3E0C83C6A56}" destId="{20A6CB86-D3E0-4772-B170-D6F7B05F1DAE}" srcOrd="0" destOrd="0" presId="urn:microsoft.com/office/officeart/2005/8/layout/chevron2"/>
    <dgm:cxn modelId="{95E5D330-9B70-487C-B5C6-5617C996607A}" srcId="{63BBF966-2E7D-4743-B843-F3E0C83C6A56}" destId="{C65F2E65-5D60-4AC8-AB06-443BE8FA89ED}" srcOrd="1" destOrd="0" parTransId="{D6C3F3EB-6440-4D08-963B-A9B450C3D04E}" sibTransId="{BE0D63CC-58AB-46BC-A8C0-51FF7521C43B}"/>
    <dgm:cxn modelId="{1F4CA140-1EB7-4413-94A6-1069FACE30DF}" type="presOf" srcId="{5B12DCB7-C3B9-4AEE-8A15-F66183F02C1F}" destId="{0F7662D2-859E-4576-B134-3DEFBB0A172B}" srcOrd="0" destOrd="0" presId="urn:microsoft.com/office/officeart/2005/8/layout/chevron2"/>
    <dgm:cxn modelId="{EAA6068F-F99C-43F7-8BCD-A9F457CB0830}" type="presOf" srcId="{C65F2E65-5D60-4AC8-AB06-443BE8FA89ED}" destId="{DCE1F0D5-3DDD-455B-8F75-397C9E81406F}" srcOrd="0" destOrd="0" presId="urn:microsoft.com/office/officeart/2005/8/layout/chevron2"/>
    <dgm:cxn modelId="{9D66C534-92F3-44C8-BCC6-4B4A29318075}" type="presOf" srcId="{40DD813B-2210-4F9C-8671-A9966ECD55A5}" destId="{A68A1F1D-54E3-4AE6-88D6-C4AE4F08CC99}" srcOrd="0" destOrd="0" presId="urn:microsoft.com/office/officeart/2005/8/layout/chevron2"/>
    <dgm:cxn modelId="{AC724015-B6FF-4548-850C-9136F582FE35}" srcId="{C65F2E65-5D60-4AC8-AB06-443BE8FA89ED}" destId="{A2E686DA-94B4-4E7B-9BDA-47CC242875FE}" srcOrd="0" destOrd="0" parTransId="{E1AADED5-2056-455A-8CDE-0BCF8517BEF0}" sibTransId="{2E623D3F-191B-4262-9516-692C7F4346A2}"/>
    <dgm:cxn modelId="{C3ECFBA3-0227-4940-A97B-05A0032A7F98}" srcId="{63BBF966-2E7D-4743-B843-F3E0C83C6A56}" destId="{5B12DCB7-C3B9-4AEE-8A15-F66183F02C1F}" srcOrd="3" destOrd="0" parTransId="{86E28283-EAE1-435B-BEF1-043F836AD847}" sibTransId="{4AF331E8-FD04-46D2-B869-A93C13710D9A}"/>
    <dgm:cxn modelId="{39EAE1A8-0170-4A8E-B413-232370006918}" type="presParOf" srcId="{20A6CB86-D3E0-4772-B170-D6F7B05F1DAE}" destId="{EE7CABE4-3372-4951-AB6B-E5A1A36EB49C}" srcOrd="0" destOrd="0" presId="urn:microsoft.com/office/officeart/2005/8/layout/chevron2"/>
    <dgm:cxn modelId="{1D21B46F-4BEC-4AB2-9DBF-5A324A0B9247}" type="presParOf" srcId="{EE7CABE4-3372-4951-AB6B-E5A1A36EB49C}" destId="{A44FC9C3-BF0B-4EC5-BC31-2B10CC8C8536}" srcOrd="0" destOrd="0" presId="urn:microsoft.com/office/officeart/2005/8/layout/chevron2"/>
    <dgm:cxn modelId="{28E2C0A8-25BD-4118-9BD8-37DBC316CFC7}" type="presParOf" srcId="{EE7CABE4-3372-4951-AB6B-E5A1A36EB49C}" destId="{1AC6AC84-8B82-4F29-8C12-9DFA05B23B55}" srcOrd="1" destOrd="0" presId="urn:microsoft.com/office/officeart/2005/8/layout/chevron2"/>
    <dgm:cxn modelId="{AE5DC102-F9A0-4118-9892-32447E416583}" type="presParOf" srcId="{20A6CB86-D3E0-4772-B170-D6F7B05F1DAE}" destId="{8C8C9D93-1CA6-4AD6-B50C-490DF598C7CC}" srcOrd="1" destOrd="0" presId="urn:microsoft.com/office/officeart/2005/8/layout/chevron2"/>
    <dgm:cxn modelId="{0F6FC217-898D-40D2-864C-24C5212891C3}" type="presParOf" srcId="{20A6CB86-D3E0-4772-B170-D6F7B05F1DAE}" destId="{CA84ADFE-F420-49F2-8A72-174985C90A38}" srcOrd="2" destOrd="0" presId="urn:microsoft.com/office/officeart/2005/8/layout/chevron2"/>
    <dgm:cxn modelId="{FEE6F0D3-3B55-4E7E-A4CA-A2E53E659858}" type="presParOf" srcId="{CA84ADFE-F420-49F2-8A72-174985C90A38}" destId="{DCE1F0D5-3DDD-455B-8F75-397C9E81406F}" srcOrd="0" destOrd="0" presId="urn:microsoft.com/office/officeart/2005/8/layout/chevron2"/>
    <dgm:cxn modelId="{0AFEFAF2-D2C5-4B13-9B0B-3238BCA4D04C}" type="presParOf" srcId="{CA84ADFE-F420-49F2-8A72-174985C90A38}" destId="{C495AEDE-20DD-4580-B43A-7150781F6764}" srcOrd="1" destOrd="0" presId="urn:microsoft.com/office/officeart/2005/8/layout/chevron2"/>
    <dgm:cxn modelId="{49FAE92B-13E6-49B2-9ABE-7A6ABF3625E7}" type="presParOf" srcId="{20A6CB86-D3E0-4772-B170-D6F7B05F1DAE}" destId="{66693F9A-1CD6-4182-BEEB-13341DFCBD5E}" srcOrd="3" destOrd="0" presId="urn:microsoft.com/office/officeart/2005/8/layout/chevron2"/>
    <dgm:cxn modelId="{9946DD53-9D0A-4C04-94F9-27AA98C42971}" type="presParOf" srcId="{20A6CB86-D3E0-4772-B170-D6F7B05F1DAE}" destId="{0BCABC85-6885-4C9E-88A8-AD71BD4DE6C0}" srcOrd="4" destOrd="0" presId="urn:microsoft.com/office/officeart/2005/8/layout/chevron2"/>
    <dgm:cxn modelId="{C93E9835-D5A6-4714-A3CD-34C39914731A}" type="presParOf" srcId="{0BCABC85-6885-4C9E-88A8-AD71BD4DE6C0}" destId="{8C977D24-E248-440E-86FC-271D1CF9E6D4}" srcOrd="0" destOrd="0" presId="urn:microsoft.com/office/officeart/2005/8/layout/chevron2"/>
    <dgm:cxn modelId="{E725CD26-489E-4392-BF74-89441B275598}" type="presParOf" srcId="{0BCABC85-6885-4C9E-88A8-AD71BD4DE6C0}" destId="{647C54BA-112D-41F1-9D34-973967A334C7}" srcOrd="1" destOrd="0" presId="urn:microsoft.com/office/officeart/2005/8/layout/chevron2"/>
    <dgm:cxn modelId="{3B477A7B-061C-4CD7-B8C7-C3E055D48ED5}" type="presParOf" srcId="{20A6CB86-D3E0-4772-B170-D6F7B05F1DAE}" destId="{A2814BCA-1113-4FAE-A5E1-B57F0B2B4D3C}" srcOrd="5" destOrd="0" presId="urn:microsoft.com/office/officeart/2005/8/layout/chevron2"/>
    <dgm:cxn modelId="{2E794936-0F42-4D67-AB89-EC6D13D4B391}" type="presParOf" srcId="{20A6CB86-D3E0-4772-B170-D6F7B05F1DAE}" destId="{BF58EA13-4B6F-4443-969E-31070D8CC8B1}" srcOrd="6" destOrd="0" presId="urn:microsoft.com/office/officeart/2005/8/layout/chevron2"/>
    <dgm:cxn modelId="{48C71E90-3F4B-4D79-A75C-85B0869C1093}" type="presParOf" srcId="{BF58EA13-4B6F-4443-969E-31070D8CC8B1}" destId="{0F7662D2-859E-4576-B134-3DEFBB0A172B}" srcOrd="0" destOrd="0" presId="urn:microsoft.com/office/officeart/2005/8/layout/chevron2"/>
    <dgm:cxn modelId="{9A676727-897C-46F1-A4B5-59A0D5134442}" type="presParOf" srcId="{BF58EA13-4B6F-4443-969E-31070D8CC8B1}" destId="{A68A1F1D-54E3-4AE6-88D6-C4AE4F08CC9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A0079FA-801C-40A0-A425-F2CE1CB115A5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9D296603-32BB-4B5E-B3FE-14E2012E281D}">
      <dgm:prSet phldrT="[Texto]" custT="1"/>
      <dgm:spPr>
        <a:solidFill>
          <a:schemeClr val="accent1">
            <a:lumMod val="75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s-MX" sz="1800" b="1" dirty="0" err="1"/>
            <a:t>ERC´s</a:t>
          </a:r>
          <a:endParaRPr lang="es-MX" sz="1800" b="1" dirty="0"/>
        </a:p>
        <a:p>
          <a:r>
            <a:rPr lang="es-MX" sz="1800" b="1" dirty="0"/>
            <a:t> Distintas a Suministro Básico</a:t>
          </a:r>
        </a:p>
      </dgm:t>
    </dgm:pt>
    <dgm:pt modelId="{106BAD80-B8B8-4AE9-8C3F-86E7A545F248}" type="parTrans" cxnId="{0824AAA2-FC40-4057-AA97-4D56DD6A3FEB}">
      <dgm:prSet/>
      <dgm:spPr/>
      <dgm:t>
        <a:bodyPr/>
        <a:lstStyle/>
        <a:p>
          <a:endParaRPr lang="es-MX"/>
        </a:p>
      </dgm:t>
    </dgm:pt>
    <dgm:pt modelId="{3AC2420E-8FF5-4E77-8FCD-CF3ADF145ADC}" type="sibTrans" cxnId="{0824AAA2-FC40-4057-AA97-4D56DD6A3FEB}">
      <dgm:prSet/>
      <dgm:spPr/>
      <dgm:t>
        <a:bodyPr/>
        <a:lstStyle/>
        <a:p>
          <a:endParaRPr lang="es-MX"/>
        </a:p>
      </dgm:t>
    </dgm:pt>
    <dgm:pt modelId="{BF24A2E3-EBF1-4211-96A7-4E969125F82A}">
      <dgm:prSet phldrT="[Texto]" custT="1"/>
      <dgm:spPr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pPr algn="just"/>
          <a:r>
            <a:rPr lang="es-MX" sz="1400" dirty="0"/>
            <a:t>Pueden ofertar una porción de los productos que ofrece comprar Suministro Básico</a:t>
          </a:r>
        </a:p>
      </dgm:t>
    </dgm:pt>
    <dgm:pt modelId="{20FB107F-352F-4D9B-AABF-1A841E1B6248}" type="parTrans" cxnId="{4BFF3781-242B-4A7D-91FE-9EDF0763A2BA}">
      <dgm:prSet/>
      <dgm:spPr/>
      <dgm:t>
        <a:bodyPr/>
        <a:lstStyle/>
        <a:p>
          <a:endParaRPr lang="es-MX"/>
        </a:p>
      </dgm:t>
    </dgm:pt>
    <dgm:pt modelId="{54B5D16F-21B7-4FF0-BCA7-A89D8C0E9BEC}" type="sibTrans" cxnId="{4BFF3781-242B-4A7D-91FE-9EDF0763A2BA}">
      <dgm:prSet/>
      <dgm:spPr/>
      <dgm:t>
        <a:bodyPr/>
        <a:lstStyle/>
        <a:p>
          <a:endParaRPr lang="es-MX"/>
        </a:p>
      </dgm:t>
    </dgm:pt>
    <dgm:pt modelId="{FA30275A-7417-4FCE-AFA8-8987EB7B5C1B}">
      <dgm:prSet custT="1"/>
      <dgm:spPr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pPr algn="just"/>
          <a:r>
            <a:rPr lang="es-MX" sz="1400" dirty="0"/>
            <a:t>No deben entregar precios de oferta; todos los parámetros serán fijados por los SSB</a:t>
          </a:r>
        </a:p>
      </dgm:t>
    </dgm:pt>
    <dgm:pt modelId="{D75CC02C-17DF-4085-BE72-7C7F3F459181}" type="parTrans" cxnId="{0CBC9952-9BDA-495E-BD4B-1927EA49756B}">
      <dgm:prSet/>
      <dgm:spPr/>
      <dgm:t>
        <a:bodyPr/>
        <a:lstStyle/>
        <a:p>
          <a:endParaRPr lang="es-MX"/>
        </a:p>
      </dgm:t>
    </dgm:pt>
    <dgm:pt modelId="{EA553982-C7FD-4E1F-9D72-190F62992703}" type="sibTrans" cxnId="{0CBC9952-9BDA-495E-BD4B-1927EA49756B}">
      <dgm:prSet/>
      <dgm:spPr/>
      <dgm:t>
        <a:bodyPr/>
        <a:lstStyle/>
        <a:p>
          <a:endParaRPr lang="es-MX"/>
        </a:p>
      </dgm:t>
    </dgm:pt>
    <dgm:pt modelId="{5DD82864-7099-4131-8953-76CB106172C9}" type="pres">
      <dgm:prSet presAssocID="{9A0079FA-801C-40A0-A425-F2CE1CB115A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419"/>
        </a:p>
      </dgm:t>
    </dgm:pt>
    <dgm:pt modelId="{D1D6C59F-0FBC-4018-99CA-C36195D5CC7F}" type="pres">
      <dgm:prSet presAssocID="{9D296603-32BB-4B5E-B3FE-14E2012E281D}" presName="root" presStyleCnt="0"/>
      <dgm:spPr/>
    </dgm:pt>
    <dgm:pt modelId="{E3DD9948-89E2-40FD-A0C9-76DA34753F02}" type="pres">
      <dgm:prSet presAssocID="{9D296603-32BB-4B5E-B3FE-14E2012E281D}" presName="rootComposite" presStyleCnt="0"/>
      <dgm:spPr/>
    </dgm:pt>
    <dgm:pt modelId="{3BF00C64-6AD2-479B-9016-55C84A7E9420}" type="pres">
      <dgm:prSet presAssocID="{9D296603-32BB-4B5E-B3FE-14E2012E281D}" presName="rootText" presStyleLbl="node1" presStyleIdx="0" presStyleCnt="1" custScaleX="192435" custScaleY="76955" custLinFactNeighborX="23" custLinFactNeighborY="-27927"/>
      <dgm:spPr/>
      <dgm:t>
        <a:bodyPr/>
        <a:lstStyle/>
        <a:p>
          <a:endParaRPr lang="es-419"/>
        </a:p>
      </dgm:t>
    </dgm:pt>
    <dgm:pt modelId="{850B4500-DEC6-49D8-8E5F-FC3BD9EE203E}" type="pres">
      <dgm:prSet presAssocID="{9D296603-32BB-4B5E-B3FE-14E2012E281D}" presName="rootConnector" presStyleLbl="node1" presStyleIdx="0" presStyleCnt="1"/>
      <dgm:spPr/>
      <dgm:t>
        <a:bodyPr/>
        <a:lstStyle/>
        <a:p>
          <a:endParaRPr lang="es-419"/>
        </a:p>
      </dgm:t>
    </dgm:pt>
    <dgm:pt modelId="{47F59C6C-E91B-4AEB-B535-8EA04DEC900B}" type="pres">
      <dgm:prSet presAssocID="{9D296603-32BB-4B5E-B3FE-14E2012E281D}" presName="childShape" presStyleCnt="0"/>
      <dgm:spPr/>
    </dgm:pt>
    <dgm:pt modelId="{F20CA700-59BA-4C25-9E94-34AFB2FAC23B}" type="pres">
      <dgm:prSet presAssocID="{20FB107F-352F-4D9B-AABF-1A841E1B6248}" presName="Name13" presStyleLbl="parChTrans1D2" presStyleIdx="0" presStyleCnt="2"/>
      <dgm:spPr/>
      <dgm:t>
        <a:bodyPr/>
        <a:lstStyle/>
        <a:p>
          <a:endParaRPr lang="es-419"/>
        </a:p>
      </dgm:t>
    </dgm:pt>
    <dgm:pt modelId="{E24C7EE0-01B3-44AF-88F8-BF09F424E3A2}" type="pres">
      <dgm:prSet presAssocID="{BF24A2E3-EBF1-4211-96A7-4E969125F82A}" presName="childText" presStyleLbl="bgAcc1" presStyleIdx="0" presStyleCnt="2" custScaleX="176155" custLinFactNeighborX="-218" custLinFactNeighborY="-30447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FADA5538-B7EC-4154-9E4C-1E2D3476DA15}" type="pres">
      <dgm:prSet presAssocID="{D75CC02C-17DF-4085-BE72-7C7F3F459181}" presName="Name13" presStyleLbl="parChTrans1D2" presStyleIdx="1" presStyleCnt="2"/>
      <dgm:spPr/>
      <dgm:t>
        <a:bodyPr/>
        <a:lstStyle/>
        <a:p>
          <a:endParaRPr lang="es-419"/>
        </a:p>
      </dgm:t>
    </dgm:pt>
    <dgm:pt modelId="{31951F3B-2398-42E9-A94B-1AEFB7843D47}" type="pres">
      <dgm:prSet presAssocID="{FA30275A-7417-4FCE-AFA8-8987EB7B5C1B}" presName="childText" presStyleLbl="bgAcc1" presStyleIdx="1" presStyleCnt="2" custScaleX="174664" custLinFactNeighborX="129" custLinFactNeighborY="-39349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</dgm:ptLst>
  <dgm:cxnLst>
    <dgm:cxn modelId="{879407BF-645F-4A3E-91F9-C1CE4D07161D}" type="presOf" srcId="{9A0079FA-801C-40A0-A425-F2CE1CB115A5}" destId="{5DD82864-7099-4131-8953-76CB106172C9}" srcOrd="0" destOrd="0" presId="urn:microsoft.com/office/officeart/2005/8/layout/hierarchy3"/>
    <dgm:cxn modelId="{8F0A2785-2D84-4B99-8549-4A47FECBE448}" type="presOf" srcId="{9D296603-32BB-4B5E-B3FE-14E2012E281D}" destId="{850B4500-DEC6-49D8-8E5F-FC3BD9EE203E}" srcOrd="1" destOrd="0" presId="urn:microsoft.com/office/officeart/2005/8/layout/hierarchy3"/>
    <dgm:cxn modelId="{200D8B8E-6F76-441B-A0B9-C62E4ED19622}" type="presOf" srcId="{D75CC02C-17DF-4085-BE72-7C7F3F459181}" destId="{FADA5538-B7EC-4154-9E4C-1E2D3476DA15}" srcOrd="0" destOrd="0" presId="urn:microsoft.com/office/officeart/2005/8/layout/hierarchy3"/>
    <dgm:cxn modelId="{F7F540E2-109E-4A16-BAC1-D7A9BDAB6388}" type="presOf" srcId="{9D296603-32BB-4B5E-B3FE-14E2012E281D}" destId="{3BF00C64-6AD2-479B-9016-55C84A7E9420}" srcOrd="0" destOrd="0" presId="urn:microsoft.com/office/officeart/2005/8/layout/hierarchy3"/>
    <dgm:cxn modelId="{4BFF3781-242B-4A7D-91FE-9EDF0763A2BA}" srcId="{9D296603-32BB-4B5E-B3FE-14E2012E281D}" destId="{BF24A2E3-EBF1-4211-96A7-4E969125F82A}" srcOrd="0" destOrd="0" parTransId="{20FB107F-352F-4D9B-AABF-1A841E1B6248}" sibTransId="{54B5D16F-21B7-4FF0-BCA7-A89D8C0E9BEC}"/>
    <dgm:cxn modelId="{2255EA7F-AA37-42DE-BC7A-8BAB95C70759}" type="presOf" srcId="{BF24A2E3-EBF1-4211-96A7-4E969125F82A}" destId="{E24C7EE0-01B3-44AF-88F8-BF09F424E3A2}" srcOrd="0" destOrd="0" presId="urn:microsoft.com/office/officeart/2005/8/layout/hierarchy3"/>
    <dgm:cxn modelId="{C243C5EE-8DD3-47E0-ADA6-276CD71B6D71}" type="presOf" srcId="{FA30275A-7417-4FCE-AFA8-8987EB7B5C1B}" destId="{31951F3B-2398-42E9-A94B-1AEFB7843D47}" srcOrd="0" destOrd="0" presId="urn:microsoft.com/office/officeart/2005/8/layout/hierarchy3"/>
    <dgm:cxn modelId="{0CBC9952-9BDA-495E-BD4B-1927EA49756B}" srcId="{9D296603-32BB-4B5E-B3FE-14E2012E281D}" destId="{FA30275A-7417-4FCE-AFA8-8987EB7B5C1B}" srcOrd="1" destOrd="0" parTransId="{D75CC02C-17DF-4085-BE72-7C7F3F459181}" sibTransId="{EA553982-C7FD-4E1F-9D72-190F62992703}"/>
    <dgm:cxn modelId="{188B3FD4-3D2E-4BEF-A9B9-87D7499AE383}" type="presOf" srcId="{20FB107F-352F-4D9B-AABF-1A841E1B6248}" destId="{F20CA700-59BA-4C25-9E94-34AFB2FAC23B}" srcOrd="0" destOrd="0" presId="urn:microsoft.com/office/officeart/2005/8/layout/hierarchy3"/>
    <dgm:cxn modelId="{0824AAA2-FC40-4057-AA97-4D56DD6A3FEB}" srcId="{9A0079FA-801C-40A0-A425-F2CE1CB115A5}" destId="{9D296603-32BB-4B5E-B3FE-14E2012E281D}" srcOrd="0" destOrd="0" parTransId="{106BAD80-B8B8-4AE9-8C3F-86E7A545F248}" sibTransId="{3AC2420E-8FF5-4E77-8FCD-CF3ADF145ADC}"/>
    <dgm:cxn modelId="{D1713CBE-F524-427D-A1AD-7D6872535700}" type="presParOf" srcId="{5DD82864-7099-4131-8953-76CB106172C9}" destId="{D1D6C59F-0FBC-4018-99CA-C36195D5CC7F}" srcOrd="0" destOrd="0" presId="urn:microsoft.com/office/officeart/2005/8/layout/hierarchy3"/>
    <dgm:cxn modelId="{F68DD30E-FFE7-4865-BEFB-82B6826BA542}" type="presParOf" srcId="{D1D6C59F-0FBC-4018-99CA-C36195D5CC7F}" destId="{E3DD9948-89E2-40FD-A0C9-76DA34753F02}" srcOrd="0" destOrd="0" presId="urn:microsoft.com/office/officeart/2005/8/layout/hierarchy3"/>
    <dgm:cxn modelId="{68EABA8D-59A4-4F83-92A5-E93FCAB412A7}" type="presParOf" srcId="{E3DD9948-89E2-40FD-A0C9-76DA34753F02}" destId="{3BF00C64-6AD2-479B-9016-55C84A7E9420}" srcOrd="0" destOrd="0" presId="urn:microsoft.com/office/officeart/2005/8/layout/hierarchy3"/>
    <dgm:cxn modelId="{AAF11249-F732-4FEC-9476-55D8541D7A0A}" type="presParOf" srcId="{E3DD9948-89E2-40FD-A0C9-76DA34753F02}" destId="{850B4500-DEC6-49D8-8E5F-FC3BD9EE203E}" srcOrd="1" destOrd="0" presId="urn:microsoft.com/office/officeart/2005/8/layout/hierarchy3"/>
    <dgm:cxn modelId="{2D194E01-A4A0-480E-BBAA-697289019705}" type="presParOf" srcId="{D1D6C59F-0FBC-4018-99CA-C36195D5CC7F}" destId="{47F59C6C-E91B-4AEB-B535-8EA04DEC900B}" srcOrd="1" destOrd="0" presId="urn:microsoft.com/office/officeart/2005/8/layout/hierarchy3"/>
    <dgm:cxn modelId="{E7E34E96-8DB0-4FBF-88E2-98D2CADFF4F6}" type="presParOf" srcId="{47F59C6C-E91B-4AEB-B535-8EA04DEC900B}" destId="{F20CA700-59BA-4C25-9E94-34AFB2FAC23B}" srcOrd="0" destOrd="0" presId="urn:microsoft.com/office/officeart/2005/8/layout/hierarchy3"/>
    <dgm:cxn modelId="{76427D39-C310-4D2C-B0D1-965091622F27}" type="presParOf" srcId="{47F59C6C-E91B-4AEB-B535-8EA04DEC900B}" destId="{E24C7EE0-01B3-44AF-88F8-BF09F424E3A2}" srcOrd="1" destOrd="0" presId="urn:microsoft.com/office/officeart/2005/8/layout/hierarchy3"/>
    <dgm:cxn modelId="{77060816-80D8-492C-BDB9-77E0B3B10AAC}" type="presParOf" srcId="{47F59C6C-E91B-4AEB-B535-8EA04DEC900B}" destId="{FADA5538-B7EC-4154-9E4C-1E2D3476DA15}" srcOrd="2" destOrd="0" presId="urn:microsoft.com/office/officeart/2005/8/layout/hierarchy3"/>
    <dgm:cxn modelId="{9E0448B8-A105-4EDA-B939-D1F51254D9CF}" type="presParOf" srcId="{47F59C6C-E91B-4AEB-B535-8EA04DEC900B}" destId="{31951F3B-2398-42E9-A94B-1AEFB7843D47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3893A18-E1E2-44BA-8321-58FEE568A278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FBB9DC53-4386-48B5-BBB7-0CFDD9A44E83}">
      <dgm:prSet phldrT="[Texto]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s-MX" b="1" dirty="0"/>
            <a:t>A</a:t>
          </a:r>
        </a:p>
      </dgm:t>
    </dgm:pt>
    <dgm:pt modelId="{812D55B0-9895-40F5-BA13-CE3112C1E66B}" type="parTrans" cxnId="{AF686934-6831-496C-B0C6-8C0A365DD32D}">
      <dgm:prSet/>
      <dgm:spPr/>
      <dgm:t>
        <a:bodyPr/>
        <a:lstStyle/>
        <a:p>
          <a:endParaRPr lang="es-MX"/>
        </a:p>
      </dgm:t>
    </dgm:pt>
    <dgm:pt modelId="{13267FD3-F857-453B-B0A4-D7FC303F7EC4}" type="sibTrans" cxnId="{AF686934-6831-496C-B0C6-8C0A365DD32D}">
      <dgm:prSet/>
      <dgm:spPr/>
      <dgm:t>
        <a:bodyPr/>
        <a:lstStyle/>
        <a:p>
          <a:endParaRPr lang="es-MX"/>
        </a:p>
      </dgm:t>
    </dgm:pt>
    <dgm:pt modelId="{8C1378E9-2D38-4AAA-AEFD-5431B83E6456}">
      <dgm:prSet phldrT="[Texto]"/>
      <dgm:spPr/>
      <dgm:t>
        <a:bodyPr/>
        <a:lstStyle/>
        <a:p>
          <a:r>
            <a:rPr lang="es-MX" dirty="0"/>
            <a:t>Servicio de Suministro Básico</a:t>
          </a:r>
        </a:p>
      </dgm:t>
    </dgm:pt>
    <dgm:pt modelId="{4C0E3B4E-8AB5-4099-8074-692A68320420}" type="parTrans" cxnId="{9AEECEC2-6FBC-4BC9-8B0D-2F0D27E1C6EA}">
      <dgm:prSet/>
      <dgm:spPr/>
      <dgm:t>
        <a:bodyPr/>
        <a:lstStyle/>
        <a:p>
          <a:endParaRPr lang="es-MX"/>
        </a:p>
      </dgm:t>
    </dgm:pt>
    <dgm:pt modelId="{F6E12965-DE60-4491-A385-41223A2519F3}" type="sibTrans" cxnId="{9AEECEC2-6FBC-4BC9-8B0D-2F0D27E1C6EA}">
      <dgm:prSet/>
      <dgm:spPr/>
      <dgm:t>
        <a:bodyPr/>
        <a:lstStyle/>
        <a:p>
          <a:endParaRPr lang="es-MX"/>
        </a:p>
      </dgm:t>
    </dgm:pt>
    <dgm:pt modelId="{B3B0B5EE-36A6-4E14-B12C-71F3BCE4874C}">
      <dgm:prSet phldrT="[Texto]"/>
      <dgm:spPr>
        <a:solidFill>
          <a:schemeClr val="accent1">
            <a:lumMod val="75000"/>
          </a:schemeClr>
        </a:solid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es-MX" b="1" dirty="0"/>
            <a:t>B</a:t>
          </a:r>
        </a:p>
      </dgm:t>
    </dgm:pt>
    <dgm:pt modelId="{CF9016F9-6C9E-4468-8309-CA02664EBD72}" type="parTrans" cxnId="{63349D2E-AB77-4E63-A0F8-4A734A703943}">
      <dgm:prSet/>
      <dgm:spPr/>
      <dgm:t>
        <a:bodyPr/>
        <a:lstStyle/>
        <a:p>
          <a:endParaRPr lang="es-MX"/>
        </a:p>
      </dgm:t>
    </dgm:pt>
    <dgm:pt modelId="{6E4B06B3-429A-4692-950C-731CB700F71B}" type="sibTrans" cxnId="{63349D2E-AB77-4E63-A0F8-4A734A703943}">
      <dgm:prSet/>
      <dgm:spPr/>
      <dgm:t>
        <a:bodyPr/>
        <a:lstStyle/>
        <a:p>
          <a:endParaRPr lang="es-MX"/>
        </a:p>
      </dgm:t>
    </dgm:pt>
    <dgm:pt modelId="{60280009-2A24-4721-B744-517CB744E74B}">
      <dgm:prSet phldrT="[Texto]"/>
      <dgm:spPr/>
      <dgm:t>
        <a:bodyPr/>
        <a:lstStyle/>
        <a:p>
          <a:r>
            <a:rPr lang="es-MX" dirty="0"/>
            <a:t>Entidades Responsables de Carga</a:t>
          </a:r>
        </a:p>
      </dgm:t>
    </dgm:pt>
    <dgm:pt modelId="{04ACC03B-DCDE-4105-9B42-B7AA47321E47}" type="parTrans" cxnId="{1F69F0EA-00C2-4D99-BF53-0C3380D97E7E}">
      <dgm:prSet/>
      <dgm:spPr/>
      <dgm:t>
        <a:bodyPr/>
        <a:lstStyle/>
        <a:p>
          <a:endParaRPr lang="es-MX"/>
        </a:p>
      </dgm:t>
    </dgm:pt>
    <dgm:pt modelId="{F24F8966-E35F-4C52-BEDE-9910876FD1B9}" type="sibTrans" cxnId="{1F69F0EA-00C2-4D99-BF53-0C3380D97E7E}">
      <dgm:prSet/>
      <dgm:spPr/>
      <dgm:t>
        <a:bodyPr/>
        <a:lstStyle/>
        <a:p>
          <a:endParaRPr lang="es-MX"/>
        </a:p>
      </dgm:t>
    </dgm:pt>
    <dgm:pt modelId="{83E77A22-150A-46F2-AE6B-4CFF1979023E}" type="pres">
      <dgm:prSet presAssocID="{83893A18-E1E2-44BA-8321-58FEE568A27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419"/>
        </a:p>
      </dgm:t>
    </dgm:pt>
    <dgm:pt modelId="{A8B35176-964C-44BE-AA11-BFFC616EE4CF}" type="pres">
      <dgm:prSet presAssocID="{FBB9DC53-4386-48B5-BBB7-0CFDD9A44E83}" presName="composite" presStyleCnt="0"/>
      <dgm:spPr/>
    </dgm:pt>
    <dgm:pt modelId="{D7ACFD30-CFC7-447D-AD04-C285BE9D101F}" type="pres">
      <dgm:prSet presAssocID="{FBB9DC53-4386-48B5-BBB7-0CFDD9A44E83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309A527F-9F71-4720-A480-24A2B5AC66E7}" type="pres">
      <dgm:prSet presAssocID="{FBB9DC53-4386-48B5-BBB7-0CFDD9A44E83}" presName="descendantText" presStyleLbl="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903D6903-28C6-4FF1-9A43-16D3ED83114A}" type="pres">
      <dgm:prSet presAssocID="{13267FD3-F857-453B-B0A4-D7FC303F7EC4}" presName="sp" presStyleCnt="0"/>
      <dgm:spPr/>
    </dgm:pt>
    <dgm:pt modelId="{EC1A8134-EE79-4612-B4CF-237FCCD74839}" type="pres">
      <dgm:prSet presAssocID="{B3B0B5EE-36A6-4E14-B12C-71F3BCE4874C}" presName="composite" presStyleCnt="0"/>
      <dgm:spPr/>
    </dgm:pt>
    <dgm:pt modelId="{35FFBF5D-14E9-4B97-863E-45D0346F6CC4}" type="pres">
      <dgm:prSet presAssocID="{B3B0B5EE-36A6-4E14-B12C-71F3BCE4874C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51EFCCA4-E9D4-47EB-9861-088E63968775}" type="pres">
      <dgm:prSet presAssocID="{B3B0B5EE-36A6-4E14-B12C-71F3BCE4874C}" presName="descendantText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</dgm:ptLst>
  <dgm:cxnLst>
    <dgm:cxn modelId="{AF686934-6831-496C-B0C6-8C0A365DD32D}" srcId="{83893A18-E1E2-44BA-8321-58FEE568A278}" destId="{FBB9DC53-4386-48B5-BBB7-0CFDD9A44E83}" srcOrd="0" destOrd="0" parTransId="{812D55B0-9895-40F5-BA13-CE3112C1E66B}" sibTransId="{13267FD3-F857-453B-B0A4-D7FC303F7EC4}"/>
    <dgm:cxn modelId="{0DE629B9-FA14-4F97-AF35-D9F5B2E2F01F}" type="presOf" srcId="{83893A18-E1E2-44BA-8321-58FEE568A278}" destId="{83E77A22-150A-46F2-AE6B-4CFF1979023E}" srcOrd="0" destOrd="0" presId="urn:microsoft.com/office/officeart/2005/8/layout/chevron2"/>
    <dgm:cxn modelId="{32DCE6EA-01B8-473D-A32E-F8752C2CAB1E}" type="presOf" srcId="{8C1378E9-2D38-4AAA-AEFD-5431B83E6456}" destId="{309A527F-9F71-4720-A480-24A2B5AC66E7}" srcOrd="0" destOrd="0" presId="urn:microsoft.com/office/officeart/2005/8/layout/chevron2"/>
    <dgm:cxn modelId="{9AEECEC2-6FBC-4BC9-8B0D-2F0D27E1C6EA}" srcId="{FBB9DC53-4386-48B5-BBB7-0CFDD9A44E83}" destId="{8C1378E9-2D38-4AAA-AEFD-5431B83E6456}" srcOrd="0" destOrd="0" parTransId="{4C0E3B4E-8AB5-4099-8074-692A68320420}" sibTransId="{F6E12965-DE60-4491-A385-41223A2519F3}"/>
    <dgm:cxn modelId="{1F69F0EA-00C2-4D99-BF53-0C3380D97E7E}" srcId="{B3B0B5EE-36A6-4E14-B12C-71F3BCE4874C}" destId="{60280009-2A24-4721-B744-517CB744E74B}" srcOrd="0" destOrd="0" parTransId="{04ACC03B-DCDE-4105-9B42-B7AA47321E47}" sibTransId="{F24F8966-E35F-4C52-BEDE-9910876FD1B9}"/>
    <dgm:cxn modelId="{7E58686D-D3A6-4113-8692-17BE5EF0D4CB}" type="presOf" srcId="{60280009-2A24-4721-B744-517CB744E74B}" destId="{51EFCCA4-E9D4-47EB-9861-088E63968775}" srcOrd="0" destOrd="0" presId="urn:microsoft.com/office/officeart/2005/8/layout/chevron2"/>
    <dgm:cxn modelId="{63349D2E-AB77-4E63-A0F8-4A734A703943}" srcId="{83893A18-E1E2-44BA-8321-58FEE568A278}" destId="{B3B0B5EE-36A6-4E14-B12C-71F3BCE4874C}" srcOrd="1" destOrd="0" parTransId="{CF9016F9-6C9E-4468-8309-CA02664EBD72}" sibTransId="{6E4B06B3-429A-4692-950C-731CB700F71B}"/>
    <dgm:cxn modelId="{21ECF983-9274-4ADC-BE66-7A6AA684B8A9}" type="presOf" srcId="{B3B0B5EE-36A6-4E14-B12C-71F3BCE4874C}" destId="{35FFBF5D-14E9-4B97-863E-45D0346F6CC4}" srcOrd="0" destOrd="0" presId="urn:microsoft.com/office/officeart/2005/8/layout/chevron2"/>
    <dgm:cxn modelId="{F68414E7-F284-46C2-8FE4-92E72ACA8D67}" type="presOf" srcId="{FBB9DC53-4386-48B5-BBB7-0CFDD9A44E83}" destId="{D7ACFD30-CFC7-447D-AD04-C285BE9D101F}" srcOrd="0" destOrd="0" presId="urn:microsoft.com/office/officeart/2005/8/layout/chevron2"/>
    <dgm:cxn modelId="{BFF3C47D-5FB6-453B-B500-FBE47D29F1DC}" type="presParOf" srcId="{83E77A22-150A-46F2-AE6B-4CFF1979023E}" destId="{A8B35176-964C-44BE-AA11-BFFC616EE4CF}" srcOrd="0" destOrd="0" presId="urn:microsoft.com/office/officeart/2005/8/layout/chevron2"/>
    <dgm:cxn modelId="{3F5DCEC2-29E6-4999-BE4F-22E6D82A1678}" type="presParOf" srcId="{A8B35176-964C-44BE-AA11-BFFC616EE4CF}" destId="{D7ACFD30-CFC7-447D-AD04-C285BE9D101F}" srcOrd="0" destOrd="0" presId="urn:microsoft.com/office/officeart/2005/8/layout/chevron2"/>
    <dgm:cxn modelId="{39197B68-C31A-4D13-9C2A-EE2692C823A0}" type="presParOf" srcId="{A8B35176-964C-44BE-AA11-BFFC616EE4CF}" destId="{309A527F-9F71-4720-A480-24A2B5AC66E7}" srcOrd="1" destOrd="0" presId="urn:microsoft.com/office/officeart/2005/8/layout/chevron2"/>
    <dgm:cxn modelId="{B83A9DCD-1B54-4F65-873A-1E79FB9CB902}" type="presParOf" srcId="{83E77A22-150A-46F2-AE6B-4CFF1979023E}" destId="{903D6903-28C6-4FF1-9A43-16D3ED83114A}" srcOrd="1" destOrd="0" presId="urn:microsoft.com/office/officeart/2005/8/layout/chevron2"/>
    <dgm:cxn modelId="{9E948C93-0FFB-4BE4-AE9D-5C46E5B21C1F}" type="presParOf" srcId="{83E77A22-150A-46F2-AE6B-4CFF1979023E}" destId="{EC1A8134-EE79-4612-B4CF-237FCCD74839}" srcOrd="2" destOrd="0" presId="urn:microsoft.com/office/officeart/2005/8/layout/chevron2"/>
    <dgm:cxn modelId="{CF007A3B-7223-4ED1-BDF6-529888A53635}" type="presParOf" srcId="{EC1A8134-EE79-4612-B4CF-237FCCD74839}" destId="{35FFBF5D-14E9-4B97-863E-45D0346F6CC4}" srcOrd="0" destOrd="0" presId="urn:microsoft.com/office/officeart/2005/8/layout/chevron2"/>
    <dgm:cxn modelId="{A7998CAA-3214-40A6-AB88-A1475EDACD6E}" type="presParOf" srcId="{EC1A8134-EE79-4612-B4CF-237FCCD74839}" destId="{51EFCCA4-E9D4-47EB-9861-088E6396877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6E45F01-695C-4A24-A296-43DF0DF8A2C3}" type="doc">
      <dgm:prSet loTypeId="urn:microsoft.com/office/officeart/2005/8/layout/hProcess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419"/>
        </a:p>
      </dgm:t>
    </dgm:pt>
    <dgm:pt modelId="{6A8B554F-BE2F-4490-90AC-04E7A52932F5}">
      <dgm:prSet phldrT="[Texto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s-MX" dirty="0"/>
            <a:t>1</a:t>
          </a:r>
          <a:endParaRPr lang="es-419" dirty="0"/>
        </a:p>
      </dgm:t>
    </dgm:pt>
    <dgm:pt modelId="{42171FA4-746A-4CEE-A929-81C9CEED230F}" type="parTrans" cxnId="{B30FC51D-9F46-4A6A-B77D-40CAF687E56C}">
      <dgm:prSet/>
      <dgm:spPr/>
      <dgm:t>
        <a:bodyPr/>
        <a:lstStyle/>
        <a:p>
          <a:endParaRPr lang="es-419"/>
        </a:p>
      </dgm:t>
    </dgm:pt>
    <dgm:pt modelId="{D3F46CCA-E4E7-4383-9B11-60712C742F6A}" type="sibTrans" cxnId="{B30FC51D-9F46-4A6A-B77D-40CAF687E56C}">
      <dgm:prSet/>
      <dgm:spPr/>
      <dgm:t>
        <a:bodyPr/>
        <a:lstStyle/>
        <a:p>
          <a:endParaRPr lang="es-419"/>
        </a:p>
      </dgm:t>
    </dgm:pt>
    <dgm:pt modelId="{9A227040-65CA-4B7F-AAA2-DE72BAB8003E}">
      <dgm:prSet phldrT="[Texto]"/>
      <dgm:spPr>
        <a:solidFill>
          <a:schemeClr val="accent6">
            <a:lumMod val="20000"/>
            <a:lumOff val="80000"/>
            <a:alpha val="90000"/>
          </a:schemeClr>
        </a:solidFill>
        <a:ln>
          <a:solidFill>
            <a:schemeClr val="accent6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pPr algn="l"/>
          <a:r>
            <a:rPr lang="es-MX" dirty="0"/>
            <a:t>SSB Presenta su oferta de compra</a:t>
          </a:r>
          <a:endParaRPr lang="es-419" dirty="0"/>
        </a:p>
      </dgm:t>
    </dgm:pt>
    <dgm:pt modelId="{ECA37904-8B01-4EA3-BC89-1D73FA47AFE7}" type="parTrans" cxnId="{92268FDC-787D-4D46-ABE7-BE865A959DDE}">
      <dgm:prSet/>
      <dgm:spPr/>
      <dgm:t>
        <a:bodyPr/>
        <a:lstStyle/>
        <a:p>
          <a:endParaRPr lang="es-419"/>
        </a:p>
      </dgm:t>
    </dgm:pt>
    <dgm:pt modelId="{89B6917A-1841-4D68-8466-58CECF3602F1}" type="sibTrans" cxnId="{92268FDC-787D-4D46-ABE7-BE865A959DDE}">
      <dgm:prSet/>
      <dgm:spPr/>
      <dgm:t>
        <a:bodyPr/>
        <a:lstStyle/>
        <a:p>
          <a:endParaRPr lang="es-419"/>
        </a:p>
      </dgm:t>
    </dgm:pt>
    <dgm:pt modelId="{BFFD1266-B8B7-429C-A730-02E8F629F629}">
      <dgm:prSet phldrT="[Texto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s-MX" dirty="0"/>
            <a:t>2</a:t>
          </a:r>
          <a:endParaRPr lang="es-419" dirty="0"/>
        </a:p>
      </dgm:t>
    </dgm:pt>
    <dgm:pt modelId="{8DEED84C-7D39-4010-B198-39F9F0048260}" type="parTrans" cxnId="{AA3C7C38-C5F6-4BE2-82FE-E43BBE3970D9}">
      <dgm:prSet/>
      <dgm:spPr/>
      <dgm:t>
        <a:bodyPr/>
        <a:lstStyle/>
        <a:p>
          <a:endParaRPr lang="es-419"/>
        </a:p>
      </dgm:t>
    </dgm:pt>
    <dgm:pt modelId="{D804FF98-95DD-43DF-8966-00FE26FB5FCC}" type="sibTrans" cxnId="{AA3C7C38-C5F6-4BE2-82FE-E43BBE3970D9}">
      <dgm:prSet/>
      <dgm:spPr/>
      <dgm:t>
        <a:bodyPr/>
        <a:lstStyle/>
        <a:p>
          <a:endParaRPr lang="es-419"/>
        </a:p>
      </dgm:t>
    </dgm:pt>
    <dgm:pt modelId="{61A68A04-B87F-4D3F-A0C4-B87C043DC611}">
      <dgm:prSet phldrT="[Texto]"/>
      <dgm:spPr>
        <a:solidFill>
          <a:schemeClr val="accent2">
            <a:lumMod val="20000"/>
            <a:lumOff val="80000"/>
            <a:alpha val="90000"/>
          </a:schemeClr>
        </a:solidFill>
        <a:ln>
          <a:solidFill>
            <a:schemeClr val="accent2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pPr algn="l"/>
          <a:r>
            <a:rPr lang="es-MX" dirty="0" err="1"/>
            <a:t>ERC´s</a:t>
          </a:r>
          <a:r>
            <a:rPr lang="es-MX" dirty="0"/>
            <a:t> demandan un % de SSB</a:t>
          </a:r>
          <a:endParaRPr lang="es-419" dirty="0"/>
        </a:p>
      </dgm:t>
    </dgm:pt>
    <dgm:pt modelId="{AEB38863-5F42-42B9-900D-451883F25345}" type="parTrans" cxnId="{19FA73CC-6E0B-43DA-A80F-DA20DDF72176}">
      <dgm:prSet/>
      <dgm:spPr/>
      <dgm:t>
        <a:bodyPr/>
        <a:lstStyle/>
        <a:p>
          <a:endParaRPr lang="es-419"/>
        </a:p>
      </dgm:t>
    </dgm:pt>
    <dgm:pt modelId="{A7DB25DB-A3B4-4AF0-A541-A187D4E76455}" type="sibTrans" cxnId="{19FA73CC-6E0B-43DA-A80F-DA20DDF72176}">
      <dgm:prSet/>
      <dgm:spPr/>
      <dgm:t>
        <a:bodyPr/>
        <a:lstStyle/>
        <a:p>
          <a:endParaRPr lang="es-419"/>
        </a:p>
      </dgm:t>
    </dgm:pt>
    <dgm:pt modelId="{5FEED250-0CC3-40F1-B148-7D9168458396}">
      <dgm:prSet phldrT="[Texto]"/>
      <dgm:spPr/>
      <dgm:t>
        <a:bodyPr/>
        <a:lstStyle/>
        <a:p>
          <a:r>
            <a:rPr lang="es-MX" dirty="0"/>
            <a:t>3</a:t>
          </a:r>
          <a:endParaRPr lang="es-419" dirty="0"/>
        </a:p>
      </dgm:t>
    </dgm:pt>
    <dgm:pt modelId="{E3F33A00-9240-4A45-8C37-F20696F9B1AB}" type="parTrans" cxnId="{8BF185E2-F9BF-412A-BBD7-C8A70C316952}">
      <dgm:prSet/>
      <dgm:spPr/>
      <dgm:t>
        <a:bodyPr/>
        <a:lstStyle/>
        <a:p>
          <a:endParaRPr lang="es-419"/>
        </a:p>
      </dgm:t>
    </dgm:pt>
    <dgm:pt modelId="{4ECD8A8E-9A88-4021-A965-CD3DA36DBCB4}" type="sibTrans" cxnId="{8BF185E2-F9BF-412A-BBD7-C8A70C316952}">
      <dgm:prSet/>
      <dgm:spPr/>
      <dgm:t>
        <a:bodyPr/>
        <a:lstStyle/>
        <a:p>
          <a:endParaRPr lang="es-419"/>
        </a:p>
      </dgm:t>
    </dgm:pt>
    <dgm:pt modelId="{1A5FEFBD-B66D-45CA-B075-3239C30087C9}">
      <dgm:prSet phldrT="[Texto]"/>
      <dgm:spPr>
        <a:ln>
          <a:solidFill>
            <a:schemeClr val="accent1">
              <a:lumMod val="75000"/>
              <a:alpha val="90000"/>
            </a:schemeClr>
          </a:solidFill>
        </a:ln>
      </dgm:spPr>
      <dgm:t>
        <a:bodyPr/>
        <a:lstStyle/>
        <a:p>
          <a:pPr algn="l"/>
          <a:r>
            <a:rPr lang="es-MX" dirty="0"/>
            <a:t>El porcentaje de la demanda de las </a:t>
          </a:r>
          <a:r>
            <a:rPr lang="es-MX" dirty="0" err="1"/>
            <a:t>ERC´s</a:t>
          </a:r>
          <a:r>
            <a:rPr lang="es-MX" dirty="0"/>
            <a:t> es adicional a la demanda de SSB</a:t>
          </a:r>
          <a:endParaRPr lang="es-419" dirty="0"/>
        </a:p>
      </dgm:t>
    </dgm:pt>
    <dgm:pt modelId="{E099FF8A-CC29-45D5-B4A5-31C80DE9F920}" type="parTrans" cxnId="{B19CD940-4529-4F4A-8C6A-4B5B60575EAC}">
      <dgm:prSet/>
      <dgm:spPr/>
      <dgm:t>
        <a:bodyPr/>
        <a:lstStyle/>
        <a:p>
          <a:endParaRPr lang="es-419"/>
        </a:p>
      </dgm:t>
    </dgm:pt>
    <dgm:pt modelId="{624E9C78-2253-4CC2-B420-7ABFB311C0C6}" type="sibTrans" cxnId="{B19CD940-4529-4F4A-8C6A-4B5B60575EAC}">
      <dgm:prSet/>
      <dgm:spPr/>
      <dgm:t>
        <a:bodyPr/>
        <a:lstStyle/>
        <a:p>
          <a:endParaRPr lang="es-419"/>
        </a:p>
      </dgm:t>
    </dgm:pt>
    <dgm:pt modelId="{46BD3E5E-B709-4113-8E02-5015971FB854}" type="pres">
      <dgm:prSet presAssocID="{16E45F01-695C-4A24-A296-43DF0DF8A2C3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419"/>
        </a:p>
      </dgm:t>
    </dgm:pt>
    <dgm:pt modelId="{31C2E243-8B28-41A0-B97A-2225CA0819BC}" type="pres">
      <dgm:prSet presAssocID="{6A8B554F-BE2F-4490-90AC-04E7A52932F5}" presName="compNode" presStyleCnt="0"/>
      <dgm:spPr/>
    </dgm:pt>
    <dgm:pt modelId="{1EF16C4A-BF8E-48FB-8E4F-BF0F5EC1ABB1}" type="pres">
      <dgm:prSet presAssocID="{6A8B554F-BE2F-4490-90AC-04E7A52932F5}" presName="noGeometry" presStyleCnt="0"/>
      <dgm:spPr/>
    </dgm:pt>
    <dgm:pt modelId="{797AA681-5C5D-4999-A9C5-A33D8293DA9A}" type="pres">
      <dgm:prSet presAssocID="{6A8B554F-BE2F-4490-90AC-04E7A52932F5}" presName="childTextVisible" presStyleLbl="b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06FC681D-2E18-4C47-9DCB-6C1E75AF79D0}" type="pres">
      <dgm:prSet presAssocID="{6A8B554F-BE2F-4490-90AC-04E7A52932F5}" presName="childTextHidden" presStyleLbl="bgAccFollowNode1" presStyleIdx="0" presStyleCnt="3"/>
      <dgm:spPr/>
      <dgm:t>
        <a:bodyPr/>
        <a:lstStyle/>
        <a:p>
          <a:endParaRPr lang="es-419"/>
        </a:p>
      </dgm:t>
    </dgm:pt>
    <dgm:pt modelId="{296A5906-1F31-4884-9FA4-A877ABF42D23}" type="pres">
      <dgm:prSet presAssocID="{6A8B554F-BE2F-4490-90AC-04E7A52932F5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69E021DD-24EF-48F7-897B-43E518D3E4E3}" type="pres">
      <dgm:prSet presAssocID="{6A8B554F-BE2F-4490-90AC-04E7A52932F5}" presName="aSpace" presStyleCnt="0"/>
      <dgm:spPr/>
    </dgm:pt>
    <dgm:pt modelId="{B7FBF13D-3DFB-49E1-AD54-E32B4E6857F5}" type="pres">
      <dgm:prSet presAssocID="{BFFD1266-B8B7-429C-A730-02E8F629F629}" presName="compNode" presStyleCnt="0"/>
      <dgm:spPr/>
    </dgm:pt>
    <dgm:pt modelId="{9B8B28B5-76FD-4A98-91CD-9E22115411FF}" type="pres">
      <dgm:prSet presAssocID="{BFFD1266-B8B7-429C-A730-02E8F629F629}" presName="noGeometry" presStyleCnt="0"/>
      <dgm:spPr/>
    </dgm:pt>
    <dgm:pt modelId="{0A18A3BD-86FB-4E4E-9A00-64349605650E}" type="pres">
      <dgm:prSet presAssocID="{BFFD1266-B8B7-429C-A730-02E8F629F629}" presName="childTextVisible" presStyleLbl="b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A073FC45-14CA-4F2C-B9C5-E778F4A43ED1}" type="pres">
      <dgm:prSet presAssocID="{BFFD1266-B8B7-429C-A730-02E8F629F629}" presName="childTextHidden" presStyleLbl="bgAccFollowNode1" presStyleIdx="1" presStyleCnt="3"/>
      <dgm:spPr/>
      <dgm:t>
        <a:bodyPr/>
        <a:lstStyle/>
        <a:p>
          <a:endParaRPr lang="es-419"/>
        </a:p>
      </dgm:t>
    </dgm:pt>
    <dgm:pt modelId="{98C5DD8E-C19B-4827-A99E-D59050E56ED8}" type="pres">
      <dgm:prSet presAssocID="{BFFD1266-B8B7-429C-A730-02E8F629F629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76E916DE-B82D-424A-9D3B-FB2F38C06952}" type="pres">
      <dgm:prSet presAssocID="{BFFD1266-B8B7-429C-A730-02E8F629F629}" presName="aSpace" presStyleCnt="0"/>
      <dgm:spPr/>
    </dgm:pt>
    <dgm:pt modelId="{B8370CCE-DBB7-438D-A2B4-A14FB05ADF1C}" type="pres">
      <dgm:prSet presAssocID="{5FEED250-0CC3-40F1-B148-7D9168458396}" presName="compNode" presStyleCnt="0"/>
      <dgm:spPr/>
    </dgm:pt>
    <dgm:pt modelId="{C37983D4-E2FC-4B56-AB26-BCE0BBE7B3E0}" type="pres">
      <dgm:prSet presAssocID="{5FEED250-0CC3-40F1-B148-7D9168458396}" presName="noGeometry" presStyleCnt="0"/>
      <dgm:spPr/>
    </dgm:pt>
    <dgm:pt modelId="{FDF25889-089F-49EA-B152-A86E5FCA7D18}" type="pres">
      <dgm:prSet presAssocID="{5FEED250-0CC3-40F1-B148-7D9168458396}" presName="childTextVisible" presStyleLbl="b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419"/>
        </a:p>
      </dgm:t>
    </dgm:pt>
    <dgm:pt modelId="{F04CD067-72A7-449C-A6BD-BDAB0903CB10}" type="pres">
      <dgm:prSet presAssocID="{5FEED250-0CC3-40F1-B148-7D9168458396}" presName="childTextHidden" presStyleLbl="bgAccFollowNode1" presStyleIdx="2" presStyleCnt="3"/>
      <dgm:spPr/>
      <dgm:t>
        <a:bodyPr/>
        <a:lstStyle/>
        <a:p>
          <a:endParaRPr lang="es-419"/>
        </a:p>
      </dgm:t>
    </dgm:pt>
    <dgm:pt modelId="{68BFD8B9-7AC7-44B3-8B68-AABDAB4C6DDA}" type="pres">
      <dgm:prSet presAssocID="{5FEED250-0CC3-40F1-B148-7D9168458396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419"/>
        </a:p>
      </dgm:t>
    </dgm:pt>
  </dgm:ptLst>
  <dgm:cxnLst>
    <dgm:cxn modelId="{19FA73CC-6E0B-43DA-A80F-DA20DDF72176}" srcId="{BFFD1266-B8B7-429C-A730-02E8F629F629}" destId="{61A68A04-B87F-4D3F-A0C4-B87C043DC611}" srcOrd="0" destOrd="0" parTransId="{AEB38863-5F42-42B9-900D-451883F25345}" sibTransId="{A7DB25DB-A3B4-4AF0-A541-A187D4E76455}"/>
    <dgm:cxn modelId="{252245AB-A9F4-4961-84BF-A174600A8A61}" type="presOf" srcId="{1A5FEFBD-B66D-45CA-B075-3239C30087C9}" destId="{FDF25889-089F-49EA-B152-A86E5FCA7D18}" srcOrd="0" destOrd="0" presId="urn:microsoft.com/office/officeart/2005/8/layout/hProcess6"/>
    <dgm:cxn modelId="{62456AD2-FAE1-4CE3-9445-25A321052A16}" type="presOf" srcId="{9A227040-65CA-4B7F-AAA2-DE72BAB8003E}" destId="{797AA681-5C5D-4999-A9C5-A33D8293DA9A}" srcOrd="0" destOrd="0" presId="urn:microsoft.com/office/officeart/2005/8/layout/hProcess6"/>
    <dgm:cxn modelId="{DBF5030B-ABBD-4581-96C2-3BFFEE2D5BFB}" type="presOf" srcId="{BFFD1266-B8B7-429C-A730-02E8F629F629}" destId="{98C5DD8E-C19B-4827-A99E-D59050E56ED8}" srcOrd="0" destOrd="0" presId="urn:microsoft.com/office/officeart/2005/8/layout/hProcess6"/>
    <dgm:cxn modelId="{BB984503-9D66-44A7-916E-B594374D3971}" type="presOf" srcId="{6A8B554F-BE2F-4490-90AC-04E7A52932F5}" destId="{296A5906-1F31-4884-9FA4-A877ABF42D23}" srcOrd="0" destOrd="0" presId="urn:microsoft.com/office/officeart/2005/8/layout/hProcess6"/>
    <dgm:cxn modelId="{5F44F381-8EEC-4C99-9AEF-177EFE36BC6A}" type="presOf" srcId="{5FEED250-0CC3-40F1-B148-7D9168458396}" destId="{68BFD8B9-7AC7-44B3-8B68-AABDAB4C6DDA}" srcOrd="0" destOrd="0" presId="urn:microsoft.com/office/officeart/2005/8/layout/hProcess6"/>
    <dgm:cxn modelId="{009EC147-3D0A-4638-8D90-731A33805A9F}" type="presOf" srcId="{61A68A04-B87F-4D3F-A0C4-B87C043DC611}" destId="{0A18A3BD-86FB-4E4E-9A00-64349605650E}" srcOrd="0" destOrd="0" presId="urn:microsoft.com/office/officeart/2005/8/layout/hProcess6"/>
    <dgm:cxn modelId="{B7C02460-CB09-4DE0-AC1E-B6F60DBDA457}" type="presOf" srcId="{1A5FEFBD-B66D-45CA-B075-3239C30087C9}" destId="{F04CD067-72A7-449C-A6BD-BDAB0903CB10}" srcOrd="1" destOrd="0" presId="urn:microsoft.com/office/officeart/2005/8/layout/hProcess6"/>
    <dgm:cxn modelId="{AECEAE20-4769-4026-9A43-BD3A44239FF8}" type="presOf" srcId="{9A227040-65CA-4B7F-AAA2-DE72BAB8003E}" destId="{06FC681D-2E18-4C47-9DCB-6C1E75AF79D0}" srcOrd="1" destOrd="0" presId="urn:microsoft.com/office/officeart/2005/8/layout/hProcess6"/>
    <dgm:cxn modelId="{AA3C7C38-C5F6-4BE2-82FE-E43BBE3970D9}" srcId="{16E45F01-695C-4A24-A296-43DF0DF8A2C3}" destId="{BFFD1266-B8B7-429C-A730-02E8F629F629}" srcOrd="1" destOrd="0" parTransId="{8DEED84C-7D39-4010-B198-39F9F0048260}" sibTransId="{D804FF98-95DD-43DF-8966-00FE26FB5FCC}"/>
    <dgm:cxn modelId="{B30FC51D-9F46-4A6A-B77D-40CAF687E56C}" srcId="{16E45F01-695C-4A24-A296-43DF0DF8A2C3}" destId="{6A8B554F-BE2F-4490-90AC-04E7A52932F5}" srcOrd="0" destOrd="0" parTransId="{42171FA4-746A-4CEE-A929-81C9CEED230F}" sibTransId="{D3F46CCA-E4E7-4383-9B11-60712C742F6A}"/>
    <dgm:cxn modelId="{8BF185E2-F9BF-412A-BBD7-C8A70C316952}" srcId="{16E45F01-695C-4A24-A296-43DF0DF8A2C3}" destId="{5FEED250-0CC3-40F1-B148-7D9168458396}" srcOrd="2" destOrd="0" parTransId="{E3F33A00-9240-4A45-8C37-F20696F9B1AB}" sibTransId="{4ECD8A8E-9A88-4021-A965-CD3DA36DBCB4}"/>
    <dgm:cxn modelId="{3C867DE2-3A0A-43F8-94CF-9A8A6809FA27}" type="presOf" srcId="{61A68A04-B87F-4D3F-A0C4-B87C043DC611}" destId="{A073FC45-14CA-4F2C-B9C5-E778F4A43ED1}" srcOrd="1" destOrd="0" presId="urn:microsoft.com/office/officeart/2005/8/layout/hProcess6"/>
    <dgm:cxn modelId="{92268FDC-787D-4D46-ABE7-BE865A959DDE}" srcId="{6A8B554F-BE2F-4490-90AC-04E7A52932F5}" destId="{9A227040-65CA-4B7F-AAA2-DE72BAB8003E}" srcOrd="0" destOrd="0" parTransId="{ECA37904-8B01-4EA3-BC89-1D73FA47AFE7}" sibTransId="{89B6917A-1841-4D68-8466-58CECF3602F1}"/>
    <dgm:cxn modelId="{069229BC-3A1E-4BA4-A222-F93F9E8DFE70}" type="presOf" srcId="{16E45F01-695C-4A24-A296-43DF0DF8A2C3}" destId="{46BD3E5E-B709-4113-8E02-5015971FB854}" srcOrd="0" destOrd="0" presId="urn:microsoft.com/office/officeart/2005/8/layout/hProcess6"/>
    <dgm:cxn modelId="{B19CD940-4529-4F4A-8C6A-4B5B60575EAC}" srcId="{5FEED250-0CC3-40F1-B148-7D9168458396}" destId="{1A5FEFBD-B66D-45CA-B075-3239C30087C9}" srcOrd="0" destOrd="0" parTransId="{E099FF8A-CC29-45D5-B4A5-31C80DE9F920}" sibTransId="{624E9C78-2253-4CC2-B420-7ABFB311C0C6}"/>
    <dgm:cxn modelId="{37A83ECF-EB0E-446A-874E-2FB1A1FDD855}" type="presParOf" srcId="{46BD3E5E-B709-4113-8E02-5015971FB854}" destId="{31C2E243-8B28-41A0-B97A-2225CA0819BC}" srcOrd="0" destOrd="0" presId="urn:microsoft.com/office/officeart/2005/8/layout/hProcess6"/>
    <dgm:cxn modelId="{1313852A-FBF7-48D1-9356-DC886CB3B1E3}" type="presParOf" srcId="{31C2E243-8B28-41A0-B97A-2225CA0819BC}" destId="{1EF16C4A-BF8E-48FB-8E4F-BF0F5EC1ABB1}" srcOrd="0" destOrd="0" presId="urn:microsoft.com/office/officeart/2005/8/layout/hProcess6"/>
    <dgm:cxn modelId="{00D10F31-1913-43B2-B074-7B314C160E20}" type="presParOf" srcId="{31C2E243-8B28-41A0-B97A-2225CA0819BC}" destId="{797AA681-5C5D-4999-A9C5-A33D8293DA9A}" srcOrd="1" destOrd="0" presId="urn:microsoft.com/office/officeart/2005/8/layout/hProcess6"/>
    <dgm:cxn modelId="{30F072B6-4689-42BB-AC1C-C1B41B3CC307}" type="presParOf" srcId="{31C2E243-8B28-41A0-B97A-2225CA0819BC}" destId="{06FC681D-2E18-4C47-9DCB-6C1E75AF79D0}" srcOrd="2" destOrd="0" presId="urn:microsoft.com/office/officeart/2005/8/layout/hProcess6"/>
    <dgm:cxn modelId="{A49C608A-143E-4950-8B26-9C7E4122136C}" type="presParOf" srcId="{31C2E243-8B28-41A0-B97A-2225CA0819BC}" destId="{296A5906-1F31-4884-9FA4-A877ABF42D23}" srcOrd="3" destOrd="0" presId="urn:microsoft.com/office/officeart/2005/8/layout/hProcess6"/>
    <dgm:cxn modelId="{200E0F8A-6051-46B7-B93F-0280F548C2C2}" type="presParOf" srcId="{46BD3E5E-B709-4113-8E02-5015971FB854}" destId="{69E021DD-24EF-48F7-897B-43E518D3E4E3}" srcOrd="1" destOrd="0" presId="urn:microsoft.com/office/officeart/2005/8/layout/hProcess6"/>
    <dgm:cxn modelId="{568FFF30-156D-4E4B-B87D-90DAB64677DF}" type="presParOf" srcId="{46BD3E5E-B709-4113-8E02-5015971FB854}" destId="{B7FBF13D-3DFB-49E1-AD54-E32B4E6857F5}" srcOrd="2" destOrd="0" presId="urn:microsoft.com/office/officeart/2005/8/layout/hProcess6"/>
    <dgm:cxn modelId="{8E3EF9E3-C089-4690-9A46-1D1AAE14429F}" type="presParOf" srcId="{B7FBF13D-3DFB-49E1-AD54-E32B4E6857F5}" destId="{9B8B28B5-76FD-4A98-91CD-9E22115411FF}" srcOrd="0" destOrd="0" presId="urn:microsoft.com/office/officeart/2005/8/layout/hProcess6"/>
    <dgm:cxn modelId="{88F47C18-1EB4-4872-8406-A1E29839A66B}" type="presParOf" srcId="{B7FBF13D-3DFB-49E1-AD54-E32B4E6857F5}" destId="{0A18A3BD-86FB-4E4E-9A00-64349605650E}" srcOrd="1" destOrd="0" presId="urn:microsoft.com/office/officeart/2005/8/layout/hProcess6"/>
    <dgm:cxn modelId="{A754C983-BB98-4B51-9525-D7D4A166A632}" type="presParOf" srcId="{B7FBF13D-3DFB-49E1-AD54-E32B4E6857F5}" destId="{A073FC45-14CA-4F2C-B9C5-E778F4A43ED1}" srcOrd="2" destOrd="0" presId="urn:microsoft.com/office/officeart/2005/8/layout/hProcess6"/>
    <dgm:cxn modelId="{5335C4C5-F035-486E-9C43-33B38A532746}" type="presParOf" srcId="{B7FBF13D-3DFB-49E1-AD54-E32B4E6857F5}" destId="{98C5DD8E-C19B-4827-A99E-D59050E56ED8}" srcOrd="3" destOrd="0" presId="urn:microsoft.com/office/officeart/2005/8/layout/hProcess6"/>
    <dgm:cxn modelId="{5893FF35-50DE-46C7-90A9-45A18E58C6E7}" type="presParOf" srcId="{46BD3E5E-B709-4113-8E02-5015971FB854}" destId="{76E916DE-B82D-424A-9D3B-FB2F38C06952}" srcOrd="3" destOrd="0" presId="urn:microsoft.com/office/officeart/2005/8/layout/hProcess6"/>
    <dgm:cxn modelId="{F1E62E1D-F579-4C21-822E-1701CF6FECE8}" type="presParOf" srcId="{46BD3E5E-B709-4113-8E02-5015971FB854}" destId="{B8370CCE-DBB7-438D-A2B4-A14FB05ADF1C}" srcOrd="4" destOrd="0" presId="urn:microsoft.com/office/officeart/2005/8/layout/hProcess6"/>
    <dgm:cxn modelId="{38AB1AFC-9663-4629-8CFB-53C4AF416D18}" type="presParOf" srcId="{B8370CCE-DBB7-438D-A2B4-A14FB05ADF1C}" destId="{C37983D4-E2FC-4B56-AB26-BCE0BBE7B3E0}" srcOrd="0" destOrd="0" presId="urn:microsoft.com/office/officeart/2005/8/layout/hProcess6"/>
    <dgm:cxn modelId="{F079765E-4496-48AC-A21F-55C775109DE5}" type="presParOf" srcId="{B8370CCE-DBB7-438D-A2B4-A14FB05ADF1C}" destId="{FDF25889-089F-49EA-B152-A86E5FCA7D18}" srcOrd="1" destOrd="0" presId="urn:microsoft.com/office/officeart/2005/8/layout/hProcess6"/>
    <dgm:cxn modelId="{BB906512-CED9-483B-AFD1-42417A3EE593}" type="presParOf" srcId="{B8370CCE-DBB7-438D-A2B4-A14FB05ADF1C}" destId="{F04CD067-72A7-449C-A6BD-BDAB0903CB10}" srcOrd="2" destOrd="0" presId="urn:microsoft.com/office/officeart/2005/8/layout/hProcess6"/>
    <dgm:cxn modelId="{555EB4CD-7AA5-4BEF-B9F4-DF0185A83A25}" type="presParOf" srcId="{B8370CCE-DBB7-438D-A2B4-A14FB05ADF1C}" destId="{68BFD8B9-7AC7-44B3-8B68-AABDAB4C6DDA}" srcOrd="3" destOrd="0" presId="urn:microsoft.com/office/officeart/2005/8/layout/hProcess6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85B076-2787-46C1-B12F-2056EF1ED89C}">
      <dsp:nvSpPr>
        <dsp:cNvPr id="0" name=""/>
        <dsp:cNvSpPr/>
      </dsp:nvSpPr>
      <dsp:spPr>
        <a:xfrm rot="16200000">
          <a:off x="88106" y="-88106"/>
          <a:ext cx="1495424" cy="1671637"/>
        </a:xfrm>
        <a:prstGeom prst="round1Rect">
          <a:avLst/>
        </a:prstGeom>
        <a:gradFill rotWithShape="1">
          <a:gsLst>
            <a:gs pos="0">
              <a:schemeClr val="accent3">
                <a:satMod val="103000"/>
                <a:lumMod val="102000"/>
                <a:tint val="94000"/>
              </a:schemeClr>
            </a:gs>
            <a:gs pos="50000">
              <a:schemeClr val="accent3">
                <a:satMod val="110000"/>
                <a:lumMod val="100000"/>
                <a:shade val="100000"/>
              </a:schemeClr>
            </a:gs>
            <a:gs pos="100000">
              <a:schemeClr val="accent3"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t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500" b="1" kern="1200" dirty="0" smtClean="0">
            <a:solidFill>
              <a:schemeClr val="bg1"/>
            </a:solidFill>
          </a:endParaRPr>
        </a:p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500" b="1" kern="1200" dirty="0" smtClean="0">
            <a:solidFill>
              <a:schemeClr val="bg1"/>
            </a:solidFill>
          </a:endParaRPr>
        </a:p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500" b="1" kern="1200" dirty="0" smtClean="0">
            <a:solidFill>
              <a:schemeClr val="bg1"/>
            </a:solidFill>
          </a:endParaRPr>
        </a:p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kern="1200" dirty="0" smtClean="0">
              <a:solidFill>
                <a:schemeClr val="bg1"/>
              </a:solidFill>
            </a:rPr>
            <a:t>Determina </a:t>
          </a:r>
          <a:r>
            <a:rPr lang="es-MX" sz="1400" b="1" kern="1200" dirty="0">
              <a:solidFill>
                <a:schemeClr val="bg1"/>
              </a:solidFill>
            </a:rPr>
            <a:t>la Exposición Permitida sin Garantía Liquida (EPSGL)</a:t>
          </a:r>
        </a:p>
      </dsp:txBody>
      <dsp:txXfrm rot="5400000">
        <a:off x="0" y="0"/>
        <a:ext cx="1671637" cy="1121568"/>
      </dsp:txXfrm>
    </dsp:sp>
    <dsp:sp modelId="{2D377380-2E88-4893-AC48-FD5268BEDDCB}">
      <dsp:nvSpPr>
        <dsp:cNvPr id="0" name=""/>
        <dsp:cNvSpPr/>
      </dsp:nvSpPr>
      <dsp:spPr>
        <a:xfrm>
          <a:off x="1671637" y="0"/>
          <a:ext cx="1671637" cy="1495424"/>
        </a:xfrm>
        <a:prstGeom prst="round1Rect">
          <a:avLst/>
        </a:prstGeom>
        <a:gradFill rotWithShape="1">
          <a:gsLst>
            <a:gs pos="0">
              <a:schemeClr val="accent3">
                <a:satMod val="103000"/>
                <a:lumMod val="102000"/>
                <a:tint val="94000"/>
              </a:schemeClr>
            </a:gs>
            <a:gs pos="50000">
              <a:schemeClr val="accent3">
                <a:satMod val="110000"/>
                <a:lumMod val="100000"/>
                <a:shade val="100000"/>
              </a:schemeClr>
            </a:gs>
            <a:gs pos="100000">
              <a:schemeClr val="accent3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b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kern="1200" dirty="0"/>
            <a:t>Podrá ser utilizado en una Subasta de Largo Plazo específica </a:t>
          </a:r>
        </a:p>
      </dsp:txBody>
      <dsp:txXfrm>
        <a:off x="1671637" y="0"/>
        <a:ext cx="1671637" cy="1121568"/>
      </dsp:txXfrm>
    </dsp:sp>
    <dsp:sp modelId="{DB1F9EFA-A147-4C85-A500-818DBE662203}">
      <dsp:nvSpPr>
        <dsp:cNvPr id="0" name=""/>
        <dsp:cNvSpPr/>
      </dsp:nvSpPr>
      <dsp:spPr>
        <a:xfrm rot="10800000">
          <a:off x="0" y="1495424"/>
          <a:ext cx="1671637" cy="1495424"/>
        </a:xfrm>
        <a:prstGeom prst="round1Rect">
          <a:avLst/>
        </a:prstGeom>
        <a:gradFill rotWithShape="1">
          <a:gsLst>
            <a:gs pos="0">
              <a:schemeClr val="accent3">
                <a:satMod val="103000"/>
                <a:lumMod val="102000"/>
                <a:tint val="94000"/>
              </a:schemeClr>
            </a:gs>
            <a:gs pos="50000">
              <a:schemeClr val="accent3">
                <a:satMod val="110000"/>
                <a:lumMod val="100000"/>
                <a:shade val="100000"/>
              </a:schemeClr>
            </a:gs>
            <a:gs pos="100000">
              <a:schemeClr val="accent3"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kern="1200" dirty="0">
              <a:solidFill>
                <a:schemeClr val="bg1"/>
              </a:solidFill>
            </a:rPr>
            <a:t>Establece los niveles de aportación de los </a:t>
          </a:r>
          <a:r>
            <a:rPr lang="es-MX" sz="1400" b="1" kern="1200" dirty="0" smtClean="0">
              <a:solidFill>
                <a:schemeClr val="bg1"/>
              </a:solidFill>
            </a:rPr>
            <a:t>Compradores </a:t>
          </a:r>
          <a:r>
            <a:rPr lang="es-MX" sz="1400" b="1" kern="1200" dirty="0">
              <a:solidFill>
                <a:schemeClr val="bg1"/>
              </a:solidFill>
            </a:rPr>
            <a:t>del Fondo de Reserva</a:t>
          </a:r>
        </a:p>
      </dsp:txBody>
      <dsp:txXfrm rot="10800000">
        <a:off x="0" y="1869280"/>
        <a:ext cx="1671637" cy="1121568"/>
      </dsp:txXfrm>
    </dsp:sp>
    <dsp:sp modelId="{18BFC013-F776-4505-9787-7AA84F596B79}">
      <dsp:nvSpPr>
        <dsp:cNvPr id="0" name=""/>
        <dsp:cNvSpPr/>
      </dsp:nvSpPr>
      <dsp:spPr>
        <a:xfrm rot="5400000">
          <a:off x="1759744" y="1407318"/>
          <a:ext cx="1495424" cy="1671637"/>
        </a:xfrm>
        <a:prstGeom prst="round1Rect">
          <a:avLst/>
        </a:prstGeom>
        <a:gradFill rotWithShape="1">
          <a:gsLst>
            <a:gs pos="0">
              <a:schemeClr val="accent3">
                <a:satMod val="103000"/>
                <a:lumMod val="102000"/>
                <a:tint val="94000"/>
              </a:schemeClr>
            </a:gs>
            <a:gs pos="50000">
              <a:schemeClr val="accent3">
                <a:satMod val="110000"/>
                <a:lumMod val="100000"/>
                <a:shade val="100000"/>
              </a:schemeClr>
            </a:gs>
            <a:gs pos="100000">
              <a:schemeClr val="accent3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kern="1200" dirty="0"/>
            <a:t>Se debe solicitar 14 días </a:t>
          </a:r>
          <a:r>
            <a:rPr lang="es-MX" sz="1400" b="1" kern="1200" dirty="0" smtClean="0"/>
            <a:t>hábiles antes </a:t>
          </a:r>
          <a:r>
            <a:rPr lang="es-MX" sz="1400" b="1" kern="1200" dirty="0"/>
            <a:t>de la fecha </a:t>
          </a:r>
          <a:r>
            <a:rPr lang="es-MX" sz="1400" b="1" kern="1200" dirty="0" smtClean="0"/>
            <a:t>de la firma del Contrato</a:t>
          </a:r>
          <a:endParaRPr lang="es-MX" sz="1400" b="1" kern="1200" dirty="0"/>
        </a:p>
      </dsp:txBody>
      <dsp:txXfrm rot="-5400000">
        <a:off x="1671638" y="1869280"/>
        <a:ext cx="1671637" cy="1121568"/>
      </dsp:txXfrm>
    </dsp:sp>
    <dsp:sp modelId="{71B9C39C-4F54-4688-890B-25E7C025BB33}">
      <dsp:nvSpPr>
        <dsp:cNvPr id="0" name=""/>
        <dsp:cNvSpPr/>
      </dsp:nvSpPr>
      <dsp:spPr>
        <a:xfrm>
          <a:off x="1019573" y="1171571"/>
          <a:ext cx="1304127" cy="647705"/>
        </a:xfrm>
        <a:prstGeom prst="roundRect">
          <a:avLst/>
        </a:prstGeom>
        <a:gradFill rotWithShape="0">
          <a:gsLst>
            <a:gs pos="0">
              <a:schemeClr val="accent5">
                <a:lumMod val="75000"/>
              </a:schemeClr>
            </a:gs>
            <a:gs pos="50000">
              <a:schemeClr val="accent1">
                <a:lumMod val="75000"/>
              </a:schemeClr>
            </a:gs>
            <a:gs pos="50000">
              <a:schemeClr val="accent5">
                <a:lumMod val="50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kern="1200" dirty="0">
              <a:solidFill>
                <a:schemeClr val="bg1"/>
              </a:solidFill>
            </a:rPr>
            <a:t>Reporte de Calidad Crediticia</a:t>
          </a:r>
        </a:p>
      </dsp:txBody>
      <dsp:txXfrm>
        <a:off x="1051191" y="1203189"/>
        <a:ext cx="1240891" cy="58446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77C137-A84B-437E-B227-501355D854EB}">
      <dsp:nvSpPr>
        <dsp:cNvPr id="0" name=""/>
        <dsp:cNvSpPr/>
      </dsp:nvSpPr>
      <dsp:spPr>
        <a:xfrm>
          <a:off x="24248" y="0"/>
          <a:ext cx="4242865" cy="58320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400" kern="1200" dirty="0"/>
            <a:t>65,000 </a:t>
          </a:r>
          <a:r>
            <a:rPr lang="es-ES_tradnl" sz="1400" kern="1200" dirty="0" err="1"/>
            <a:t>UDIs</a:t>
          </a:r>
          <a:r>
            <a:rPr lang="es-ES_tradnl" sz="1400" kern="1200" dirty="0"/>
            <a:t> por cada MW de Potencia que ofrezca comprar en la Subasta por año, más</a:t>
          </a:r>
          <a:endParaRPr lang="es-419" sz="1400" kern="1200" dirty="0"/>
        </a:p>
      </dsp:txBody>
      <dsp:txXfrm>
        <a:off x="41329" y="17081"/>
        <a:ext cx="4208703" cy="549043"/>
      </dsp:txXfrm>
    </dsp:sp>
    <dsp:sp modelId="{E9B9FD1B-A032-4362-857A-4E3453B997F0}">
      <dsp:nvSpPr>
        <dsp:cNvPr id="0" name=""/>
        <dsp:cNvSpPr/>
      </dsp:nvSpPr>
      <dsp:spPr>
        <a:xfrm rot="5447580">
          <a:off x="2029829" y="598355"/>
          <a:ext cx="219578" cy="26244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419" sz="1050" kern="1200"/>
        </a:p>
      </dsp:txBody>
      <dsp:txXfrm rot="-5400000">
        <a:off x="2061341" y="619790"/>
        <a:ext cx="157466" cy="153705"/>
      </dsp:txXfrm>
    </dsp:sp>
    <dsp:sp modelId="{9D0B9C05-01BE-4493-B5DC-339A2BBEC490}">
      <dsp:nvSpPr>
        <dsp:cNvPr id="0" name=""/>
        <dsp:cNvSpPr/>
      </dsp:nvSpPr>
      <dsp:spPr>
        <a:xfrm>
          <a:off x="0" y="875948"/>
          <a:ext cx="4267114" cy="58320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400" kern="1200" dirty="0"/>
            <a:t>30 </a:t>
          </a:r>
          <a:r>
            <a:rPr lang="es-ES_tradnl" sz="1400" kern="1200" dirty="0" err="1"/>
            <a:t>UDIs</a:t>
          </a:r>
          <a:r>
            <a:rPr lang="es-ES_tradnl" sz="1400" kern="1200" dirty="0"/>
            <a:t> por cada </a:t>
          </a:r>
          <a:r>
            <a:rPr lang="es-ES_tradnl" sz="1400" kern="1200" dirty="0" err="1"/>
            <a:t>MWh</a:t>
          </a:r>
          <a:r>
            <a:rPr lang="es-ES_tradnl" sz="1400" kern="1200" dirty="0"/>
            <a:t> de Energía Eléctrica Acumulable que ofrezca comprar en la Subasta por año, más </a:t>
          </a:r>
          <a:endParaRPr lang="es-419" sz="1400" kern="1200" dirty="0"/>
        </a:p>
      </dsp:txBody>
      <dsp:txXfrm>
        <a:off x="17081" y="893029"/>
        <a:ext cx="4232952" cy="549043"/>
      </dsp:txXfrm>
    </dsp:sp>
    <dsp:sp modelId="{8A1D2FC0-3DFB-4EE1-B527-E4BC11A49BA3}">
      <dsp:nvSpPr>
        <dsp:cNvPr id="0" name=""/>
        <dsp:cNvSpPr/>
      </dsp:nvSpPr>
      <dsp:spPr>
        <a:xfrm rot="5400000">
          <a:off x="2024205" y="1473733"/>
          <a:ext cx="218702" cy="26244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419" sz="1050" kern="1200"/>
        </a:p>
      </dsp:txBody>
      <dsp:txXfrm rot="-5400000">
        <a:off x="2054824" y="1495603"/>
        <a:ext cx="157466" cy="153091"/>
      </dsp:txXfrm>
    </dsp:sp>
    <dsp:sp modelId="{69C8C887-7D73-4D4B-BCA5-601BF7B8714D}">
      <dsp:nvSpPr>
        <dsp:cNvPr id="0" name=""/>
        <dsp:cNvSpPr/>
      </dsp:nvSpPr>
      <dsp:spPr>
        <a:xfrm>
          <a:off x="9699" y="1750756"/>
          <a:ext cx="4247715" cy="58320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400" kern="1200" dirty="0"/>
            <a:t>15 </a:t>
          </a:r>
          <a:r>
            <a:rPr lang="es-ES_tradnl" sz="1400" kern="1200" dirty="0" err="1"/>
            <a:t>UDIs</a:t>
          </a:r>
          <a:r>
            <a:rPr lang="es-ES_tradnl" sz="1400" kern="1200" dirty="0"/>
            <a:t> por cada CEL que ofrezca comprar en la Subasta por año.</a:t>
          </a:r>
          <a:endParaRPr lang="es-419" sz="1400" kern="1200" dirty="0"/>
        </a:p>
      </dsp:txBody>
      <dsp:txXfrm>
        <a:off x="26780" y="1767837"/>
        <a:ext cx="4213553" cy="549043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0D6BFF-517C-4E86-8EB9-4F87C4DB80FA}">
      <dsp:nvSpPr>
        <dsp:cNvPr id="0" name=""/>
        <dsp:cNvSpPr/>
      </dsp:nvSpPr>
      <dsp:spPr>
        <a:xfrm>
          <a:off x="1667200" y="436"/>
          <a:ext cx="2500800" cy="1704088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lumMod val="75000"/>
            <a:alpha val="31000"/>
          </a:schemeClr>
        </a:solidFill>
        <a:ln w="6350" cap="flat" cmpd="sng" algn="ctr">
          <a:solidFill>
            <a:schemeClr val="accent5">
              <a:lumMod val="75000"/>
              <a:alpha val="9000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2300" b="0" kern="1200" dirty="0" smtClean="0"/>
            <a:t>Ofertas de Venta de los Licitantes</a:t>
          </a:r>
          <a:endParaRPr lang="es-419" sz="2300" kern="1200" dirty="0"/>
        </a:p>
      </dsp:txBody>
      <dsp:txXfrm>
        <a:off x="1667200" y="213447"/>
        <a:ext cx="1861767" cy="1278066"/>
      </dsp:txXfrm>
    </dsp:sp>
    <dsp:sp modelId="{D690FC44-F491-4B90-B855-36DD557EF24A}">
      <dsp:nvSpPr>
        <dsp:cNvPr id="0" name=""/>
        <dsp:cNvSpPr/>
      </dsp:nvSpPr>
      <dsp:spPr>
        <a:xfrm>
          <a:off x="0" y="436"/>
          <a:ext cx="1667200" cy="1704088"/>
        </a:xfrm>
        <a:prstGeom prst="roundRect">
          <a:avLst/>
        </a:prstGeom>
        <a:solidFill>
          <a:schemeClr val="accent5">
            <a:lumMod val="75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6500" kern="1200" dirty="0" smtClean="0"/>
            <a:t>1</a:t>
          </a:r>
          <a:endParaRPr lang="es-419" sz="6500" kern="1200" dirty="0"/>
        </a:p>
      </dsp:txBody>
      <dsp:txXfrm>
        <a:off x="81386" y="81822"/>
        <a:ext cx="1504428" cy="1541316"/>
      </dsp:txXfrm>
    </dsp:sp>
    <dsp:sp modelId="{19CD813D-B676-40D7-AF36-5BEE60F8B8BE}">
      <dsp:nvSpPr>
        <dsp:cNvPr id="0" name=""/>
        <dsp:cNvSpPr/>
      </dsp:nvSpPr>
      <dsp:spPr>
        <a:xfrm>
          <a:off x="1667200" y="1874934"/>
          <a:ext cx="2500800" cy="1704088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-849226"/>
            <a:satOff val="-75346"/>
            <a:lumOff val="-769"/>
            <a:alphaOff val="0"/>
          </a:schemeClr>
        </a:solidFill>
        <a:ln w="6350" cap="flat" cmpd="sng" algn="ctr">
          <a:solidFill>
            <a:schemeClr val="accent2">
              <a:tint val="40000"/>
              <a:alpha val="90000"/>
              <a:hueOff val="-849226"/>
              <a:satOff val="-75346"/>
              <a:lumOff val="-76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2300" kern="1200" dirty="0" smtClean="0"/>
            <a:t>Valor Individual de Referencia</a:t>
          </a:r>
          <a:endParaRPr lang="es-419" sz="2300" kern="1200" dirty="0"/>
        </a:p>
      </dsp:txBody>
      <dsp:txXfrm>
        <a:off x="1667200" y="2087945"/>
        <a:ext cx="1861767" cy="1278066"/>
      </dsp:txXfrm>
    </dsp:sp>
    <dsp:sp modelId="{38C1BC72-A635-4C60-A0A7-78530D02A9B1}">
      <dsp:nvSpPr>
        <dsp:cNvPr id="0" name=""/>
        <dsp:cNvSpPr/>
      </dsp:nvSpPr>
      <dsp:spPr>
        <a:xfrm>
          <a:off x="0" y="1874934"/>
          <a:ext cx="1667200" cy="1704088"/>
        </a:xfrm>
        <a:prstGeom prst="roundRect">
          <a:avLst/>
        </a:prstGeom>
        <a:gradFill rotWithShape="0">
          <a:gsLst>
            <a:gs pos="0">
              <a:schemeClr val="accent2">
                <a:hueOff val="-1455363"/>
                <a:satOff val="-83928"/>
                <a:lumOff val="862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455363"/>
                <a:satOff val="-83928"/>
                <a:lumOff val="862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455363"/>
                <a:satOff val="-83928"/>
                <a:lumOff val="862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6500" kern="1200" dirty="0" smtClean="0"/>
            <a:t>2</a:t>
          </a:r>
          <a:endParaRPr lang="es-419" sz="6500" kern="1200" dirty="0"/>
        </a:p>
      </dsp:txBody>
      <dsp:txXfrm>
        <a:off x="81386" y="1956320"/>
        <a:ext cx="1504428" cy="154131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28404F-0607-4963-B4CF-F429759B2015}">
      <dsp:nvSpPr>
        <dsp:cNvPr id="0" name=""/>
        <dsp:cNvSpPr/>
      </dsp:nvSpPr>
      <dsp:spPr>
        <a:xfrm>
          <a:off x="2369958" y="0"/>
          <a:ext cx="3985154" cy="1334093"/>
        </a:xfrm>
        <a:prstGeom prst="rightArrow">
          <a:avLst>
            <a:gd name="adj1" fmla="val 75000"/>
            <a:gd name="adj2" fmla="val 50000"/>
          </a:avLst>
        </a:prstGeom>
        <a:solidFill>
          <a:schemeClr val="tx2">
            <a:lumMod val="75000"/>
            <a:alpha val="4500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2300" kern="1200" dirty="0">
              <a:solidFill>
                <a:schemeClr val="bg1"/>
              </a:solidFill>
            </a:rPr>
            <a:t>A través de Transacciones Bilaterales de Potencia </a:t>
          </a:r>
        </a:p>
      </dsp:txBody>
      <dsp:txXfrm>
        <a:off x="2369958" y="166762"/>
        <a:ext cx="3484869" cy="1000569"/>
      </dsp:txXfrm>
    </dsp:sp>
    <dsp:sp modelId="{34C986E2-40B1-4976-9F5A-E0E9DAA1AE23}">
      <dsp:nvSpPr>
        <dsp:cNvPr id="0" name=""/>
        <dsp:cNvSpPr/>
      </dsp:nvSpPr>
      <dsp:spPr>
        <a:xfrm>
          <a:off x="286811" y="0"/>
          <a:ext cx="2083146" cy="1334093"/>
        </a:xfrm>
        <a:prstGeom prst="roundRect">
          <a:avLst/>
        </a:prstGeom>
        <a:solidFill>
          <a:schemeClr val="tx2">
            <a:lumMod val="7500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800" kern="1200" cap="small" baseline="0" dirty="0"/>
            <a:t>P</a:t>
          </a:r>
          <a:r>
            <a:rPr lang="es-ES" sz="2800" kern="1200" cap="none" baseline="0" dirty="0"/>
            <a:t>otencia</a:t>
          </a:r>
        </a:p>
      </dsp:txBody>
      <dsp:txXfrm>
        <a:off x="351936" y="65125"/>
        <a:ext cx="1952896" cy="1203843"/>
      </dsp:txXfrm>
    </dsp:sp>
    <dsp:sp modelId="{48AC1DB9-E822-4B08-8B23-04E7DBEDD6D3}">
      <dsp:nvSpPr>
        <dsp:cNvPr id="0" name=""/>
        <dsp:cNvSpPr/>
      </dsp:nvSpPr>
      <dsp:spPr>
        <a:xfrm>
          <a:off x="2369958" y="1467502"/>
          <a:ext cx="3985154" cy="1334093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lumMod val="75000"/>
            <a:alpha val="4500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2300" kern="1200" dirty="0">
              <a:solidFill>
                <a:schemeClr val="bg1"/>
              </a:solidFill>
            </a:rPr>
            <a:t>A través de Transacciones Bilaterales Financieras para energía eléctrica </a:t>
          </a:r>
        </a:p>
      </dsp:txBody>
      <dsp:txXfrm>
        <a:off x="2369958" y="1634264"/>
        <a:ext cx="3484869" cy="1000569"/>
      </dsp:txXfrm>
    </dsp:sp>
    <dsp:sp modelId="{9E7FD47A-F8E7-4CD4-AE7F-FF1E8BADCFAA}">
      <dsp:nvSpPr>
        <dsp:cNvPr id="0" name=""/>
        <dsp:cNvSpPr/>
      </dsp:nvSpPr>
      <dsp:spPr>
        <a:xfrm>
          <a:off x="286811" y="1467502"/>
          <a:ext cx="2083146" cy="1334093"/>
        </a:xfrm>
        <a:prstGeom prst="roundRect">
          <a:avLst/>
        </a:prstGeom>
        <a:solidFill>
          <a:schemeClr val="accent5">
            <a:lumMod val="7500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800" kern="1200" dirty="0"/>
            <a:t>Energía Eléctrica Acumulable</a:t>
          </a:r>
          <a:endParaRPr lang="es-ES" sz="2800" kern="1200" cap="small" baseline="0" dirty="0"/>
        </a:p>
      </dsp:txBody>
      <dsp:txXfrm>
        <a:off x="351936" y="1532627"/>
        <a:ext cx="1952896" cy="1203843"/>
      </dsp:txXfrm>
    </dsp:sp>
    <dsp:sp modelId="{EE1076B9-76F5-4713-A251-FE9BCD73808D}">
      <dsp:nvSpPr>
        <dsp:cNvPr id="0" name=""/>
        <dsp:cNvSpPr/>
      </dsp:nvSpPr>
      <dsp:spPr>
        <a:xfrm>
          <a:off x="2370980" y="2935005"/>
          <a:ext cx="3985154" cy="1334093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lumMod val="75000"/>
            <a:alpha val="2600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2300" b="0" kern="1200" dirty="0">
              <a:solidFill>
                <a:schemeClr val="tx1"/>
              </a:solidFill>
            </a:rPr>
            <a:t>A</a:t>
          </a:r>
          <a:r>
            <a:rPr lang="es-MX" sz="2300" b="1" kern="1200" dirty="0">
              <a:solidFill>
                <a:schemeClr val="tx1"/>
              </a:solidFill>
            </a:rPr>
            <a:t> </a:t>
          </a:r>
          <a:r>
            <a:rPr lang="es-MX" sz="2300" kern="1200" dirty="0">
              <a:solidFill>
                <a:schemeClr val="tx1"/>
              </a:solidFill>
            </a:rPr>
            <a:t>través de las transacciones de CEL </a:t>
          </a:r>
        </a:p>
      </dsp:txBody>
      <dsp:txXfrm>
        <a:off x="2370980" y="3101767"/>
        <a:ext cx="3484869" cy="1000569"/>
      </dsp:txXfrm>
    </dsp:sp>
    <dsp:sp modelId="{DC1C7E69-9B7C-4C18-A042-AD8A2DCFC916}">
      <dsp:nvSpPr>
        <dsp:cNvPr id="0" name=""/>
        <dsp:cNvSpPr/>
      </dsp:nvSpPr>
      <dsp:spPr>
        <a:xfrm>
          <a:off x="285788" y="2935926"/>
          <a:ext cx="2085192" cy="1332252"/>
        </a:xfrm>
        <a:prstGeom prst="roundRect">
          <a:avLst/>
        </a:prstGeom>
        <a:solidFill>
          <a:schemeClr val="accent1">
            <a:lumMod val="7500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800" kern="1200" dirty="0"/>
            <a:t>Certificados de Energías Limpias</a:t>
          </a:r>
          <a:endParaRPr lang="es-ES" sz="2800" kern="1200" cap="small" baseline="0" dirty="0"/>
        </a:p>
      </dsp:txBody>
      <dsp:txXfrm>
        <a:off x="350823" y="3000961"/>
        <a:ext cx="1955122" cy="1202182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E675F4-8AC2-4FC3-803B-5AB6FAEF00F1}">
      <dsp:nvSpPr>
        <dsp:cNvPr id="0" name=""/>
        <dsp:cNvSpPr/>
      </dsp:nvSpPr>
      <dsp:spPr>
        <a:xfrm>
          <a:off x="2708115" y="1756019"/>
          <a:ext cx="3721455" cy="1490814"/>
        </a:xfrm>
        <a:prstGeom prst="ellipse">
          <a:avLst/>
        </a:prstGeom>
        <a:solidFill>
          <a:schemeClr val="bg1">
            <a:alpha val="50000"/>
          </a:schemeClr>
        </a:solidFill>
        <a:ln w="5397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3400" kern="1200" dirty="0">
              <a:solidFill>
                <a:schemeClr val="accent1"/>
              </a:solidFill>
            </a:rPr>
            <a:t>Garantía de Cumplimiento</a:t>
          </a:r>
          <a:endParaRPr lang="es-419" sz="3400" kern="1200" dirty="0">
            <a:solidFill>
              <a:schemeClr val="accent1"/>
            </a:solidFill>
          </a:endParaRPr>
        </a:p>
      </dsp:txBody>
      <dsp:txXfrm>
        <a:off x="3253109" y="1974344"/>
        <a:ext cx="2631467" cy="1054164"/>
      </dsp:txXfrm>
    </dsp:sp>
    <dsp:sp modelId="{19C156C4-91C3-4038-8349-A9A874F4BEEF}">
      <dsp:nvSpPr>
        <dsp:cNvPr id="0" name=""/>
        <dsp:cNvSpPr/>
      </dsp:nvSpPr>
      <dsp:spPr>
        <a:xfrm>
          <a:off x="2436700" y="255891"/>
          <a:ext cx="4199235" cy="1781974"/>
        </a:xfrm>
        <a:prstGeom prst="ellipse">
          <a:avLst/>
        </a:prstGeom>
        <a:solidFill>
          <a:schemeClr val="accent5">
            <a:lumMod val="60000"/>
            <a:lumOff val="40000"/>
            <a:alpha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kern="1200" dirty="0">
              <a:solidFill>
                <a:schemeClr val="accent5">
                  <a:lumMod val="50000"/>
                </a:schemeClr>
              </a:solidFill>
            </a:rPr>
            <a:t>Depósito en </a:t>
          </a:r>
          <a:r>
            <a:rPr lang="es-MX" sz="1400" b="1" kern="1200" dirty="0" smtClean="0">
              <a:solidFill>
                <a:schemeClr val="accent5">
                  <a:lumMod val="50000"/>
                </a:schemeClr>
              </a:solidFill>
            </a:rPr>
            <a:t>garantía:</a:t>
          </a:r>
          <a:endParaRPr lang="es-MX" sz="1400" b="1" kern="1200" dirty="0">
            <a:solidFill>
              <a:schemeClr val="accent5">
                <a:lumMod val="50000"/>
              </a:schemeClr>
            </a:solidFill>
          </a:endParaRP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>
              <a:solidFill>
                <a:schemeClr val="accent5">
                  <a:lumMod val="50000"/>
                </a:schemeClr>
              </a:solidFill>
            </a:rPr>
            <a:t>-Se realiza mediante transferencia electrónica</a:t>
          </a:r>
          <a:endParaRPr lang="es-419" sz="1400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3051664" y="516855"/>
        <a:ext cx="2969307" cy="1260046"/>
      </dsp:txXfrm>
    </dsp:sp>
    <dsp:sp modelId="{2507E1AB-FB7F-4276-99FE-2EF57BFE0309}">
      <dsp:nvSpPr>
        <dsp:cNvPr id="0" name=""/>
        <dsp:cNvSpPr/>
      </dsp:nvSpPr>
      <dsp:spPr>
        <a:xfrm>
          <a:off x="586788" y="2494001"/>
          <a:ext cx="2419807" cy="1652509"/>
        </a:xfrm>
        <a:prstGeom prst="ellipse">
          <a:avLst/>
        </a:prstGeom>
        <a:solidFill>
          <a:schemeClr val="accent5">
            <a:lumMod val="60000"/>
            <a:lumOff val="40000"/>
            <a:alpha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b="1" kern="1200" dirty="0">
              <a:solidFill>
                <a:schemeClr val="accent5">
                  <a:lumMod val="50000"/>
                </a:schemeClr>
              </a:solidFill>
            </a:rPr>
            <a:t>Corporativas: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kern="1200" dirty="0">
              <a:solidFill>
                <a:schemeClr val="accent5">
                  <a:lumMod val="50000"/>
                </a:schemeClr>
              </a:solidFill>
            </a:rPr>
            <a:t>-El garante de la Contraparte será obligado solidario</a:t>
          </a:r>
          <a:endParaRPr lang="es-419" sz="1300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941161" y="2736005"/>
        <a:ext cx="1711061" cy="1168501"/>
      </dsp:txXfrm>
    </dsp:sp>
    <dsp:sp modelId="{A8A95A92-F050-435C-B0E2-9F3A8BF07F4E}">
      <dsp:nvSpPr>
        <dsp:cNvPr id="0" name=""/>
        <dsp:cNvSpPr/>
      </dsp:nvSpPr>
      <dsp:spPr>
        <a:xfrm>
          <a:off x="2471808" y="2997568"/>
          <a:ext cx="4164430" cy="1855008"/>
        </a:xfrm>
        <a:prstGeom prst="ellipse">
          <a:avLst/>
        </a:prstGeom>
        <a:solidFill>
          <a:schemeClr val="accent5">
            <a:lumMod val="60000"/>
            <a:lumOff val="40000"/>
            <a:alpha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kern="1200" dirty="0">
              <a:solidFill>
                <a:schemeClr val="accent5">
                  <a:lumMod val="50000"/>
                </a:schemeClr>
              </a:solidFill>
            </a:rPr>
            <a:t>Exposición Permitida  </a:t>
          </a:r>
          <a:br>
            <a:rPr lang="es-MX" sz="1400" b="1" kern="1200" dirty="0">
              <a:solidFill>
                <a:schemeClr val="accent5">
                  <a:lumMod val="50000"/>
                </a:schemeClr>
              </a:solidFill>
            </a:rPr>
          </a:br>
          <a:r>
            <a:rPr lang="es-MX" sz="1400" b="1" kern="1200" dirty="0">
              <a:solidFill>
                <a:schemeClr val="accent5">
                  <a:lumMod val="50000"/>
                </a:schemeClr>
              </a:solidFill>
            </a:rPr>
            <a:t>sin Garantía Líquida:</a:t>
          </a: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>
              <a:solidFill>
                <a:schemeClr val="accent5">
                  <a:lumMod val="50000"/>
                </a:schemeClr>
              </a:solidFill>
            </a:rPr>
            <a:t>-Valor máximo de las obligaciones que un Comprador puede asumir sin necesidad de otorgar una Garantía Líquida</a:t>
          </a:r>
          <a:endParaRPr lang="es-419" sz="1400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3081675" y="3269228"/>
        <a:ext cx="2944696" cy="1311688"/>
      </dsp:txXfrm>
    </dsp:sp>
    <dsp:sp modelId="{1B0956DB-3A9A-42EB-97EC-F3A21878347F}">
      <dsp:nvSpPr>
        <dsp:cNvPr id="0" name=""/>
        <dsp:cNvSpPr/>
      </dsp:nvSpPr>
      <dsp:spPr>
        <a:xfrm>
          <a:off x="6081310" y="1743584"/>
          <a:ext cx="2838456" cy="1604414"/>
        </a:xfrm>
        <a:prstGeom prst="ellipse">
          <a:avLst/>
        </a:prstGeom>
        <a:solidFill>
          <a:schemeClr val="accent5">
            <a:lumMod val="60000"/>
            <a:lumOff val="40000"/>
            <a:alpha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b="1" kern="1200" dirty="0">
              <a:solidFill>
                <a:schemeClr val="accent5">
                  <a:lumMod val="50000"/>
                </a:schemeClr>
              </a:solidFill>
            </a:rPr>
            <a:t>Cartas de Crédito:</a:t>
          </a:r>
        </a:p>
        <a:p>
          <a:pPr lvl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kern="1200" dirty="0">
              <a:solidFill>
                <a:schemeClr val="accent5">
                  <a:lumMod val="50000"/>
                </a:schemeClr>
              </a:solidFill>
            </a:rPr>
            <a:t>-Expedidas por las instituciones bancarias </a:t>
          </a:r>
        </a:p>
        <a:p>
          <a:pPr lvl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kern="1200" dirty="0">
              <a:solidFill>
                <a:schemeClr val="accent5">
                  <a:lumMod val="50000"/>
                </a:schemeClr>
              </a:solidFill>
            </a:rPr>
            <a:t>-Deben ser presentadas en Pesos o Dólares</a:t>
          </a:r>
          <a:endParaRPr lang="es-419" sz="1300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6496992" y="1978545"/>
        <a:ext cx="2007092" cy="1134492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E675F4-8AC2-4FC3-803B-5AB6FAEF00F1}">
      <dsp:nvSpPr>
        <dsp:cNvPr id="0" name=""/>
        <dsp:cNvSpPr/>
      </dsp:nvSpPr>
      <dsp:spPr>
        <a:xfrm>
          <a:off x="2050332" y="1679667"/>
          <a:ext cx="4462284" cy="1622798"/>
        </a:xfrm>
        <a:prstGeom prst="ellipse">
          <a:avLst/>
        </a:prstGeom>
        <a:solidFill>
          <a:schemeClr val="bg1">
            <a:alpha val="50000"/>
          </a:schemeClr>
        </a:solidFill>
        <a:ln w="5397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800" kern="1200" dirty="0">
              <a:solidFill>
                <a:schemeClr val="accent1"/>
              </a:solidFill>
            </a:rPr>
            <a:t>Contribución</a:t>
          </a:r>
          <a:br>
            <a:rPr lang="es-MX" sz="2800" kern="1200" dirty="0">
              <a:solidFill>
                <a:schemeClr val="accent1"/>
              </a:solidFill>
            </a:rPr>
          </a:br>
          <a:r>
            <a:rPr lang="es-MX" sz="2800" kern="1200" dirty="0">
              <a:solidFill>
                <a:schemeClr val="accent1"/>
              </a:solidFill>
            </a:rPr>
            <a:t>al Fondo de Reserva</a:t>
          </a:r>
          <a:endParaRPr lang="es-419" sz="2800" kern="1200" dirty="0">
            <a:solidFill>
              <a:schemeClr val="accent1"/>
            </a:solidFill>
          </a:endParaRPr>
        </a:p>
      </dsp:txBody>
      <dsp:txXfrm>
        <a:off x="2703818" y="1917320"/>
        <a:ext cx="3155312" cy="1147492"/>
      </dsp:txXfrm>
    </dsp:sp>
    <dsp:sp modelId="{19C156C4-91C3-4038-8349-A9A874F4BEEF}">
      <dsp:nvSpPr>
        <dsp:cNvPr id="0" name=""/>
        <dsp:cNvSpPr/>
      </dsp:nvSpPr>
      <dsp:spPr>
        <a:xfrm>
          <a:off x="2785761" y="377059"/>
          <a:ext cx="2912060" cy="1489937"/>
        </a:xfrm>
        <a:prstGeom prst="ellipse">
          <a:avLst/>
        </a:prstGeom>
        <a:solidFill>
          <a:schemeClr val="accent5">
            <a:lumMod val="60000"/>
            <a:lumOff val="40000"/>
            <a:alpha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kern="1200" dirty="0">
              <a:solidFill>
                <a:schemeClr val="accent5">
                  <a:lumMod val="50000"/>
                </a:schemeClr>
              </a:solidFill>
            </a:rPr>
            <a:t>Depósito en </a:t>
          </a:r>
          <a:r>
            <a:rPr lang="es-MX" sz="1400" b="1" kern="1200" dirty="0" smtClean="0">
              <a:solidFill>
                <a:schemeClr val="accent5">
                  <a:lumMod val="50000"/>
                </a:schemeClr>
              </a:solidFill>
            </a:rPr>
            <a:t>garantía:</a:t>
          </a:r>
          <a:endParaRPr lang="es-MX" sz="1400" b="1" kern="1200" dirty="0">
            <a:solidFill>
              <a:schemeClr val="accent5">
                <a:lumMod val="50000"/>
              </a:schemeClr>
            </a:solidFill>
          </a:endParaRP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>
              <a:solidFill>
                <a:schemeClr val="accent5">
                  <a:lumMod val="50000"/>
                </a:schemeClr>
              </a:solidFill>
            </a:rPr>
            <a:t>-Se realiza mediante transferencia electrónica</a:t>
          </a:r>
          <a:endParaRPr lang="es-419" sz="1400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3212222" y="595255"/>
        <a:ext cx="2059138" cy="1053545"/>
      </dsp:txXfrm>
    </dsp:sp>
    <dsp:sp modelId="{1B0956DB-3A9A-42EB-97EC-F3A21878347F}">
      <dsp:nvSpPr>
        <dsp:cNvPr id="0" name=""/>
        <dsp:cNvSpPr/>
      </dsp:nvSpPr>
      <dsp:spPr>
        <a:xfrm>
          <a:off x="2868691" y="3145112"/>
          <a:ext cx="2838456" cy="1604414"/>
        </a:xfrm>
        <a:prstGeom prst="ellipse">
          <a:avLst/>
        </a:prstGeom>
        <a:solidFill>
          <a:schemeClr val="accent5">
            <a:lumMod val="60000"/>
            <a:lumOff val="40000"/>
            <a:alpha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b="1" kern="1200" dirty="0">
              <a:solidFill>
                <a:schemeClr val="accent5">
                  <a:lumMod val="50000"/>
                </a:schemeClr>
              </a:solidFill>
            </a:rPr>
            <a:t>Cartas de Crédito:</a:t>
          </a:r>
        </a:p>
        <a:p>
          <a:pPr lvl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kern="1200" dirty="0">
              <a:solidFill>
                <a:schemeClr val="accent5">
                  <a:lumMod val="50000"/>
                </a:schemeClr>
              </a:solidFill>
            </a:rPr>
            <a:t>-Expedidas por las instituciones bancarias </a:t>
          </a:r>
        </a:p>
        <a:p>
          <a:pPr lvl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kern="1200" dirty="0">
              <a:solidFill>
                <a:schemeClr val="accent5">
                  <a:lumMod val="50000"/>
                </a:schemeClr>
              </a:solidFill>
            </a:rPr>
            <a:t>-Deben ser presentadas en Pesos o Dólares</a:t>
          </a:r>
          <a:endParaRPr lang="es-419" sz="1300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3284373" y="3380073"/>
        <a:ext cx="2007092" cy="1134492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E56935-5C55-4B00-8E2A-0E592B304002}">
      <dsp:nvSpPr>
        <dsp:cNvPr id="0" name=""/>
        <dsp:cNvSpPr/>
      </dsp:nvSpPr>
      <dsp:spPr>
        <a:xfrm rot="16200000">
          <a:off x="-86177" y="733993"/>
          <a:ext cx="3971367" cy="3222545"/>
        </a:xfrm>
        <a:prstGeom prst="upArrow">
          <a:avLst>
            <a:gd name="adj1" fmla="val 50000"/>
            <a:gd name="adj2" fmla="val 35000"/>
          </a:avLst>
        </a:prstGeom>
        <a:gradFill rotWithShape="1">
          <a:gsLst>
            <a:gs pos="0">
              <a:schemeClr val="accent3">
                <a:lumMod val="110000"/>
                <a:satMod val="105000"/>
                <a:tint val="67000"/>
              </a:schemeClr>
            </a:gs>
            <a:gs pos="50000">
              <a:schemeClr val="accent3">
                <a:lumMod val="105000"/>
                <a:satMod val="103000"/>
                <a:tint val="73000"/>
              </a:schemeClr>
            </a:gs>
            <a:gs pos="100000">
              <a:schemeClr val="accent3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just" defTabSz="4889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s-MX" sz="1100" u="sng" kern="1200" dirty="0" smtClean="0"/>
            <a:t>Por causas imputables al </a:t>
          </a:r>
          <a:r>
            <a:rPr lang="es-MX" sz="1100" b="1" u="sng" kern="1200" dirty="0" smtClean="0"/>
            <a:t>Vendedor</a:t>
          </a:r>
          <a:r>
            <a:rPr lang="es-MX" sz="1100" kern="1200" dirty="0" smtClean="0"/>
            <a:t>, éste pagará a la Cámara una </a:t>
          </a:r>
          <a:r>
            <a:rPr lang="es-MX" sz="1100" b="1" kern="1200" dirty="0" smtClean="0">
              <a:solidFill>
                <a:srgbClr val="FF0000"/>
              </a:solidFill>
            </a:rPr>
            <a:t>pena convencional</a:t>
          </a:r>
          <a:r>
            <a:rPr lang="es-MX" sz="1100" kern="1200" dirty="0" smtClean="0"/>
            <a:t> cuyo valor corresponderá </a:t>
          </a:r>
          <a:r>
            <a:rPr lang="es-MX" sz="1100" u="none" kern="1200" dirty="0" smtClean="0"/>
            <a:t>a </a:t>
          </a:r>
          <a:r>
            <a:rPr lang="es-MX" sz="1100" u="sng" kern="1200" dirty="0" smtClean="0"/>
            <a:t>1.25 veces</a:t>
          </a:r>
          <a:r>
            <a:rPr lang="es-MX" sz="1100" u="none" kern="1200" dirty="0" smtClean="0"/>
            <a:t> la </a:t>
          </a:r>
          <a:r>
            <a:rPr lang="es-MX" sz="1100" u="sng" kern="1200" dirty="0" smtClean="0"/>
            <a:t>diferencia</a:t>
          </a:r>
          <a:r>
            <a:rPr lang="es-MX" sz="1100" u="none" kern="1200" dirty="0" smtClean="0"/>
            <a:t> que exista entre: (A) el </a:t>
          </a:r>
          <a:r>
            <a:rPr lang="es-MX" sz="1100" u="sng" kern="1200" dirty="0" smtClean="0"/>
            <a:t>precio que la Cámara habría pagado</a:t>
          </a:r>
          <a:r>
            <a:rPr lang="es-MX" sz="1100" u="none" kern="1200" dirty="0" smtClean="0"/>
            <a:t> al Vendedor por los Productos contratados, y  (B) el </a:t>
          </a:r>
          <a:r>
            <a:rPr lang="es-MX" sz="1100" u="sng" kern="1200" dirty="0" smtClean="0"/>
            <a:t>precio que la Cámara pague</a:t>
          </a:r>
          <a:r>
            <a:rPr lang="es-MX" sz="1100" b="0" u="none" kern="1200" dirty="0" smtClean="0"/>
            <a:t> por ellos </a:t>
          </a:r>
          <a:r>
            <a:rPr lang="es-ES_tradnl" sz="1100" kern="1200" dirty="0" smtClean="0"/>
            <a:t>(i) en el Mercado para el Balance de Potencia, Mercado de Energía de Corto Plazo y Mercado CEL o (</a:t>
          </a:r>
          <a:r>
            <a:rPr lang="es-ES_tradnl" sz="1100" kern="1200" dirty="0" err="1" smtClean="0"/>
            <a:t>ii</a:t>
          </a:r>
          <a:r>
            <a:rPr lang="es-ES_tradnl" sz="1100" kern="1200" dirty="0" smtClean="0"/>
            <a:t>) al vendedor sustituto,</a:t>
          </a:r>
          <a:br>
            <a:rPr lang="es-ES_tradnl" sz="1100" kern="1200" dirty="0" smtClean="0"/>
          </a:br>
          <a:r>
            <a:rPr lang="es-ES_tradnl" sz="1100" kern="1200" dirty="0" smtClean="0"/>
            <a:t>(cuando A sea </a:t>
          </a:r>
          <a:r>
            <a:rPr lang="es-ES_tradnl" sz="1100" kern="1200" smtClean="0"/>
            <a:t>mayor a </a:t>
          </a:r>
          <a:r>
            <a:rPr lang="es-ES_tradnl" sz="1100" kern="1200" dirty="0" smtClean="0"/>
            <a:t>B).</a:t>
          </a:r>
          <a:endParaRPr lang="es-MX" sz="1100" u="none" kern="1200" dirty="0"/>
        </a:p>
      </dsp:txBody>
      <dsp:txXfrm rot="5400000">
        <a:off x="852180" y="1352424"/>
        <a:ext cx="2658600" cy="1985683"/>
      </dsp:txXfrm>
    </dsp:sp>
    <dsp:sp modelId="{D1E86811-C5F0-41EB-A4F6-C5533AF6171F}">
      <dsp:nvSpPr>
        <dsp:cNvPr id="0" name=""/>
        <dsp:cNvSpPr/>
      </dsp:nvSpPr>
      <dsp:spPr>
        <a:xfrm rot="5400000">
          <a:off x="4896937" y="857685"/>
          <a:ext cx="4052225" cy="3000659"/>
        </a:xfrm>
        <a:prstGeom prst="upArrow">
          <a:avLst>
            <a:gd name="adj1" fmla="val 50000"/>
            <a:gd name="adj2" fmla="val 35000"/>
          </a:avLst>
        </a:prstGeom>
        <a:solidFill>
          <a:schemeClr val="accent1">
            <a:lumMod val="75000"/>
          </a:scheme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just" defTabSz="4889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s-MX" sz="1100" u="sng" kern="1200" dirty="0" smtClean="0">
              <a:solidFill>
                <a:schemeClr val="bg1"/>
              </a:solidFill>
            </a:rPr>
            <a:t>Por causas imputables al </a:t>
          </a:r>
          <a:r>
            <a:rPr lang="es-MX" sz="1100" b="1" u="sng" kern="1200" dirty="0" smtClean="0">
              <a:solidFill>
                <a:schemeClr val="bg1"/>
              </a:solidFill>
            </a:rPr>
            <a:t>Comprador</a:t>
          </a:r>
          <a:r>
            <a:rPr lang="es-MX" sz="1100" kern="1200" dirty="0" smtClean="0">
              <a:solidFill>
                <a:schemeClr val="bg1"/>
              </a:solidFill>
            </a:rPr>
            <a:t>, éste pagará a la Cámara una </a:t>
          </a:r>
          <a:r>
            <a:rPr lang="es-MX" sz="1100" b="1" kern="1200" dirty="0" smtClean="0">
              <a:solidFill>
                <a:srgbClr val="FFC715"/>
              </a:solidFill>
            </a:rPr>
            <a:t>pena convencional</a:t>
          </a:r>
          <a:r>
            <a:rPr lang="es-MX" sz="1100" b="1" kern="1200" dirty="0" smtClean="0">
              <a:solidFill>
                <a:schemeClr val="bg1"/>
              </a:solidFill>
            </a:rPr>
            <a:t> </a:t>
          </a:r>
          <a:r>
            <a:rPr lang="es-MX" sz="1100" kern="1200" dirty="0" smtClean="0">
              <a:solidFill>
                <a:schemeClr val="bg1"/>
              </a:solidFill>
            </a:rPr>
            <a:t>cuyo valor corresponderá al </a:t>
          </a:r>
          <a:r>
            <a:rPr lang="es-MX" sz="1100" u="sng" kern="1200" dirty="0" smtClean="0">
              <a:solidFill>
                <a:schemeClr val="bg1"/>
              </a:solidFill>
            </a:rPr>
            <a:t>valor presente neto del conjunto de pagos</a:t>
          </a:r>
          <a:r>
            <a:rPr lang="es-MX" sz="1100" kern="1200" dirty="0" smtClean="0">
              <a:solidFill>
                <a:schemeClr val="bg1"/>
              </a:solidFill>
            </a:rPr>
            <a:t> que habría realizado calculado </a:t>
          </a:r>
          <a:r>
            <a:rPr lang="es-MX" sz="1100" u="sng" kern="1200" dirty="0" smtClean="0">
              <a:solidFill>
                <a:schemeClr val="bg1"/>
              </a:solidFill>
            </a:rPr>
            <a:t>a precios del Contrato</a:t>
          </a:r>
          <a:r>
            <a:rPr lang="es-MX" sz="1100" u="none" kern="1200" dirty="0" smtClean="0">
              <a:solidFill>
                <a:schemeClr val="bg1"/>
              </a:solidFill>
            </a:rPr>
            <a:t>, o bien, </a:t>
          </a:r>
          <a:r>
            <a:rPr lang="es-ES_tradnl" sz="1100" u="none" kern="1200" dirty="0" smtClean="0">
              <a:solidFill>
                <a:schemeClr val="bg1"/>
              </a:solidFill>
            </a:rPr>
            <a:t>la </a:t>
          </a:r>
          <a:r>
            <a:rPr lang="es-ES_tradnl" sz="1100" kern="1200" dirty="0" smtClean="0">
              <a:solidFill>
                <a:schemeClr val="bg1"/>
              </a:solidFill>
            </a:rPr>
            <a:t>diferencia que exista entre:</a:t>
          </a:r>
        </a:p>
        <a:p>
          <a:pPr lvl="0" algn="just" defTabSz="4889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s-ES_tradnl" sz="1100" kern="1200" dirty="0" smtClean="0">
              <a:solidFill>
                <a:schemeClr val="bg1"/>
              </a:solidFill>
            </a:rPr>
            <a:t>(A) el precio que la Cámara habría recibido por los Productos contratados y</a:t>
          </a:r>
        </a:p>
        <a:p>
          <a:pPr lvl="0" algn="just" defTabSz="4889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s-ES_tradnl" sz="1100" kern="1200" dirty="0" smtClean="0">
              <a:solidFill>
                <a:schemeClr val="bg1"/>
              </a:solidFill>
            </a:rPr>
            <a:t>(B) el precio que reciba por ellos en el mercado o del comprador sustituto, (cuando A sea mayor a B).</a:t>
          </a:r>
          <a:endParaRPr lang="es-MX" sz="1100" kern="1200" dirty="0">
            <a:solidFill>
              <a:schemeClr val="bg1"/>
            </a:solidFill>
          </a:endParaRPr>
        </a:p>
      </dsp:txBody>
      <dsp:txXfrm rot="-5400000">
        <a:off x="5422721" y="1344958"/>
        <a:ext cx="2475544" cy="2026113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E1DCD5-D32A-47FB-BE3B-8CD832B73ADE}">
      <dsp:nvSpPr>
        <dsp:cNvPr id="0" name=""/>
        <dsp:cNvSpPr/>
      </dsp:nvSpPr>
      <dsp:spPr>
        <a:xfrm>
          <a:off x="6240215" y="18378"/>
          <a:ext cx="626713" cy="492462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F4FA89-EDF8-43DB-9273-AD4EC82F8515}">
      <dsp:nvSpPr>
        <dsp:cNvPr id="0" name=""/>
        <dsp:cNvSpPr/>
      </dsp:nvSpPr>
      <dsp:spPr>
        <a:xfrm>
          <a:off x="78375" y="0"/>
          <a:ext cx="8224430" cy="522863"/>
        </a:xfrm>
        <a:prstGeom prst="roundRect">
          <a:avLst/>
        </a:prstGeom>
        <a:solidFill>
          <a:schemeClr val="accent5">
            <a:lumMod val="75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/>
            <a:t>GARANTÍAS DE CUMPLIMIENTO</a:t>
          </a:r>
          <a:endParaRPr lang="es-ES" sz="1800" b="1" kern="1200" dirty="0"/>
        </a:p>
      </dsp:txBody>
      <dsp:txXfrm>
        <a:off x="103899" y="25524"/>
        <a:ext cx="8173382" cy="471815"/>
      </dsp:txXfrm>
    </dsp:sp>
    <dsp:sp modelId="{CFF021D6-8038-4D4E-9491-9EA5E6E9CEF1}">
      <dsp:nvSpPr>
        <dsp:cNvPr id="0" name=""/>
        <dsp:cNvSpPr/>
      </dsp:nvSpPr>
      <dsp:spPr>
        <a:xfrm>
          <a:off x="3383311" y="647164"/>
          <a:ext cx="4835185" cy="1211230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lumMod val="50000"/>
            <a:alpha val="5300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92075" lvl="1" indent="-92075" algn="l" defTabSz="914400" rtl="0" eaLnBrk="1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es-MX" sz="1400" kern="1200">
              <a:solidFill>
                <a:schemeClr val="bg1"/>
              </a:solidFill>
              <a:latin typeface="+mn-lt"/>
              <a:ea typeface="+mn-ea"/>
              <a:cs typeface="+mn-cs"/>
            </a:rPr>
            <a:t>65,000 </a:t>
          </a:r>
          <a:r>
            <a:rPr lang="es-419" sz="1400" kern="1200">
              <a:solidFill>
                <a:schemeClr val="bg1"/>
              </a:solidFill>
              <a:latin typeface="+mn-lt"/>
              <a:ea typeface="+mn-ea"/>
              <a:cs typeface="+mn-cs"/>
            </a:rPr>
            <a:t>UDIs por MW de Potencia ofrecidos por año, más</a:t>
          </a:r>
          <a:endParaRPr lang="es-419" sz="1400" kern="1200" dirty="0">
            <a:solidFill>
              <a:schemeClr val="bg1"/>
            </a:solidFill>
            <a:latin typeface="+mn-lt"/>
            <a:ea typeface="+mn-ea"/>
            <a:cs typeface="+mn-cs"/>
          </a:endParaRPr>
        </a:p>
        <a:p>
          <a:pPr marL="92075" lvl="1" indent="-92075" algn="l" defTabSz="914400" rtl="0" eaLnBrk="1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es-419" sz="1400" kern="1200">
              <a:solidFill>
                <a:schemeClr val="bg1"/>
              </a:solidFill>
              <a:latin typeface="+mn-lt"/>
              <a:ea typeface="+mn-ea"/>
              <a:cs typeface="+mn-cs"/>
            </a:rPr>
            <a:t>30 UDIs por cada MWh de Energía Eléctrica Acumulable ofrecidos por año, más</a:t>
          </a:r>
          <a:endParaRPr lang="es-419" sz="1400" kern="1200" dirty="0">
            <a:solidFill>
              <a:schemeClr val="bg1"/>
            </a:solidFill>
            <a:latin typeface="+mn-lt"/>
            <a:ea typeface="+mn-ea"/>
            <a:cs typeface="+mn-cs"/>
          </a:endParaRPr>
        </a:p>
        <a:p>
          <a:pPr marL="92075" lvl="1" indent="-92075" algn="l" defTabSz="914400" rtl="0" eaLnBrk="1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es-419" sz="1400" kern="1200">
              <a:solidFill>
                <a:schemeClr val="bg1"/>
              </a:solidFill>
              <a:latin typeface="+mn-lt"/>
              <a:ea typeface="+mn-ea"/>
              <a:cs typeface="+mn-cs"/>
            </a:rPr>
            <a:t>15 UDIs por cada CEL ofrecido por año</a:t>
          </a:r>
          <a:endParaRPr lang="es-MX" sz="1400" kern="1200" dirty="0">
            <a:solidFill>
              <a:schemeClr val="bg1"/>
            </a:solidFill>
            <a:latin typeface="+mn-lt"/>
            <a:ea typeface="+mn-ea"/>
            <a:cs typeface="+mn-cs"/>
          </a:endParaRPr>
        </a:p>
      </dsp:txBody>
      <dsp:txXfrm>
        <a:off x="3383311" y="798568"/>
        <a:ext cx="4380974" cy="908422"/>
      </dsp:txXfrm>
    </dsp:sp>
    <dsp:sp modelId="{EA1764EA-5499-4047-8FBE-4F7D7964596F}">
      <dsp:nvSpPr>
        <dsp:cNvPr id="0" name=""/>
        <dsp:cNvSpPr/>
      </dsp:nvSpPr>
      <dsp:spPr>
        <a:xfrm>
          <a:off x="657583" y="647164"/>
          <a:ext cx="2705395" cy="1211230"/>
        </a:xfrm>
        <a:prstGeom prst="roundRect">
          <a:avLst/>
        </a:prstGeom>
        <a:solidFill>
          <a:schemeClr val="accent5">
            <a:lumMod val="50000"/>
            <a:alpha val="7700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800" b="1" kern="1200" dirty="0"/>
            <a:t>Vendedores</a:t>
          </a:r>
          <a:endParaRPr lang="es-419" sz="2800" b="1" kern="1200" dirty="0"/>
        </a:p>
      </dsp:txBody>
      <dsp:txXfrm>
        <a:off x="716710" y="706291"/>
        <a:ext cx="2587141" cy="1092976"/>
      </dsp:txXfrm>
    </dsp:sp>
    <dsp:sp modelId="{48AC1DB9-E822-4B08-8B23-04E7DBEDD6D3}">
      <dsp:nvSpPr>
        <dsp:cNvPr id="0" name=""/>
        <dsp:cNvSpPr/>
      </dsp:nvSpPr>
      <dsp:spPr>
        <a:xfrm>
          <a:off x="3383861" y="1979517"/>
          <a:ext cx="4835185" cy="1211230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lumMod val="75000"/>
            <a:alpha val="1300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E7FD47A-F8E7-4CD4-AE7F-FF1E8BADCFAA}">
      <dsp:nvSpPr>
        <dsp:cNvPr id="0" name=""/>
        <dsp:cNvSpPr/>
      </dsp:nvSpPr>
      <dsp:spPr>
        <a:xfrm>
          <a:off x="672691" y="1946039"/>
          <a:ext cx="2726826" cy="1211230"/>
        </a:xfrm>
        <a:prstGeom prst="roundRect">
          <a:avLst/>
        </a:prstGeom>
        <a:solidFill>
          <a:schemeClr val="accent1">
            <a:lumMod val="75000"/>
            <a:alpha val="6300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/>
            <a:t>Suministradores de Servicios Básicos</a:t>
          </a:r>
        </a:p>
      </dsp:txBody>
      <dsp:txXfrm>
        <a:off x="731818" y="2005166"/>
        <a:ext cx="2608572" cy="1092976"/>
      </dsp:txXfrm>
    </dsp:sp>
    <dsp:sp modelId="{EE1076B9-76F5-4713-A251-FE9BCD73808D}">
      <dsp:nvSpPr>
        <dsp:cNvPr id="0" name=""/>
        <dsp:cNvSpPr/>
      </dsp:nvSpPr>
      <dsp:spPr>
        <a:xfrm>
          <a:off x="3394453" y="3312052"/>
          <a:ext cx="4838638" cy="1211230"/>
        </a:xfrm>
        <a:prstGeom prst="rightArrow">
          <a:avLst>
            <a:gd name="adj1" fmla="val 75000"/>
            <a:gd name="adj2" fmla="val 50000"/>
          </a:avLst>
        </a:prstGeom>
        <a:solidFill>
          <a:schemeClr val="tx2">
            <a:lumMod val="40000"/>
            <a:lumOff val="60000"/>
            <a:alpha val="2600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1C7E69-9B7C-4C18-A042-AD8A2DCFC916}">
      <dsp:nvSpPr>
        <dsp:cNvPr id="0" name=""/>
        <dsp:cNvSpPr/>
      </dsp:nvSpPr>
      <dsp:spPr>
        <a:xfrm>
          <a:off x="618834" y="3308697"/>
          <a:ext cx="2771796" cy="1211593"/>
        </a:xfrm>
        <a:prstGeom prst="roundRect">
          <a:avLst/>
        </a:prstGeom>
        <a:solidFill>
          <a:schemeClr val="tx2">
            <a:lumMod val="60000"/>
            <a:lumOff val="40000"/>
            <a:alpha val="5000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b="1" kern="1200" dirty="0"/>
            <a:t>Compradores distintos a Suministradores de Servicios Básicos</a:t>
          </a:r>
          <a:endParaRPr lang="es-ES" sz="2000" b="1" kern="1200" dirty="0"/>
        </a:p>
      </dsp:txBody>
      <dsp:txXfrm>
        <a:off x="677979" y="3367842"/>
        <a:ext cx="2653506" cy="109330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F00C64-6AD2-479B-9016-55C84A7E9420}">
      <dsp:nvSpPr>
        <dsp:cNvPr id="0" name=""/>
        <dsp:cNvSpPr/>
      </dsp:nvSpPr>
      <dsp:spPr>
        <a:xfrm>
          <a:off x="474313" y="671"/>
          <a:ext cx="2447716" cy="635985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kern="1200" dirty="0"/>
            <a:t>Requisitos para Solicitar el Reporte</a:t>
          </a:r>
        </a:p>
      </dsp:txBody>
      <dsp:txXfrm>
        <a:off x="492940" y="19298"/>
        <a:ext cx="2410462" cy="598731"/>
      </dsp:txXfrm>
    </dsp:sp>
    <dsp:sp modelId="{626FCAE4-0EC6-4601-B2E1-D7E786B0A47F}">
      <dsp:nvSpPr>
        <dsp:cNvPr id="0" name=""/>
        <dsp:cNvSpPr/>
      </dsp:nvSpPr>
      <dsp:spPr>
        <a:xfrm>
          <a:off x="719085" y="636656"/>
          <a:ext cx="244771" cy="4769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6988"/>
              </a:lnTo>
              <a:lnTo>
                <a:pt x="244771" y="47698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82CA4C-9542-4C67-AA9A-CEFACC5D047B}">
      <dsp:nvSpPr>
        <dsp:cNvPr id="0" name=""/>
        <dsp:cNvSpPr/>
      </dsp:nvSpPr>
      <dsp:spPr>
        <a:xfrm>
          <a:off x="963856" y="795653"/>
          <a:ext cx="1777268" cy="63598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kern="1200" dirty="0"/>
            <a:t>Contar con capacidad  y representación legal</a:t>
          </a:r>
        </a:p>
      </dsp:txBody>
      <dsp:txXfrm>
        <a:off x="982483" y="814280"/>
        <a:ext cx="1740014" cy="598731"/>
      </dsp:txXfrm>
    </dsp:sp>
    <dsp:sp modelId="{DD8784C0-7D38-4910-BE66-22FB9400FF0B}">
      <dsp:nvSpPr>
        <dsp:cNvPr id="0" name=""/>
        <dsp:cNvSpPr/>
      </dsp:nvSpPr>
      <dsp:spPr>
        <a:xfrm>
          <a:off x="719085" y="636656"/>
          <a:ext cx="244771" cy="12719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970"/>
              </a:lnTo>
              <a:lnTo>
                <a:pt x="244771" y="127197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A3AC3B-572D-4EC8-A6DB-D12E561553B5}">
      <dsp:nvSpPr>
        <dsp:cNvPr id="0" name=""/>
        <dsp:cNvSpPr/>
      </dsp:nvSpPr>
      <dsp:spPr>
        <a:xfrm>
          <a:off x="963856" y="1590634"/>
          <a:ext cx="1798200" cy="63598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kern="1200" dirty="0"/>
            <a:t>Cédula de Identificación Fiscal</a:t>
          </a:r>
        </a:p>
      </dsp:txBody>
      <dsp:txXfrm>
        <a:off x="982483" y="1609261"/>
        <a:ext cx="1760946" cy="598731"/>
      </dsp:txXfrm>
    </dsp:sp>
    <dsp:sp modelId="{F20CA700-59BA-4C25-9E94-34AFB2FAC23B}">
      <dsp:nvSpPr>
        <dsp:cNvPr id="0" name=""/>
        <dsp:cNvSpPr/>
      </dsp:nvSpPr>
      <dsp:spPr>
        <a:xfrm>
          <a:off x="719085" y="636656"/>
          <a:ext cx="244771" cy="20669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66952"/>
              </a:lnTo>
              <a:lnTo>
                <a:pt x="244771" y="206695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4C7EE0-01B3-44AF-88F8-BF09F424E3A2}">
      <dsp:nvSpPr>
        <dsp:cNvPr id="0" name=""/>
        <dsp:cNvSpPr/>
      </dsp:nvSpPr>
      <dsp:spPr>
        <a:xfrm>
          <a:off x="963856" y="2385616"/>
          <a:ext cx="1792511" cy="63598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kern="1200" dirty="0"/>
            <a:t>No estar en procedimientos de concurso mercantil</a:t>
          </a:r>
        </a:p>
      </dsp:txBody>
      <dsp:txXfrm>
        <a:off x="982483" y="2404243"/>
        <a:ext cx="1755257" cy="598731"/>
      </dsp:txXfrm>
    </dsp:sp>
    <dsp:sp modelId="{D6F4434B-7111-46C8-B7BB-EA4D3D9B42E3}">
      <dsp:nvSpPr>
        <dsp:cNvPr id="0" name=""/>
        <dsp:cNvSpPr/>
      </dsp:nvSpPr>
      <dsp:spPr>
        <a:xfrm>
          <a:off x="719085" y="636656"/>
          <a:ext cx="244771" cy="28619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61933"/>
              </a:lnTo>
              <a:lnTo>
                <a:pt x="244771" y="286193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6B559A-581A-4621-96FE-14EB35E1EA30}">
      <dsp:nvSpPr>
        <dsp:cNvPr id="0" name=""/>
        <dsp:cNvSpPr/>
      </dsp:nvSpPr>
      <dsp:spPr>
        <a:xfrm>
          <a:off x="963856" y="3180598"/>
          <a:ext cx="1792654" cy="63598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kern="1200" dirty="0"/>
            <a:t>Información Financiera del Interesado o </a:t>
          </a:r>
          <a:r>
            <a:rPr lang="es-MX" sz="1300" kern="1200" dirty="0" smtClean="0"/>
            <a:t>sus Garantes Corporativos </a:t>
          </a:r>
          <a:endParaRPr lang="es-MX" sz="1300" kern="1200" dirty="0"/>
        </a:p>
      </dsp:txBody>
      <dsp:txXfrm>
        <a:off x="982483" y="3199225"/>
        <a:ext cx="1755400" cy="598731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E1DCD5-D32A-47FB-BE3B-8CD832B73ADE}">
      <dsp:nvSpPr>
        <dsp:cNvPr id="0" name=""/>
        <dsp:cNvSpPr/>
      </dsp:nvSpPr>
      <dsp:spPr>
        <a:xfrm>
          <a:off x="6506955" y="327296"/>
          <a:ext cx="653503" cy="448492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F4FA89-EDF8-43DB-9273-AD4EC82F8515}">
      <dsp:nvSpPr>
        <dsp:cNvPr id="0" name=""/>
        <dsp:cNvSpPr/>
      </dsp:nvSpPr>
      <dsp:spPr>
        <a:xfrm>
          <a:off x="81726" y="313452"/>
          <a:ext cx="8575986" cy="476180"/>
        </a:xfrm>
        <a:prstGeom prst="roundRect">
          <a:avLst/>
        </a:prstGeom>
        <a:solidFill>
          <a:schemeClr val="accent1">
            <a:lumMod val="75000"/>
            <a:alpha val="8900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b="1" kern="1200" dirty="0"/>
            <a:t>Suministrador de Servicios Básicos</a:t>
          </a:r>
        </a:p>
      </dsp:txBody>
      <dsp:txXfrm>
        <a:off x="104971" y="336697"/>
        <a:ext cx="8529496" cy="429690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87FAAE-E67B-46A0-B85D-59022494B1B8}">
      <dsp:nvSpPr>
        <dsp:cNvPr id="0" name=""/>
        <dsp:cNvSpPr/>
      </dsp:nvSpPr>
      <dsp:spPr>
        <a:xfrm>
          <a:off x="56982" y="183776"/>
          <a:ext cx="1231456" cy="1220487"/>
        </a:xfrm>
        <a:prstGeom prst="ellipse">
          <a:avLst/>
        </a:prstGeom>
        <a:solidFill>
          <a:schemeClr val="accent1">
            <a:lumMod val="75000"/>
            <a:alpha val="6300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/>
            <a:t>32,500 </a:t>
          </a:r>
          <a:r>
            <a:rPr lang="es-419" sz="1200" kern="1200" dirty="0" err="1"/>
            <a:t>UDIs</a:t>
          </a:r>
          <a:r>
            <a:rPr lang="es-419" sz="1200" kern="1200" dirty="0"/>
            <a:t> por MW de Potencia </a:t>
          </a:r>
          <a:r>
            <a:rPr lang="es-419" sz="1100" kern="1200" dirty="0"/>
            <a:t>ofrecidos</a:t>
          </a:r>
          <a:r>
            <a:rPr lang="es-419" sz="1200" kern="1200" dirty="0"/>
            <a:t> por año, más</a:t>
          </a:r>
          <a:endParaRPr lang="es-MX" sz="1200" kern="1200" dirty="0"/>
        </a:p>
      </dsp:txBody>
      <dsp:txXfrm>
        <a:off x="237325" y="362512"/>
        <a:ext cx="870770" cy="863015"/>
      </dsp:txXfrm>
    </dsp:sp>
    <dsp:sp modelId="{24E64B92-6EE7-4D14-87E2-8C8E3A4ED171}">
      <dsp:nvSpPr>
        <dsp:cNvPr id="0" name=""/>
        <dsp:cNvSpPr/>
      </dsp:nvSpPr>
      <dsp:spPr>
        <a:xfrm>
          <a:off x="960952" y="1475701"/>
          <a:ext cx="414747" cy="414747"/>
        </a:xfrm>
        <a:prstGeom prst="mathPlus">
          <a:avLst/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600" kern="1200"/>
        </a:p>
      </dsp:txBody>
      <dsp:txXfrm>
        <a:off x="1015927" y="1634300"/>
        <a:ext cx="304797" cy="97549"/>
      </dsp:txXfrm>
    </dsp:sp>
    <dsp:sp modelId="{55930C9D-31C6-4FB8-B1CD-DDF5B8EC6D85}">
      <dsp:nvSpPr>
        <dsp:cNvPr id="0" name=""/>
        <dsp:cNvSpPr/>
      </dsp:nvSpPr>
      <dsp:spPr>
        <a:xfrm>
          <a:off x="52670" y="1864812"/>
          <a:ext cx="1231456" cy="1220487"/>
        </a:xfrm>
        <a:prstGeom prst="ellipse">
          <a:avLst/>
        </a:prstGeom>
        <a:solidFill>
          <a:schemeClr val="accent1">
            <a:lumMod val="75000"/>
            <a:alpha val="6300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419" sz="1100" kern="1200" dirty="0"/>
            <a:t>15 </a:t>
          </a:r>
          <a:r>
            <a:rPr lang="es-419" sz="1100" kern="1200" dirty="0" err="1"/>
            <a:t>UDIs</a:t>
          </a:r>
          <a:r>
            <a:rPr lang="es-419" sz="1100" kern="1200" dirty="0"/>
            <a:t> por cada </a:t>
          </a:r>
          <a:r>
            <a:rPr lang="es-419" sz="1100" kern="1200" dirty="0" err="1"/>
            <a:t>MWh</a:t>
          </a:r>
          <a:r>
            <a:rPr lang="es-419" sz="1100" kern="1200" dirty="0"/>
            <a:t> de Energía Eléctrica Acumulable ofrecidos por año, más</a:t>
          </a:r>
          <a:endParaRPr lang="es-MX" sz="1100" kern="1200" dirty="0"/>
        </a:p>
      </dsp:txBody>
      <dsp:txXfrm>
        <a:off x="233013" y="2043548"/>
        <a:ext cx="870770" cy="863015"/>
      </dsp:txXfrm>
    </dsp:sp>
    <dsp:sp modelId="{64775F03-C25C-473B-8767-06497DF2A6E6}">
      <dsp:nvSpPr>
        <dsp:cNvPr id="0" name=""/>
        <dsp:cNvSpPr/>
      </dsp:nvSpPr>
      <dsp:spPr>
        <a:xfrm>
          <a:off x="966270" y="1475701"/>
          <a:ext cx="414747" cy="414747"/>
        </a:xfrm>
        <a:prstGeom prst="mathPlus">
          <a:avLst/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600" kern="1200"/>
        </a:p>
      </dsp:txBody>
      <dsp:txXfrm>
        <a:off x="1021245" y="1634300"/>
        <a:ext cx="304797" cy="97549"/>
      </dsp:txXfrm>
    </dsp:sp>
    <dsp:sp modelId="{E087B801-1AA8-4E4C-91E1-536C87375E99}">
      <dsp:nvSpPr>
        <dsp:cNvPr id="0" name=""/>
        <dsp:cNvSpPr/>
      </dsp:nvSpPr>
      <dsp:spPr>
        <a:xfrm>
          <a:off x="1374321" y="924572"/>
          <a:ext cx="1231456" cy="1220487"/>
        </a:xfrm>
        <a:prstGeom prst="ellipse">
          <a:avLst/>
        </a:prstGeom>
        <a:solidFill>
          <a:schemeClr val="accent1">
            <a:lumMod val="75000"/>
            <a:alpha val="6300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419" sz="1100" kern="1200" dirty="0"/>
            <a:t>7.5 </a:t>
          </a:r>
          <a:r>
            <a:rPr lang="es-419" sz="1100" kern="1200" dirty="0" err="1"/>
            <a:t>UDIs</a:t>
          </a:r>
          <a:r>
            <a:rPr lang="es-419" sz="1100" kern="1200" dirty="0"/>
            <a:t> por cada CEL ofrecido por año</a:t>
          </a:r>
          <a:endParaRPr lang="es-MX" sz="1100" kern="1200" dirty="0"/>
        </a:p>
      </dsp:txBody>
      <dsp:txXfrm>
        <a:off x="1554664" y="1103308"/>
        <a:ext cx="870770" cy="863015"/>
      </dsp:txXfrm>
    </dsp:sp>
    <dsp:sp modelId="{C8240CCE-1CF1-4A0A-8D4A-76B7240C7677}">
      <dsp:nvSpPr>
        <dsp:cNvPr id="0" name=""/>
        <dsp:cNvSpPr/>
      </dsp:nvSpPr>
      <dsp:spPr>
        <a:xfrm>
          <a:off x="2652008" y="1337677"/>
          <a:ext cx="414747" cy="414747"/>
        </a:xfrm>
        <a:prstGeom prst="mathEqual">
          <a:avLst/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700" kern="1200"/>
        </a:p>
      </dsp:txBody>
      <dsp:txXfrm>
        <a:off x="2706983" y="1423115"/>
        <a:ext cx="304797" cy="243871"/>
      </dsp:txXfrm>
    </dsp:sp>
    <dsp:sp modelId="{9BF8F864-DED1-4FFD-ADC7-217C193969D1}">
      <dsp:nvSpPr>
        <dsp:cNvPr id="0" name=""/>
        <dsp:cNvSpPr/>
      </dsp:nvSpPr>
      <dsp:spPr>
        <a:xfrm>
          <a:off x="3198502" y="933404"/>
          <a:ext cx="1231456" cy="1220487"/>
        </a:xfrm>
        <a:prstGeom prst="ellipse">
          <a:avLst/>
        </a:prstGeom>
        <a:solidFill>
          <a:schemeClr val="bg1">
            <a:lumMod val="7500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100" kern="1200" dirty="0"/>
            <a:t>Monto Mínimo de Garantía Cumplimiento</a:t>
          </a:r>
        </a:p>
      </dsp:txBody>
      <dsp:txXfrm>
        <a:off x="3378845" y="1112140"/>
        <a:ext cx="870770" cy="863015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E1DCD5-D32A-47FB-BE3B-8CD832B73ADE}">
      <dsp:nvSpPr>
        <dsp:cNvPr id="0" name=""/>
        <dsp:cNvSpPr/>
      </dsp:nvSpPr>
      <dsp:spPr>
        <a:xfrm>
          <a:off x="6506955" y="327296"/>
          <a:ext cx="653503" cy="448492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F4FA89-EDF8-43DB-9273-AD4EC82F8515}">
      <dsp:nvSpPr>
        <dsp:cNvPr id="0" name=""/>
        <dsp:cNvSpPr/>
      </dsp:nvSpPr>
      <dsp:spPr>
        <a:xfrm>
          <a:off x="81726" y="313452"/>
          <a:ext cx="8575986" cy="476180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b="1" kern="1200" dirty="0" err="1"/>
            <a:t>ERC´s</a:t>
          </a:r>
          <a:r>
            <a:rPr lang="es-ES" sz="1800" b="1" kern="1200" dirty="0"/>
            <a:t> distintas a Suministrador de Servicios Básicos</a:t>
          </a:r>
        </a:p>
      </dsp:txBody>
      <dsp:txXfrm>
        <a:off x="104971" y="336697"/>
        <a:ext cx="8529496" cy="429690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E1DCD5-D32A-47FB-BE3B-8CD832B73ADE}">
      <dsp:nvSpPr>
        <dsp:cNvPr id="0" name=""/>
        <dsp:cNvSpPr/>
      </dsp:nvSpPr>
      <dsp:spPr>
        <a:xfrm>
          <a:off x="6506955" y="327296"/>
          <a:ext cx="653503" cy="448492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F4FA89-EDF8-43DB-9273-AD4EC82F8515}">
      <dsp:nvSpPr>
        <dsp:cNvPr id="0" name=""/>
        <dsp:cNvSpPr/>
      </dsp:nvSpPr>
      <dsp:spPr>
        <a:xfrm>
          <a:off x="81726" y="313452"/>
          <a:ext cx="8575986" cy="476180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b="1" kern="1200" dirty="0" err="1"/>
            <a:t>ERC´s</a:t>
          </a:r>
          <a:r>
            <a:rPr lang="es-ES" sz="1800" b="1" kern="1200" dirty="0"/>
            <a:t> distintas a Suministrador de Servicios Básicos</a:t>
          </a:r>
        </a:p>
      </dsp:txBody>
      <dsp:txXfrm>
        <a:off x="104971" y="336697"/>
        <a:ext cx="8529496" cy="429690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E1DCD5-D32A-47FB-BE3B-8CD832B73ADE}">
      <dsp:nvSpPr>
        <dsp:cNvPr id="0" name=""/>
        <dsp:cNvSpPr/>
      </dsp:nvSpPr>
      <dsp:spPr>
        <a:xfrm>
          <a:off x="6506955" y="327296"/>
          <a:ext cx="653503" cy="448492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F4FA89-EDF8-43DB-9273-AD4EC82F8515}">
      <dsp:nvSpPr>
        <dsp:cNvPr id="0" name=""/>
        <dsp:cNvSpPr/>
      </dsp:nvSpPr>
      <dsp:spPr>
        <a:xfrm>
          <a:off x="81726" y="313452"/>
          <a:ext cx="8575986" cy="476180"/>
        </a:xfrm>
        <a:prstGeom prst="roundRect">
          <a:avLst/>
        </a:prstGeom>
        <a:solidFill>
          <a:schemeClr val="accent5">
            <a:lumMod val="7500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b="1" kern="1200" dirty="0" err="1"/>
            <a:t>ERC´s</a:t>
          </a:r>
          <a:r>
            <a:rPr lang="es-ES" sz="1800" b="1" kern="1200" dirty="0"/>
            <a:t> distintas a Suministrador de Servicios Básicos</a:t>
          </a:r>
        </a:p>
      </dsp:txBody>
      <dsp:txXfrm>
        <a:off x="104971" y="336697"/>
        <a:ext cx="8529496" cy="429690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E1DCD5-D32A-47FB-BE3B-8CD832B73ADE}">
      <dsp:nvSpPr>
        <dsp:cNvPr id="0" name=""/>
        <dsp:cNvSpPr/>
      </dsp:nvSpPr>
      <dsp:spPr>
        <a:xfrm>
          <a:off x="6143729" y="327296"/>
          <a:ext cx="617023" cy="448492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F4FA89-EDF8-43DB-9273-AD4EC82F8515}">
      <dsp:nvSpPr>
        <dsp:cNvPr id="0" name=""/>
        <dsp:cNvSpPr/>
      </dsp:nvSpPr>
      <dsp:spPr>
        <a:xfrm>
          <a:off x="77164" y="313452"/>
          <a:ext cx="8097263" cy="476180"/>
        </a:xfrm>
        <a:prstGeom prst="roundRect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/>
            <a:t>Exposición al Valor de Mercado de Corto Plazo (</a:t>
          </a:r>
          <a:r>
            <a:rPr lang="es-ES" sz="2000" b="1" kern="1200" dirty="0" err="1" smtClean="0"/>
            <a:t>MtM</a:t>
          </a:r>
          <a:r>
            <a:rPr lang="es-ES" sz="2000" b="1" kern="1200" dirty="0"/>
            <a:t>)</a:t>
          </a:r>
          <a:endParaRPr lang="es-ES" sz="1800" b="1" kern="1200" dirty="0"/>
        </a:p>
      </dsp:txBody>
      <dsp:txXfrm>
        <a:off x="100409" y="336697"/>
        <a:ext cx="8050773" cy="429690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E1DCD5-D32A-47FB-BE3B-8CD832B73ADE}">
      <dsp:nvSpPr>
        <dsp:cNvPr id="0" name=""/>
        <dsp:cNvSpPr/>
      </dsp:nvSpPr>
      <dsp:spPr>
        <a:xfrm>
          <a:off x="6506955" y="327296"/>
          <a:ext cx="653503" cy="448492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F4FA89-EDF8-43DB-9273-AD4EC82F8515}">
      <dsp:nvSpPr>
        <dsp:cNvPr id="0" name=""/>
        <dsp:cNvSpPr/>
      </dsp:nvSpPr>
      <dsp:spPr>
        <a:xfrm>
          <a:off x="81726" y="313452"/>
          <a:ext cx="8575986" cy="476180"/>
        </a:xfrm>
        <a:prstGeom prst="roundRect">
          <a:avLst/>
        </a:prstGeom>
        <a:solidFill>
          <a:schemeClr val="bg2">
            <a:lumMod val="5000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b="1" kern="1200" dirty="0" err="1"/>
            <a:t>ERC´s</a:t>
          </a:r>
          <a:r>
            <a:rPr lang="es-ES" sz="1800" b="1" kern="1200" dirty="0"/>
            <a:t> distintas a Suministrador de Servicios Básicos</a:t>
          </a:r>
        </a:p>
      </dsp:txBody>
      <dsp:txXfrm>
        <a:off x="104971" y="336697"/>
        <a:ext cx="8529496" cy="42969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9A0C8B-18D0-4CE0-A03F-6E611B7039D1}">
      <dsp:nvSpPr>
        <dsp:cNvPr id="0" name=""/>
        <dsp:cNvSpPr/>
      </dsp:nvSpPr>
      <dsp:spPr>
        <a:xfrm>
          <a:off x="267828" y="256992"/>
          <a:ext cx="1466436" cy="8462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ctr" anchorCtr="0">
          <a:noAutofit/>
        </a:bodyPr>
        <a:lstStyle/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100" kern="1200" dirty="0"/>
            <a:t>Recepción de la Solicitud de Reporte y entrega de documentos</a:t>
          </a:r>
        </a:p>
      </dsp:txBody>
      <dsp:txXfrm>
        <a:off x="287301" y="276465"/>
        <a:ext cx="1427490" cy="625927"/>
      </dsp:txXfrm>
    </dsp:sp>
    <dsp:sp modelId="{5456B197-AAA7-48FA-98AE-5DE589BEB45F}">
      <dsp:nvSpPr>
        <dsp:cNvPr id="0" name=""/>
        <dsp:cNvSpPr/>
      </dsp:nvSpPr>
      <dsp:spPr>
        <a:xfrm>
          <a:off x="977041" y="-82370"/>
          <a:ext cx="1762755" cy="1762755"/>
        </a:xfrm>
        <a:prstGeom prst="leftCircularArrow">
          <a:avLst>
            <a:gd name="adj1" fmla="val 3191"/>
            <a:gd name="adj2" fmla="val 393055"/>
            <a:gd name="adj3" fmla="val 1938454"/>
            <a:gd name="adj4" fmla="val 8794378"/>
            <a:gd name="adj5" fmla="val 372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6B9746-3067-43E7-B26E-89F97B36A38A}">
      <dsp:nvSpPr>
        <dsp:cNvPr id="0" name=""/>
        <dsp:cNvSpPr/>
      </dsp:nvSpPr>
      <dsp:spPr>
        <a:xfrm>
          <a:off x="776794" y="965596"/>
          <a:ext cx="717607" cy="285369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dirty="0"/>
            <a:t>Paso 1</a:t>
          </a:r>
        </a:p>
      </dsp:txBody>
      <dsp:txXfrm>
        <a:off x="785152" y="973954"/>
        <a:ext cx="700891" cy="268653"/>
      </dsp:txXfrm>
    </dsp:sp>
    <dsp:sp modelId="{0F244B24-1D06-45CD-A366-B81DE65F0648}">
      <dsp:nvSpPr>
        <dsp:cNvPr id="0" name=""/>
        <dsp:cNvSpPr/>
      </dsp:nvSpPr>
      <dsp:spPr>
        <a:xfrm>
          <a:off x="2002132" y="281238"/>
          <a:ext cx="1464070" cy="795497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23825" tIns="123825" rIns="123825" bIns="123825" numCol="1" spcCol="1270" anchor="ctr" anchorCtr="0">
          <a:noAutofit/>
        </a:bodyPr>
        <a:lstStyle/>
        <a:p>
          <a:pPr marL="114300" lvl="1" indent="-114300" algn="ctr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200" kern="1200" dirty="0"/>
            <a:t>Validación de la documentación</a:t>
          </a:r>
        </a:p>
      </dsp:txBody>
      <dsp:txXfrm>
        <a:off x="2020439" y="470009"/>
        <a:ext cx="1427456" cy="588419"/>
      </dsp:txXfrm>
    </dsp:sp>
    <dsp:sp modelId="{B8FFFECD-3D0C-4C45-805F-1DDAF0887D77}">
      <dsp:nvSpPr>
        <dsp:cNvPr id="0" name=""/>
        <dsp:cNvSpPr/>
      </dsp:nvSpPr>
      <dsp:spPr>
        <a:xfrm>
          <a:off x="2763469" y="-288992"/>
          <a:ext cx="1712145" cy="1712145"/>
        </a:xfrm>
        <a:prstGeom prst="circularArrow">
          <a:avLst>
            <a:gd name="adj1" fmla="val 3285"/>
            <a:gd name="adj2" fmla="val 405578"/>
            <a:gd name="adj3" fmla="val 19560882"/>
            <a:gd name="adj4" fmla="val 12717482"/>
            <a:gd name="adj5" fmla="val 383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D77572-197A-4BC2-B980-9C02672BA49C}">
      <dsp:nvSpPr>
        <dsp:cNvPr id="0" name=""/>
        <dsp:cNvSpPr/>
      </dsp:nvSpPr>
      <dsp:spPr>
        <a:xfrm>
          <a:off x="2586118" y="146218"/>
          <a:ext cx="717607" cy="285369"/>
        </a:xfrm>
        <a:prstGeom prst="roundRect">
          <a:avLst>
            <a:gd name="adj" fmla="val 10000"/>
          </a:avLst>
        </a:prstGeom>
        <a:solidFill>
          <a:srgbClr val="FF5001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dirty="0"/>
            <a:t>Paso 2</a:t>
          </a:r>
        </a:p>
      </dsp:txBody>
      <dsp:txXfrm>
        <a:off x="2594476" y="154576"/>
        <a:ext cx="700891" cy="268653"/>
      </dsp:txXfrm>
    </dsp:sp>
    <dsp:sp modelId="{9555464A-0398-456D-BE16-E20CC5B1A5AC}">
      <dsp:nvSpPr>
        <dsp:cNvPr id="0" name=""/>
        <dsp:cNvSpPr/>
      </dsp:nvSpPr>
      <dsp:spPr>
        <a:xfrm>
          <a:off x="3734071" y="273573"/>
          <a:ext cx="1355455" cy="812803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123825" tIns="123825" rIns="123825" bIns="123825" numCol="1" spcCol="1270" anchor="ctr" anchorCtr="0">
          <a:noAutofit/>
        </a:bodyPr>
        <a:lstStyle/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200" kern="1200" dirty="0"/>
            <a:t>Evaluación por la Cámara</a:t>
          </a:r>
        </a:p>
      </dsp:txBody>
      <dsp:txXfrm>
        <a:off x="3752776" y="292278"/>
        <a:ext cx="1318045" cy="601221"/>
      </dsp:txXfrm>
    </dsp:sp>
    <dsp:sp modelId="{A7AFA57A-EFBC-4FD0-AE36-C0754361A232}">
      <dsp:nvSpPr>
        <dsp:cNvPr id="0" name=""/>
        <dsp:cNvSpPr/>
      </dsp:nvSpPr>
      <dsp:spPr>
        <a:xfrm>
          <a:off x="4390723" y="952778"/>
          <a:ext cx="717607" cy="285369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dirty="0"/>
            <a:t>Paso 3</a:t>
          </a:r>
        </a:p>
      </dsp:txBody>
      <dsp:txXfrm>
        <a:off x="4399081" y="961136"/>
        <a:ext cx="700891" cy="268653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E1DCD5-D32A-47FB-BE3B-8CD832B73ADE}">
      <dsp:nvSpPr>
        <dsp:cNvPr id="0" name=""/>
        <dsp:cNvSpPr/>
      </dsp:nvSpPr>
      <dsp:spPr>
        <a:xfrm>
          <a:off x="6506955" y="327296"/>
          <a:ext cx="653503" cy="448492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F4FA89-EDF8-43DB-9273-AD4EC82F8515}">
      <dsp:nvSpPr>
        <dsp:cNvPr id="0" name=""/>
        <dsp:cNvSpPr/>
      </dsp:nvSpPr>
      <dsp:spPr>
        <a:xfrm>
          <a:off x="81726" y="313452"/>
          <a:ext cx="8575986" cy="476180"/>
        </a:xfrm>
        <a:prstGeom prst="roundRect">
          <a:avLst/>
        </a:prstGeom>
        <a:solidFill>
          <a:schemeClr val="accent5">
            <a:lumMod val="7500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b="1" kern="1200" dirty="0" smtClean="0"/>
            <a:t>Exposición al Cargo del Capital de Largo Plazo cuando existe CONCENTRACIÓN</a:t>
          </a:r>
          <a:endParaRPr lang="es-ES" sz="1800" b="1" kern="1200" dirty="0"/>
        </a:p>
      </dsp:txBody>
      <dsp:txXfrm>
        <a:off x="104971" y="336697"/>
        <a:ext cx="8529496" cy="429690"/>
      </dsp:txXfrm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EF41FD-464C-4BD5-8998-33F02237432D}">
      <dsp:nvSpPr>
        <dsp:cNvPr id="0" name=""/>
        <dsp:cNvSpPr/>
      </dsp:nvSpPr>
      <dsp:spPr>
        <a:xfrm rot="10800000">
          <a:off x="1303273" y="1895"/>
          <a:ext cx="4053840" cy="1128772"/>
        </a:xfrm>
        <a:prstGeom prst="homePlate">
          <a:avLst/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7757" tIns="57150" rIns="106680" bIns="57150" numCol="1" spcCol="1270" anchor="ctr" anchorCtr="0">
          <a:noAutofit/>
        </a:bodyPr>
        <a:lstStyle/>
        <a:p>
          <a:pPr lvl="0" algn="ctr" defTabSz="666750">
            <a:lnSpc>
              <a:spcPts val="1920"/>
            </a:lnSpc>
            <a:spcBef>
              <a:spcPct val="0"/>
            </a:spcBef>
            <a:spcAft>
              <a:spcPts val="0"/>
            </a:spcAft>
          </a:pPr>
          <a:r>
            <a:rPr lang="es-ES" sz="1500" b="1" kern="1200" smtClean="0"/>
            <a:t>Concentración</a:t>
          </a:r>
        </a:p>
        <a:p>
          <a:pPr lvl="0" algn="just" defTabSz="666750">
            <a:lnSpc>
              <a:spcPts val="1920"/>
            </a:lnSpc>
            <a:spcBef>
              <a:spcPct val="0"/>
            </a:spcBef>
            <a:spcAft>
              <a:spcPts val="0"/>
            </a:spcAft>
          </a:pPr>
          <a:r>
            <a:rPr lang="es-ES" sz="1500" b="0" kern="1200" smtClean="0"/>
            <a:t>Cuando</a:t>
          </a:r>
          <a:r>
            <a:rPr lang="es-ES" sz="1500" b="1" kern="1200" smtClean="0"/>
            <a:t> u</a:t>
          </a:r>
          <a:r>
            <a:rPr lang="es-ES" sz="1500" kern="1200" smtClean="0"/>
            <a:t>n </a:t>
          </a:r>
          <a:r>
            <a:rPr lang="es-ES" sz="1500" b="1" kern="1200" smtClean="0"/>
            <a:t>Comprador</a:t>
          </a:r>
          <a:r>
            <a:rPr lang="es-ES" sz="1500" kern="1200" smtClean="0"/>
            <a:t> distinto al Suministrador de Servicios Básicos tiene un FAP superior al factor 0.050000</a:t>
          </a:r>
          <a:endParaRPr lang="es-419" sz="1500" kern="1200" dirty="0"/>
        </a:p>
      </dsp:txBody>
      <dsp:txXfrm rot="10800000">
        <a:off x="1585466" y="1895"/>
        <a:ext cx="3771647" cy="1128772"/>
      </dsp:txXfrm>
    </dsp:sp>
    <dsp:sp modelId="{D772832F-2EE8-4B9B-A64A-51E7A65FDF85}">
      <dsp:nvSpPr>
        <dsp:cNvPr id="0" name=""/>
        <dsp:cNvSpPr/>
      </dsp:nvSpPr>
      <dsp:spPr>
        <a:xfrm>
          <a:off x="738886" y="1895"/>
          <a:ext cx="1128772" cy="1128772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8575" cap="flat" cmpd="sng" algn="ctr">
          <a:solidFill>
            <a:schemeClr val="accent5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6568A7-1999-4AD3-901F-150E6D789EAC}">
      <dsp:nvSpPr>
        <dsp:cNvPr id="0" name=""/>
        <dsp:cNvSpPr/>
      </dsp:nvSpPr>
      <dsp:spPr>
        <a:xfrm rot="10800000">
          <a:off x="1303273" y="1467613"/>
          <a:ext cx="4053840" cy="1128772"/>
        </a:xfrm>
        <a:prstGeom prst="homePlate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7757" tIns="57150" rIns="106680" bIns="57150" numCol="1" spcCol="1270" anchor="ctr" anchorCtr="0">
          <a:noAutofit/>
        </a:bodyPr>
        <a:lstStyle/>
        <a:p>
          <a:pPr lvl="0" algn="ctr" defTabSz="666750">
            <a:lnSpc>
              <a:spcPts val="1800"/>
            </a:lnSpc>
            <a:spcBef>
              <a:spcPct val="0"/>
            </a:spcBef>
            <a:spcAft>
              <a:spcPts val="0"/>
            </a:spcAft>
          </a:pPr>
          <a:r>
            <a:rPr lang="es-MX" sz="1500" b="1" kern="1200" dirty="0" smtClean="0"/>
            <a:t>Factor de Ajuste de Concentración:</a:t>
          </a:r>
        </a:p>
        <a:p>
          <a:pPr lvl="0" algn="just" defTabSz="666750">
            <a:lnSpc>
              <a:spcPts val="1800"/>
            </a:lnSpc>
            <a:spcBef>
              <a:spcPct val="0"/>
            </a:spcBef>
            <a:spcAft>
              <a:spcPts val="0"/>
            </a:spcAft>
          </a:pPr>
          <a:r>
            <a:rPr lang="es-ES" sz="1500" u="none" kern="1200" dirty="0" smtClean="0"/>
            <a:t>a) Con rating B- o mayor, el factor de ajuste de concentración será 2.</a:t>
          </a:r>
          <a:endParaRPr lang="es-419" sz="1500" u="none" kern="1200" dirty="0" smtClean="0"/>
        </a:p>
        <a:p>
          <a:pPr lvl="0" algn="just" defTabSz="666750">
            <a:lnSpc>
              <a:spcPts val="1800"/>
            </a:lnSpc>
            <a:spcBef>
              <a:spcPct val="0"/>
            </a:spcBef>
            <a:spcAft>
              <a:spcPts val="0"/>
            </a:spcAft>
          </a:pPr>
          <a:r>
            <a:rPr lang="es-ES" sz="1500" kern="1200" dirty="0" smtClean="0"/>
            <a:t>b) Con rating CCC o menor, el factor de ajuste de concentración será 5.</a:t>
          </a:r>
          <a:endParaRPr lang="es-419" sz="1500" kern="1200" dirty="0"/>
        </a:p>
      </dsp:txBody>
      <dsp:txXfrm rot="10800000">
        <a:off x="1585466" y="1467613"/>
        <a:ext cx="3771647" cy="1128772"/>
      </dsp:txXfrm>
    </dsp:sp>
    <dsp:sp modelId="{23AAA5B5-95D4-49E6-8F05-B432ECF5AEB7}">
      <dsp:nvSpPr>
        <dsp:cNvPr id="0" name=""/>
        <dsp:cNvSpPr/>
      </dsp:nvSpPr>
      <dsp:spPr>
        <a:xfrm>
          <a:off x="738886" y="1467613"/>
          <a:ext cx="1128772" cy="1128772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EAFDAD-8BD0-46A1-BD6F-BCB9439D0FCD}">
      <dsp:nvSpPr>
        <dsp:cNvPr id="0" name=""/>
        <dsp:cNvSpPr/>
      </dsp:nvSpPr>
      <dsp:spPr>
        <a:xfrm rot="10800000">
          <a:off x="1303273" y="2933332"/>
          <a:ext cx="4053840" cy="1128772"/>
        </a:xfrm>
        <a:prstGeom prst="homePlate">
          <a:avLst/>
        </a:prstGeom>
        <a:solidFill>
          <a:schemeClr val="accent5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7757" tIns="60960" rIns="113792" bIns="6096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1" kern="1200" dirty="0" smtClean="0"/>
            <a:t>Cálculo</a:t>
          </a:r>
          <a:endParaRPr lang="es-MX" sz="2700" b="1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419" sz="2700" b="1" kern="1200" dirty="0"/>
        </a:p>
      </dsp:txBody>
      <dsp:txXfrm rot="10800000">
        <a:off x="1585466" y="2933332"/>
        <a:ext cx="3771647" cy="1128772"/>
      </dsp:txXfrm>
    </dsp:sp>
    <dsp:sp modelId="{ADE208E9-372B-49B2-AEC3-82E7DCADC674}">
      <dsp:nvSpPr>
        <dsp:cNvPr id="0" name=""/>
        <dsp:cNvSpPr/>
      </dsp:nvSpPr>
      <dsp:spPr>
        <a:xfrm>
          <a:off x="738886" y="2933332"/>
          <a:ext cx="1128772" cy="1128772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accent1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DAF468-8FDA-445F-AA8A-874FBCCA4FF6}">
      <dsp:nvSpPr>
        <dsp:cNvPr id="0" name=""/>
        <dsp:cNvSpPr/>
      </dsp:nvSpPr>
      <dsp:spPr>
        <a:xfrm>
          <a:off x="0" y="47635"/>
          <a:ext cx="3055665" cy="26383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/>
            <a:t>Garantías de cumplimiento</a:t>
          </a:r>
        </a:p>
      </dsp:txBody>
      <dsp:txXfrm>
        <a:off x="12879" y="60514"/>
        <a:ext cx="3029907" cy="238077"/>
      </dsp:txXfrm>
    </dsp:sp>
    <dsp:sp modelId="{EA2C3D71-A0F7-4AF3-9A7D-5CFDB886A8F3}">
      <dsp:nvSpPr>
        <dsp:cNvPr id="0" name=""/>
        <dsp:cNvSpPr/>
      </dsp:nvSpPr>
      <dsp:spPr>
        <a:xfrm>
          <a:off x="0" y="343150"/>
          <a:ext cx="3055665" cy="26383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/>
            <a:t>Fondo de </a:t>
          </a:r>
          <a:r>
            <a:rPr lang="es-ES" sz="1100" kern="1200" dirty="0" smtClean="0"/>
            <a:t>Reserva</a:t>
          </a:r>
          <a:endParaRPr lang="es-ES" sz="1100" kern="1200" dirty="0"/>
        </a:p>
      </dsp:txBody>
      <dsp:txXfrm>
        <a:off x="12879" y="356029"/>
        <a:ext cx="3029907" cy="238077"/>
      </dsp:txXfrm>
    </dsp:sp>
    <dsp:sp modelId="{75EEC475-2E48-4706-96D6-E26A3A4E7592}">
      <dsp:nvSpPr>
        <dsp:cNvPr id="0" name=""/>
        <dsp:cNvSpPr/>
      </dsp:nvSpPr>
      <dsp:spPr>
        <a:xfrm>
          <a:off x="0" y="638666"/>
          <a:ext cx="3055665" cy="26383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/>
            <a:t>Gestión de desbalances</a:t>
          </a:r>
        </a:p>
      </dsp:txBody>
      <dsp:txXfrm>
        <a:off x="12879" y="651545"/>
        <a:ext cx="3029907" cy="238077"/>
      </dsp:txXfrm>
    </dsp:sp>
    <dsp:sp modelId="{ED10AAB6-4611-4922-A9B9-95AA32934CF6}">
      <dsp:nvSpPr>
        <dsp:cNvPr id="0" name=""/>
        <dsp:cNvSpPr/>
      </dsp:nvSpPr>
      <dsp:spPr>
        <a:xfrm>
          <a:off x="0" y="934181"/>
          <a:ext cx="3055665" cy="26383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/>
            <a:t>Gestión de pérdidas</a:t>
          </a:r>
        </a:p>
      </dsp:txBody>
      <dsp:txXfrm>
        <a:off x="12879" y="947060"/>
        <a:ext cx="3029907" cy="238077"/>
      </dsp:txXfrm>
    </dsp:sp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A8EBD7-FDFA-4438-A515-61D61F520748}">
      <dsp:nvSpPr>
        <dsp:cNvPr id="0" name=""/>
        <dsp:cNvSpPr/>
      </dsp:nvSpPr>
      <dsp:spPr>
        <a:xfrm>
          <a:off x="1770519" y="58"/>
          <a:ext cx="5324546" cy="720098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3200" kern="1200" dirty="0" smtClean="0"/>
            <a:t>Recursos del Fondo de Reserva</a:t>
          </a:r>
          <a:endParaRPr lang="es-419" sz="3200" kern="1200" dirty="0"/>
        </a:p>
      </dsp:txBody>
      <dsp:txXfrm>
        <a:off x="1791610" y="21149"/>
        <a:ext cx="5282364" cy="677916"/>
      </dsp:txXfrm>
    </dsp:sp>
    <dsp:sp modelId="{5FC7C5B7-2C31-41B3-B08E-7AEDF50B0949}">
      <dsp:nvSpPr>
        <dsp:cNvPr id="0" name=""/>
        <dsp:cNvSpPr/>
      </dsp:nvSpPr>
      <dsp:spPr>
        <a:xfrm>
          <a:off x="1770519" y="849774"/>
          <a:ext cx="720098" cy="720098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464373-C3C9-4FA6-8293-7FEC31D650BD}">
      <dsp:nvSpPr>
        <dsp:cNvPr id="0" name=""/>
        <dsp:cNvSpPr/>
      </dsp:nvSpPr>
      <dsp:spPr>
        <a:xfrm>
          <a:off x="2533824" y="849774"/>
          <a:ext cx="4561241" cy="720098"/>
        </a:xfrm>
        <a:prstGeom prst="roundRect">
          <a:avLst>
            <a:gd name="adj" fmla="val 16670"/>
          </a:avLst>
        </a:prstGeom>
        <a:solidFill>
          <a:schemeClr val="bg1">
            <a:lumMod val="5000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dirty="0" smtClean="0"/>
            <a:t>Contribuciones de los Compradores</a:t>
          </a:r>
          <a:endParaRPr lang="es-419" sz="1800" kern="1200" dirty="0"/>
        </a:p>
      </dsp:txBody>
      <dsp:txXfrm>
        <a:off x="2568983" y="884933"/>
        <a:ext cx="4490923" cy="649780"/>
      </dsp:txXfrm>
    </dsp:sp>
    <dsp:sp modelId="{9ADBFAEC-7454-4E2F-9F12-6C9ED6195142}">
      <dsp:nvSpPr>
        <dsp:cNvPr id="0" name=""/>
        <dsp:cNvSpPr/>
      </dsp:nvSpPr>
      <dsp:spPr>
        <a:xfrm>
          <a:off x="1770519" y="1656285"/>
          <a:ext cx="720098" cy="720098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3DCE28-4BD5-4B63-B074-D0E501A241B7}">
      <dsp:nvSpPr>
        <dsp:cNvPr id="0" name=""/>
        <dsp:cNvSpPr/>
      </dsp:nvSpPr>
      <dsp:spPr>
        <a:xfrm>
          <a:off x="2533824" y="1656285"/>
          <a:ext cx="4561241" cy="720098"/>
        </a:xfrm>
        <a:prstGeom prst="roundRect">
          <a:avLst>
            <a:gd name="adj" fmla="val 16670"/>
          </a:avLst>
        </a:prstGeom>
        <a:solidFill>
          <a:schemeClr val="bg1">
            <a:lumMod val="5000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smtClean="0"/>
            <a:t>Recursos obtenidos de la ejecución de garantías y penalizaciones</a:t>
          </a:r>
          <a:endParaRPr lang="es-MX" sz="1800" kern="1200" dirty="0"/>
        </a:p>
      </dsp:txBody>
      <dsp:txXfrm>
        <a:off x="2568983" y="1691444"/>
        <a:ext cx="4490923" cy="649780"/>
      </dsp:txXfrm>
    </dsp:sp>
    <dsp:sp modelId="{87CA072E-C273-4E6F-8092-C6E04E0B8CC9}">
      <dsp:nvSpPr>
        <dsp:cNvPr id="0" name=""/>
        <dsp:cNvSpPr/>
      </dsp:nvSpPr>
      <dsp:spPr>
        <a:xfrm>
          <a:off x="1770519" y="2462795"/>
          <a:ext cx="720098" cy="720098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17B443-D06F-4BC1-9950-3B65456517E8}">
      <dsp:nvSpPr>
        <dsp:cNvPr id="0" name=""/>
        <dsp:cNvSpPr/>
      </dsp:nvSpPr>
      <dsp:spPr>
        <a:xfrm>
          <a:off x="2533824" y="2462795"/>
          <a:ext cx="4561241" cy="720098"/>
        </a:xfrm>
        <a:prstGeom prst="roundRect">
          <a:avLst>
            <a:gd name="adj" fmla="val 16670"/>
          </a:avLst>
        </a:prstGeom>
        <a:solidFill>
          <a:schemeClr val="bg1">
            <a:lumMod val="5000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dirty="0" smtClean="0"/>
            <a:t>Recursos obtenidos por la venta de </a:t>
          </a:r>
          <a:r>
            <a:rPr lang="es-MX" sz="1800" kern="1200" dirty="0" smtClean="0"/>
            <a:t>Productos</a:t>
          </a:r>
          <a:endParaRPr lang="es-MX" sz="1800" kern="1200" dirty="0"/>
        </a:p>
      </dsp:txBody>
      <dsp:txXfrm>
        <a:off x="2568983" y="2497954"/>
        <a:ext cx="4490923" cy="649780"/>
      </dsp:txXfrm>
    </dsp:sp>
    <dsp:sp modelId="{20EB7669-C253-4438-BFB1-4DEB7A519C93}">
      <dsp:nvSpPr>
        <dsp:cNvPr id="0" name=""/>
        <dsp:cNvSpPr/>
      </dsp:nvSpPr>
      <dsp:spPr>
        <a:xfrm>
          <a:off x="1770519" y="3269305"/>
          <a:ext cx="720098" cy="720098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84345D-2C0C-45BA-9498-03252620C701}">
      <dsp:nvSpPr>
        <dsp:cNvPr id="0" name=""/>
        <dsp:cNvSpPr/>
      </dsp:nvSpPr>
      <dsp:spPr>
        <a:xfrm>
          <a:off x="2533824" y="3269305"/>
          <a:ext cx="4561241" cy="720098"/>
        </a:xfrm>
        <a:prstGeom prst="roundRect">
          <a:avLst>
            <a:gd name="adj" fmla="val 16670"/>
          </a:avLst>
        </a:prstGeom>
        <a:solidFill>
          <a:schemeClr val="bg1">
            <a:lumMod val="5000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dirty="0" smtClean="0"/>
            <a:t>Recursos obtenidos del cobro de </a:t>
          </a:r>
          <a:r>
            <a:rPr lang="es-MX" sz="1800" kern="1200" dirty="0" smtClean="0"/>
            <a:t>intereses moratorios</a:t>
          </a:r>
          <a:endParaRPr lang="es-MX" sz="1800" kern="1200" dirty="0"/>
        </a:p>
      </dsp:txBody>
      <dsp:txXfrm>
        <a:off x="2568983" y="3304464"/>
        <a:ext cx="4490923" cy="649780"/>
      </dsp:txXfrm>
    </dsp:sp>
    <dsp:sp modelId="{11DD0B95-48FA-4330-A373-EABE7D51BA16}">
      <dsp:nvSpPr>
        <dsp:cNvPr id="0" name=""/>
        <dsp:cNvSpPr/>
      </dsp:nvSpPr>
      <dsp:spPr>
        <a:xfrm>
          <a:off x="1770519" y="4075815"/>
          <a:ext cx="720098" cy="720098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5E51B9-BBFD-4609-8480-C2C70779957D}">
      <dsp:nvSpPr>
        <dsp:cNvPr id="0" name=""/>
        <dsp:cNvSpPr/>
      </dsp:nvSpPr>
      <dsp:spPr>
        <a:xfrm>
          <a:off x="2533824" y="4075815"/>
          <a:ext cx="4561241" cy="720098"/>
        </a:xfrm>
        <a:prstGeom prst="roundRect">
          <a:avLst>
            <a:gd name="adj" fmla="val 16670"/>
          </a:avLst>
        </a:prstGeom>
        <a:solidFill>
          <a:schemeClr val="bg1">
            <a:lumMod val="5000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dirty="0" smtClean="0"/>
            <a:t>Ingresos excedentes </a:t>
          </a:r>
          <a:r>
            <a:rPr lang="es-MX" sz="1800" kern="1200" dirty="0" smtClean="0"/>
            <a:t>de la cuota </a:t>
          </a:r>
          <a:r>
            <a:rPr lang="es-MX" sz="1800" kern="1200" dirty="0" smtClean="0"/>
            <a:t>de operación</a:t>
          </a:r>
          <a:endParaRPr lang="es-419" sz="1800" kern="1200" dirty="0"/>
        </a:p>
      </dsp:txBody>
      <dsp:txXfrm>
        <a:off x="2568983" y="4110974"/>
        <a:ext cx="4490923" cy="649780"/>
      </dsp:txXfrm>
    </dsp:sp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FAF063-FFDB-4B52-82CD-C201471AB25B}">
      <dsp:nvSpPr>
        <dsp:cNvPr id="0" name=""/>
        <dsp:cNvSpPr/>
      </dsp:nvSpPr>
      <dsp:spPr>
        <a:xfrm>
          <a:off x="3520" y="2640111"/>
          <a:ext cx="1742142" cy="871071"/>
        </a:xfrm>
        <a:prstGeom prst="roundRect">
          <a:avLst>
            <a:gd name="adj" fmla="val 10000"/>
          </a:avLst>
        </a:prstGeom>
        <a:solidFill>
          <a:schemeClr val="accent5"/>
        </a:solidFill>
        <a:ln w="1905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3">
          <a:schemeClr val="lt1"/>
        </a:lnRef>
        <a:fillRef idx="1">
          <a:schemeClr val="accent5"/>
        </a:fillRef>
        <a:effectRef idx="1">
          <a:schemeClr val="accent5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1" kern="1200" dirty="0"/>
            <a:t>Desbalances</a:t>
          </a:r>
        </a:p>
      </dsp:txBody>
      <dsp:txXfrm>
        <a:off x="29033" y="2665624"/>
        <a:ext cx="1691116" cy="820045"/>
      </dsp:txXfrm>
    </dsp:sp>
    <dsp:sp modelId="{A6CA2BA9-E73D-4694-BFFD-5664F7028E17}">
      <dsp:nvSpPr>
        <dsp:cNvPr id="0" name=""/>
        <dsp:cNvSpPr/>
      </dsp:nvSpPr>
      <dsp:spPr>
        <a:xfrm rot="17004697">
          <a:off x="1383752" y="2603561"/>
          <a:ext cx="942406" cy="27465"/>
        </a:xfrm>
        <a:custGeom>
          <a:avLst/>
          <a:gdLst/>
          <a:ahLst/>
          <a:cxnLst/>
          <a:rect l="0" t="0" r="0" b="0"/>
          <a:pathLst>
            <a:path>
              <a:moveTo>
                <a:pt x="0" y="13732"/>
              </a:moveTo>
              <a:lnTo>
                <a:pt x="942406" y="1373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800" kern="1200"/>
        </a:p>
      </dsp:txBody>
      <dsp:txXfrm>
        <a:off x="1831395" y="2593733"/>
        <a:ext cx="47120" cy="47120"/>
      </dsp:txXfrm>
    </dsp:sp>
    <dsp:sp modelId="{CD67F53E-8C9B-41EA-B936-90B354B9F55D}">
      <dsp:nvSpPr>
        <dsp:cNvPr id="0" name=""/>
        <dsp:cNvSpPr/>
      </dsp:nvSpPr>
      <dsp:spPr>
        <a:xfrm>
          <a:off x="1964248" y="1723405"/>
          <a:ext cx="1742142" cy="87107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satMod val="103000"/>
                <a:lumMod val="102000"/>
                <a:tint val="94000"/>
              </a:schemeClr>
            </a:gs>
            <a:gs pos="50000">
              <a:schemeClr val="accent3">
                <a:satMod val="110000"/>
                <a:lumMod val="100000"/>
                <a:shade val="100000"/>
              </a:schemeClr>
            </a:gs>
            <a:gs pos="100000">
              <a:schemeClr val="accent3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dirty="0"/>
            <a:t>Pagos </a:t>
          </a:r>
        </a:p>
      </dsp:txBody>
      <dsp:txXfrm>
        <a:off x="1989761" y="1748918"/>
        <a:ext cx="1691116" cy="820045"/>
      </dsp:txXfrm>
    </dsp:sp>
    <dsp:sp modelId="{7C95B303-2BF4-4510-B207-507E1FAAF061}">
      <dsp:nvSpPr>
        <dsp:cNvPr id="0" name=""/>
        <dsp:cNvSpPr/>
      </dsp:nvSpPr>
      <dsp:spPr>
        <a:xfrm rot="154713">
          <a:off x="3706333" y="2147755"/>
          <a:ext cx="113266" cy="27465"/>
        </a:xfrm>
        <a:custGeom>
          <a:avLst/>
          <a:gdLst/>
          <a:ahLst/>
          <a:cxnLst/>
          <a:rect l="0" t="0" r="0" b="0"/>
          <a:pathLst>
            <a:path>
              <a:moveTo>
                <a:pt x="0" y="13732"/>
              </a:moveTo>
              <a:lnTo>
                <a:pt x="113266" y="1373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800" kern="1200"/>
        </a:p>
      </dsp:txBody>
      <dsp:txXfrm>
        <a:off x="3760135" y="2158657"/>
        <a:ext cx="5663" cy="5663"/>
      </dsp:txXfrm>
    </dsp:sp>
    <dsp:sp modelId="{BC4B3DDC-6A11-4E4B-A899-47DF3EE56492}">
      <dsp:nvSpPr>
        <dsp:cNvPr id="0" name=""/>
        <dsp:cNvSpPr/>
      </dsp:nvSpPr>
      <dsp:spPr>
        <a:xfrm>
          <a:off x="3819543" y="1728501"/>
          <a:ext cx="2205273" cy="8710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/>
            <a:t>Incumplimientos de Compradores</a:t>
          </a:r>
        </a:p>
      </dsp:txBody>
      <dsp:txXfrm>
        <a:off x="3845056" y="1754014"/>
        <a:ext cx="2154247" cy="820045"/>
      </dsp:txXfrm>
    </dsp:sp>
    <dsp:sp modelId="{3933F428-92B5-4109-A5A2-F36F94DAFDEB}">
      <dsp:nvSpPr>
        <dsp:cNvPr id="0" name=""/>
        <dsp:cNvSpPr/>
      </dsp:nvSpPr>
      <dsp:spPr>
        <a:xfrm rot="4896639">
          <a:off x="1274079" y="3608145"/>
          <a:ext cx="1104278" cy="27465"/>
        </a:xfrm>
        <a:custGeom>
          <a:avLst/>
          <a:gdLst/>
          <a:ahLst/>
          <a:cxnLst/>
          <a:rect l="0" t="0" r="0" b="0"/>
          <a:pathLst>
            <a:path>
              <a:moveTo>
                <a:pt x="0" y="13732"/>
              </a:moveTo>
              <a:lnTo>
                <a:pt x="1104278" y="1373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800" kern="1200"/>
        </a:p>
      </dsp:txBody>
      <dsp:txXfrm>
        <a:off x="1798612" y="3594271"/>
        <a:ext cx="55213" cy="55213"/>
      </dsp:txXfrm>
    </dsp:sp>
    <dsp:sp modelId="{044B5603-3A2D-4C99-ADE1-B306C57F6DE7}">
      <dsp:nvSpPr>
        <dsp:cNvPr id="0" name=""/>
        <dsp:cNvSpPr/>
      </dsp:nvSpPr>
      <dsp:spPr>
        <a:xfrm>
          <a:off x="1906775" y="3732574"/>
          <a:ext cx="1742142" cy="87107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satMod val="103000"/>
                <a:lumMod val="102000"/>
                <a:tint val="94000"/>
              </a:schemeClr>
            </a:gs>
            <a:gs pos="50000">
              <a:schemeClr val="accent3">
                <a:satMod val="110000"/>
                <a:lumMod val="100000"/>
                <a:shade val="100000"/>
              </a:schemeClr>
            </a:gs>
            <a:gs pos="100000">
              <a:schemeClr val="accent3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dirty="0"/>
            <a:t>Productos</a:t>
          </a:r>
        </a:p>
      </dsp:txBody>
      <dsp:txXfrm>
        <a:off x="1932288" y="3758087"/>
        <a:ext cx="1691116" cy="820045"/>
      </dsp:txXfrm>
    </dsp:sp>
    <dsp:sp modelId="{6E1B2314-6ADB-4364-9A41-CE23441C2012}">
      <dsp:nvSpPr>
        <dsp:cNvPr id="0" name=""/>
        <dsp:cNvSpPr/>
      </dsp:nvSpPr>
      <dsp:spPr>
        <a:xfrm rot="21502165">
          <a:off x="3648895" y="4152787"/>
          <a:ext cx="111733" cy="27465"/>
        </a:xfrm>
        <a:custGeom>
          <a:avLst/>
          <a:gdLst/>
          <a:ahLst/>
          <a:cxnLst/>
          <a:rect l="0" t="0" r="0" b="0"/>
          <a:pathLst>
            <a:path>
              <a:moveTo>
                <a:pt x="0" y="13732"/>
              </a:moveTo>
              <a:lnTo>
                <a:pt x="111733" y="1373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800" kern="1200"/>
        </a:p>
      </dsp:txBody>
      <dsp:txXfrm>
        <a:off x="3701968" y="4163726"/>
        <a:ext cx="5586" cy="5586"/>
      </dsp:txXfrm>
    </dsp:sp>
    <dsp:sp modelId="{033E4BBC-E4C6-4D23-B8D1-CF3003BE353F}">
      <dsp:nvSpPr>
        <dsp:cNvPr id="0" name=""/>
        <dsp:cNvSpPr/>
      </dsp:nvSpPr>
      <dsp:spPr>
        <a:xfrm>
          <a:off x="3760606" y="3729394"/>
          <a:ext cx="2214262" cy="8710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/>
            <a:t>No entrega de producto</a:t>
          </a:r>
        </a:p>
      </dsp:txBody>
      <dsp:txXfrm>
        <a:off x="3786119" y="3754907"/>
        <a:ext cx="2163236" cy="820045"/>
      </dsp:txXfrm>
    </dsp:sp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856545-DD7B-4589-8493-930666C01CD1}">
      <dsp:nvSpPr>
        <dsp:cNvPr id="0" name=""/>
        <dsp:cNvSpPr/>
      </dsp:nvSpPr>
      <dsp:spPr>
        <a:xfrm>
          <a:off x="209642" y="528"/>
          <a:ext cx="2006406" cy="2006406"/>
        </a:xfrm>
        <a:prstGeom prst="ellipse">
          <a:avLst/>
        </a:prstGeom>
        <a:solidFill>
          <a:schemeClr val="accent5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dirty="0"/>
            <a:t>Cámara de Compensación</a:t>
          </a:r>
        </a:p>
      </dsp:txBody>
      <dsp:txXfrm>
        <a:off x="503473" y="294359"/>
        <a:ext cx="1418744" cy="1418744"/>
      </dsp:txXfrm>
    </dsp:sp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EEB43F-A1C8-487B-89F5-FCA3407F3F28}">
      <dsp:nvSpPr>
        <dsp:cNvPr id="0" name=""/>
        <dsp:cNvSpPr/>
      </dsp:nvSpPr>
      <dsp:spPr>
        <a:xfrm>
          <a:off x="351" y="627592"/>
          <a:ext cx="2471521" cy="270227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400" kern="1200" dirty="0"/>
            <a:t>Reglas simplificadas para la cesión total o parcial de Contratos a Compradores del mismo Portafolio.</a:t>
          </a:r>
          <a:endParaRPr lang="es-MX" sz="14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MX" sz="10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400" kern="1200" dirty="0"/>
            <a:t>Sujeto a no adeudos por parte del cedente y a que el cesionario cuente con la Garantía de Cumplimiento y la Contribución al Fondo de Reserva necesarias.</a:t>
          </a:r>
          <a:endParaRPr lang="es-MX" sz="1400" kern="1200" dirty="0"/>
        </a:p>
      </dsp:txBody>
      <dsp:txXfrm>
        <a:off x="62538" y="689779"/>
        <a:ext cx="2347147" cy="1998844"/>
      </dsp:txXfrm>
    </dsp:sp>
    <dsp:sp modelId="{712BA19B-5E6F-4E8E-A06C-6ACE183B58A8}">
      <dsp:nvSpPr>
        <dsp:cNvPr id="0" name=""/>
        <dsp:cNvSpPr/>
      </dsp:nvSpPr>
      <dsp:spPr>
        <a:xfrm>
          <a:off x="1404679" y="1823138"/>
          <a:ext cx="2766265" cy="2766265"/>
        </a:xfrm>
        <a:prstGeom prst="leftCircularArrow">
          <a:avLst>
            <a:gd name="adj1" fmla="val 2657"/>
            <a:gd name="adj2" fmla="val 323203"/>
            <a:gd name="adj3" fmla="val 1957350"/>
            <a:gd name="adj4" fmla="val 8883125"/>
            <a:gd name="adj5" fmla="val 3100"/>
          </a:avLst>
        </a:prstGeom>
        <a:solidFill>
          <a:schemeClr val="tx1">
            <a:lumMod val="75000"/>
            <a:lumOff val="2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2DC14F-AB78-4C45-9914-3332919EC662}">
      <dsp:nvSpPr>
        <dsp:cNvPr id="0" name=""/>
        <dsp:cNvSpPr/>
      </dsp:nvSpPr>
      <dsp:spPr>
        <a:xfrm>
          <a:off x="599330" y="3026908"/>
          <a:ext cx="2037702" cy="81032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satMod val="103000"/>
                <a:lumMod val="102000"/>
                <a:tint val="94000"/>
              </a:schemeClr>
            </a:gs>
            <a:gs pos="50000">
              <a:schemeClr val="dk1">
                <a:satMod val="110000"/>
                <a:lumMod val="100000"/>
                <a:shade val="100000"/>
              </a:schemeClr>
            </a:gs>
            <a:gs pos="100000">
              <a:schemeClr val="dk1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dk1"/>
        </a:lnRef>
        <a:fillRef idx="3">
          <a:schemeClr val="dk1"/>
        </a:fillRef>
        <a:effectRef idx="3">
          <a:schemeClr val="dk1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2400" kern="1200" dirty="0"/>
            <a:t>Comprador 1 Portafolio A</a:t>
          </a:r>
          <a:endParaRPr lang="es-MX" sz="2400" kern="1200" dirty="0"/>
        </a:p>
      </dsp:txBody>
      <dsp:txXfrm>
        <a:off x="623064" y="3050642"/>
        <a:ext cx="1990234" cy="762859"/>
      </dsp:txXfrm>
    </dsp:sp>
    <dsp:sp modelId="{C3AA37EC-8D31-483D-82B4-9C6473C41D95}">
      <dsp:nvSpPr>
        <dsp:cNvPr id="0" name=""/>
        <dsp:cNvSpPr/>
      </dsp:nvSpPr>
      <dsp:spPr>
        <a:xfrm>
          <a:off x="2987047" y="1212007"/>
          <a:ext cx="2785742" cy="23563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400" kern="1200" dirty="0"/>
            <a:t>La cesión será implementada a través del incremento del Factor de Asignación Proporcional del cesionario o cesionarios.</a:t>
          </a:r>
          <a:endParaRPr lang="es-MX" sz="13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MX" sz="11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400" kern="1200" dirty="0"/>
            <a:t>Reglas especiales para la cesión total de contratos a otras Entidades Responsables de Carga.</a:t>
          </a:r>
          <a:endParaRPr lang="es-MX" sz="1400" kern="1200" dirty="0"/>
        </a:p>
      </dsp:txBody>
      <dsp:txXfrm>
        <a:off x="3041273" y="1771160"/>
        <a:ext cx="2677290" cy="1742946"/>
      </dsp:txXfrm>
    </dsp:sp>
    <dsp:sp modelId="{D42EE49B-A37F-4C6D-B455-97B665FA88F5}">
      <dsp:nvSpPr>
        <dsp:cNvPr id="0" name=""/>
        <dsp:cNvSpPr/>
      </dsp:nvSpPr>
      <dsp:spPr>
        <a:xfrm>
          <a:off x="4505081" y="-265915"/>
          <a:ext cx="3129322" cy="3129322"/>
        </a:xfrm>
        <a:prstGeom prst="circularArrow">
          <a:avLst>
            <a:gd name="adj1" fmla="val 2349"/>
            <a:gd name="adj2" fmla="val 283671"/>
            <a:gd name="adj3" fmla="val 19197340"/>
            <a:gd name="adj4" fmla="val 12232033"/>
            <a:gd name="adj5" fmla="val 2740"/>
          </a:avLst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78A345-7D5F-45AC-90D6-3F9FFAFA9B50}">
      <dsp:nvSpPr>
        <dsp:cNvPr id="0" name=""/>
        <dsp:cNvSpPr/>
      </dsp:nvSpPr>
      <dsp:spPr>
        <a:xfrm>
          <a:off x="3446447" y="770880"/>
          <a:ext cx="2037702" cy="81032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satMod val="103000"/>
                <a:lumMod val="102000"/>
                <a:tint val="94000"/>
              </a:schemeClr>
            </a:gs>
            <a:gs pos="50000">
              <a:schemeClr val="dk1">
                <a:satMod val="110000"/>
                <a:lumMod val="100000"/>
                <a:shade val="100000"/>
              </a:schemeClr>
            </a:gs>
            <a:gs pos="100000">
              <a:schemeClr val="dk1"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1">
          <a:schemeClr val="dk1"/>
        </a:lnRef>
        <a:fillRef idx="3">
          <a:schemeClr val="dk1"/>
        </a:fillRef>
        <a:effectRef idx="2">
          <a:schemeClr val="dk1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2400" kern="1200" dirty="0"/>
            <a:t>Comprador 2</a:t>
          </a:r>
          <a:br>
            <a:rPr lang="es-ES_tradnl" sz="2400" kern="1200" dirty="0"/>
          </a:br>
          <a:r>
            <a:rPr lang="es-ES_tradnl" sz="2400" kern="1200" dirty="0"/>
            <a:t>Portafolio A</a:t>
          </a:r>
        </a:p>
      </dsp:txBody>
      <dsp:txXfrm>
        <a:off x="3470181" y="794614"/>
        <a:ext cx="1990234" cy="762859"/>
      </dsp:txXfrm>
    </dsp:sp>
    <dsp:sp modelId="{CF6B9CB4-4928-494F-B3A6-C20F3C812810}">
      <dsp:nvSpPr>
        <dsp:cNvPr id="0" name=""/>
        <dsp:cNvSpPr/>
      </dsp:nvSpPr>
      <dsp:spPr>
        <a:xfrm>
          <a:off x="6130854" y="751074"/>
          <a:ext cx="2292415" cy="22303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400" kern="1200" dirty="0"/>
            <a:t>El cesionario se subrogará en los derechos y obligaciones del cedente, para lo cual será necesario que cuente con la Garantía de Cumplimiento y la Contribución al Fondo de Reserva necesarias.</a:t>
          </a:r>
          <a:endParaRPr lang="es-MX" sz="1400" kern="1200" dirty="0"/>
        </a:p>
      </dsp:txBody>
      <dsp:txXfrm>
        <a:off x="6182180" y="802400"/>
        <a:ext cx="2189763" cy="1649746"/>
      </dsp:txXfrm>
    </dsp:sp>
    <dsp:sp modelId="{130E68C5-D6B7-432E-9AF9-4493264F60E0}">
      <dsp:nvSpPr>
        <dsp:cNvPr id="0" name=""/>
        <dsp:cNvSpPr/>
      </dsp:nvSpPr>
      <dsp:spPr>
        <a:xfrm>
          <a:off x="6640279" y="2547194"/>
          <a:ext cx="2037702" cy="132508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satMod val="103000"/>
                <a:lumMod val="102000"/>
                <a:tint val="94000"/>
              </a:schemeClr>
            </a:gs>
            <a:gs pos="50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2400" kern="1200" dirty="0"/>
            <a:t>Otra Entidad Responsable </a:t>
          </a:r>
          <a:br>
            <a:rPr lang="es-ES_tradnl" sz="2400" kern="1200" dirty="0"/>
          </a:br>
          <a:r>
            <a:rPr lang="es-ES_tradnl" sz="2400" kern="1200" dirty="0"/>
            <a:t>de Carga</a:t>
          </a:r>
          <a:endParaRPr lang="es-MX" sz="2400" kern="1200" dirty="0"/>
        </a:p>
      </dsp:txBody>
      <dsp:txXfrm>
        <a:off x="6679089" y="2586004"/>
        <a:ext cx="1960082" cy="124746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F00C64-6AD2-479B-9016-55C84A7E9420}">
      <dsp:nvSpPr>
        <dsp:cNvPr id="0" name=""/>
        <dsp:cNvSpPr/>
      </dsp:nvSpPr>
      <dsp:spPr>
        <a:xfrm>
          <a:off x="151993" y="360"/>
          <a:ext cx="3092356" cy="803480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kern="1200" dirty="0"/>
            <a:t>Evaluación de la Calidad Crediticia</a:t>
          </a:r>
        </a:p>
      </dsp:txBody>
      <dsp:txXfrm>
        <a:off x="175526" y="23893"/>
        <a:ext cx="3045290" cy="756414"/>
      </dsp:txXfrm>
    </dsp:sp>
    <dsp:sp modelId="{626FCAE4-0EC6-4601-B2E1-D7E786B0A47F}">
      <dsp:nvSpPr>
        <dsp:cNvPr id="0" name=""/>
        <dsp:cNvSpPr/>
      </dsp:nvSpPr>
      <dsp:spPr>
        <a:xfrm>
          <a:off x="461229" y="803841"/>
          <a:ext cx="309235" cy="6026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02610"/>
              </a:lnTo>
              <a:lnTo>
                <a:pt x="309235" y="60261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82CA4C-9542-4C67-AA9A-CEFACC5D047B}">
      <dsp:nvSpPr>
        <dsp:cNvPr id="0" name=""/>
        <dsp:cNvSpPr/>
      </dsp:nvSpPr>
      <dsp:spPr>
        <a:xfrm>
          <a:off x="770465" y="1004711"/>
          <a:ext cx="2245336" cy="8034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kern="1200" dirty="0">
              <a:solidFill>
                <a:schemeClr val="tx1"/>
              </a:solidFill>
            </a:rPr>
            <a:t>Determina el nivel de crédito inicial según la evaluación del Riesgo</a:t>
          </a:r>
          <a:endParaRPr lang="es-MX" sz="1700" kern="1200" dirty="0"/>
        </a:p>
      </dsp:txBody>
      <dsp:txXfrm>
        <a:off x="793998" y="1028244"/>
        <a:ext cx="2198270" cy="756414"/>
      </dsp:txXfrm>
    </dsp:sp>
    <dsp:sp modelId="{DD8784C0-7D38-4910-BE66-22FB9400FF0B}">
      <dsp:nvSpPr>
        <dsp:cNvPr id="0" name=""/>
        <dsp:cNvSpPr/>
      </dsp:nvSpPr>
      <dsp:spPr>
        <a:xfrm>
          <a:off x="461229" y="803841"/>
          <a:ext cx="309235" cy="16069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06961"/>
              </a:lnTo>
              <a:lnTo>
                <a:pt x="309235" y="160696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A3AC3B-572D-4EC8-A6DB-D12E561553B5}">
      <dsp:nvSpPr>
        <dsp:cNvPr id="0" name=""/>
        <dsp:cNvSpPr/>
      </dsp:nvSpPr>
      <dsp:spPr>
        <a:xfrm>
          <a:off x="770465" y="2009062"/>
          <a:ext cx="2271780" cy="8034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kern="1200" dirty="0">
              <a:solidFill>
                <a:schemeClr val="tx1"/>
              </a:solidFill>
            </a:rPr>
            <a:t>Evaluación Crediticia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kern="1200" dirty="0">
              <a:solidFill>
                <a:schemeClr val="tx1"/>
              </a:solidFill>
            </a:rPr>
            <a:t>(Ajuste % del PNT)</a:t>
          </a:r>
          <a:endParaRPr lang="es-MX" sz="1700" kern="1200" dirty="0"/>
        </a:p>
      </dsp:txBody>
      <dsp:txXfrm>
        <a:off x="793998" y="2032595"/>
        <a:ext cx="2224714" cy="756414"/>
      </dsp:txXfrm>
    </dsp:sp>
    <dsp:sp modelId="{F20CA700-59BA-4C25-9E94-34AFB2FAC23B}">
      <dsp:nvSpPr>
        <dsp:cNvPr id="0" name=""/>
        <dsp:cNvSpPr/>
      </dsp:nvSpPr>
      <dsp:spPr>
        <a:xfrm>
          <a:off x="461229" y="803841"/>
          <a:ext cx="309235" cy="26113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11312"/>
              </a:lnTo>
              <a:lnTo>
                <a:pt x="309235" y="261131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4C7EE0-01B3-44AF-88F8-BF09F424E3A2}">
      <dsp:nvSpPr>
        <dsp:cNvPr id="0" name=""/>
        <dsp:cNvSpPr/>
      </dsp:nvSpPr>
      <dsp:spPr>
        <a:xfrm>
          <a:off x="770465" y="3013413"/>
          <a:ext cx="2264594" cy="8034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kern="1200" dirty="0"/>
            <a:t>Ajuste de la Evaluación Crediticia  </a:t>
          </a:r>
          <a:r>
            <a:rPr lang="es-MX" sz="1700" kern="1200" dirty="0" smtClean="0"/>
            <a:t>por Métricas Financieras</a:t>
          </a:r>
          <a:endParaRPr lang="es-MX" sz="1700" kern="1200" dirty="0"/>
        </a:p>
      </dsp:txBody>
      <dsp:txXfrm>
        <a:off x="793998" y="3036946"/>
        <a:ext cx="2217528" cy="75641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4FC9C3-BF0B-4EC5-BC31-2B10CC8C8536}">
      <dsp:nvSpPr>
        <dsp:cNvPr id="0" name=""/>
        <dsp:cNvSpPr/>
      </dsp:nvSpPr>
      <dsp:spPr>
        <a:xfrm rot="5400000">
          <a:off x="-142628" y="143951"/>
          <a:ext cx="950858" cy="665600"/>
        </a:xfrm>
        <a:prstGeom prst="chevron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kern="1200" dirty="0"/>
            <a:t>1</a:t>
          </a:r>
        </a:p>
      </dsp:txBody>
      <dsp:txXfrm rot="-5400000">
        <a:off x="1" y="334122"/>
        <a:ext cx="665600" cy="285258"/>
      </dsp:txXfrm>
    </dsp:sp>
    <dsp:sp modelId="{1AC6AC84-8B82-4F29-8C12-9DFA05B23B55}">
      <dsp:nvSpPr>
        <dsp:cNvPr id="0" name=""/>
        <dsp:cNvSpPr/>
      </dsp:nvSpPr>
      <dsp:spPr>
        <a:xfrm rot="5400000">
          <a:off x="2430565" y="-1763642"/>
          <a:ext cx="618057" cy="414798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900" kern="1200" dirty="0"/>
            <a:t>Factor de Porcentaje Inicial  </a:t>
          </a:r>
          <a:r>
            <a:rPr lang="es-MX" sz="1900" b="1" kern="1200" dirty="0"/>
            <a:t>5%</a:t>
          </a:r>
        </a:p>
      </dsp:txBody>
      <dsp:txXfrm rot="-5400000">
        <a:off x="665600" y="31494"/>
        <a:ext cx="4117817" cy="557715"/>
      </dsp:txXfrm>
    </dsp:sp>
    <dsp:sp modelId="{DCE1F0D5-3DDD-455B-8F75-397C9E81406F}">
      <dsp:nvSpPr>
        <dsp:cNvPr id="0" name=""/>
        <dsp:cNvSpPr/>
      </dsp:nvSpPr>
      <dsp:spPr>
        <a:xfrm rot="5400000">
          <a:off x="-142628" y="885821"/>
          <a:ext cx="950858" cy="665600"/>
        </a:xfrm>
        <a:prstGeom prst="chevron">
          <a:avLst/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accent5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kern="1200" dirty="0"/>
            <a:t>2</a:t>
          </a:r>
        </a:p>
      </dsp:txBody>
      <dsp:txXfrm rot="-5400000">
        <a:off x="1" y="1075992"/>
        <a:ext cx="665600" cy="285258"/>
      </dsp:txXfrm>
    </dsp:sp>
    <dsp:sp modelId="{C495AEDE-20DD-4580-B43A-7150781F6764}">
      <dsp:nvSpPr>
        <dsp:cNvPr id="0" name=""/>
        <dsp:cNvSpPr/>
      </dsp:nvSpPr>
      <dsp:spPr>
        <a:xfrm rot="5400000">
          <a:off x="2430565" y="-1021772"/>
          <a:ext cx="618057" cy="414798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900" kern="1200" dirty="0"/>
            <a:t>Factor de </a:t>
          </a:r>
          <a:r>
            <a:rPr lang="es-MX" sz="1900" kern="1200" dirty="0" smtClean="0"/>
            <a:t>Ajuste </a:t>
          </a:r>
          <a:r>
            <a:rPr lang="es-MX" sz="1900" b="1" kern="1200" dirty="0"/>
            <a:t>-2%</a:t>
          </a:r>
        </a:p>
      </dsp:txBody>
      <dsp:txXfrm rot="-5400000">
        <a:off x="665600" y="773364"/>
        <a:ext cx="4117817" cy="557715"/>
      </dsp:txXfrm>
    </dsp:sp>
    <dsp:sp modelId="{8C977D24-E248-440E-86FC-271D1CF9E6D4}">
      <dsp:nvSpPr>
        <dsp:cNvPr id="0" name=""/>
        <dsp:cNvSpPr/>
      </dsp:nvSpPr>
      <dsp:spPr>
        <a:xfrm rot="5400000">
          <a:off x="-142628" y="1627691"/>
          <a:ext cx="950858" cy="665600"/>
        </a:xfrm>
        <a:prstGeom prst="chevron">
          <a:avLst/>
        </a:prstGeom>
        <a:solidFill>
          <a:schemeClr val="bg1">
            <a:lumMod val="65000"/>
          </a:schemeClr>
        </a:solidFill>
        <a:ln w="12700" cap="flat" cmpd="sng" algn="ctr">
          <a:solidFill>
            <a:schemeClr val="bg1">
              <a:lumMod val="6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kern="1200" dirty="0"/>
            <a:t>3</a:t>
          </a:r>
        </a:p>
      </dsp:txBody>
      <dsp:txXfrm rot="-5400000">
        <a:off x="1" y="1817862"/>
        <a:ext cx="665600" cy="285258"/>
      </dsp:txXfrm>
    </dsp:sp>
    <dsp:sp modelId="{647C54BA-112D-41F1-9D34-973967A334C7}">
      <dsp:nvSpPr>
        <dsp:cNvPr id="0" name=""/>
        <dsp:cNvSpPr/>
      </dsp:nvSpPr>
      <dsp:spPr>
        <a:xfrm rot="5400000">
          <a:off x="2430565" y="-279902"/>
          <a:ext cx="618057" cy="414798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900" kern="1200" dirty="0"/>
            <a:t>Tasa </a:t>
          </a:r>
          <a:r>
            <a:rPr lang="es-MX" sz="1900" kern="1200" dirty="0" smtClean="0"/>
            <a:t>final aplicable </a:t>
          </a:r>
          <a:r>
            <a:rPr lang="es-MX" sz="1900" kern="1200" dirty="0"/>
            <a:t>al Patrimonio Tangible Neto </a:t>
          </a:r>
          <a:r>
            <a:rPr lang="es-MX" sz="1900" b="1" kern="1200" dirty="0"/>
            <a:t>3%</a:t>
          </a:r>
        </a:p>
      </dsp:txBody>
      <dsp:txXfrm rot="-5400000">
        <a:off x="665600" y="1515234"/>
        <a:ext cx="4117817" cy="55771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4FC9C3-BF0B-4EC5-BC31-2B10CC8C8536}">
      <dsp:nvSpPr>
        <dsp:cNvPr id="0" name=""/>
        <dsp:cNvSpPr/>
      </dsp:nvSpPr>
      <dsp:spPr>
        <a:xfrm rot="5400000">
          <a:off x="-156295" y="160578"/>
          <a:ext cx="1041970" cy="729379"/>
        </a:xfrm>
        <a:prstGeom prst="chevron">
          <a:avLst/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accent1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1" kern="1200" dirty="0"/>
            <a:t>1</a:t>
          </a:r>
        </a:p>
      </dsp:txBody>
      <dsp:txXfrm rot="-5400000">
        <a:off x="1" y="368973"/>
        <a:ext cx="729379" cy="312591"/>
      </dsp:txXfrm>
    </dsp:sp>
    <dsp:sp modelId="{1AC6AC84-8B82-4F29-8C12-9DFA05B23B55}">
      <dsp:nvSpPr>
        <dsp:cNvPr id="0" name=""/>
        <dsp:cNvSpPr/>
      </dsp:nvSpPr>
      <dsp:spPr>
        <a:xfrm rot="5400000">
          <a:off x="2186085" y="-1452423"/>
          <a:ext cx="677280" cy="359069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400" kern="1200" dirty="0"/>
            <a:t>El </a:t>
          </a:r>
          <a:r>
            <a:rPr lang="es-MX" sz="1400" b="1" kern="1200" dirty="0"/>
            <a:t> </a:t>
          </a:r>
          <a:r>
            <a:rPr lang="es-MX" sz="1400" b="0" kern="1200" dirty="0"/>
            <a:t>Patrimonio Neto Tangible deberá ser de al menos de </a:t>
          </a:r>
          <a:r>
            <a:rPr lang="es-MX" sz="1400" b="1" kern="1200" dirty="0"/>
            <a:t>500 millones de pesos</a:t>
          </a:r>
        </a:p>
      </dsp:txBody>
      <dsp:txXfrm rot="-5400000">
        <a:off x="729379" y="37345"/>
        <a:ext cx="3557631" cy="611156"/>
      </dsp:txXfrm>
    </dsp:sp>
    <dsp:sp modelId="{DCE1F0D5-3DDD-455B-8F75-397C9E81406F}">
      <dsp:nvSpPr>
        <dsp:cNvPr id="0" name=""/>
        <dsp:cNvSpPr/>
      </dsp:nvSpPr>
      <dsp:spPr>
        <a:xfrm rot="5400000">
          <a:off x="-156295" y="1053458"/>
          <a:ext cx="1041970" cy="729379"/>
        </a:xfrm>
        <a:prstGeom prst="chevron">
          <a:avLst/>
        </a:prstGeom>
        <a:solidFill>
          <a:schemeClr val="accent5">
            <a:lumMod val="60000"/>
            <a:lumOff val="4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1" kern="1200" dirty="0"/>
            <a:t>2</a:t>
          </a:r>
        </a:p>
      </dsp:txBody>
      <dsp:txXfrm rot="-5400000">
        <a:off x="1" y="1261853"/>
        <a:ext cx="729379" cy="312591"/>
      </dsp:txXfrm>
    </dsp:sp>
    <dsp:sp modelId="{C495AEDE-20DD-4580-B43A-7150781F6764}">
      <dsp:nvSpPr>
        <dsp:cNvPr id="0" name=""/>
        <dsp:cNvSpPr/>
      </dsp:nvSpPr>
      <dsp:spPr>
        <a:xfrm rot="5400000">
          <a:off x="2186085" y="341326"/>
          <a:ext cx="677280" cy="359069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400" kern="1200" dirty="0"/>
            <a:t>La Exposición Permitida sin Garantía Líquida </a:t>
          </a:r>
          <a:r>
            <a:rPr lang="es-MX" sz="1400" kern="1200" dirty="0" smtClean="0"/>
            <a:t>según su puntuación de crédito compuesta es </a:t>
          </a:r>
          <a:r>
            <a:rPr lang="es-MX" sz="1400" kern="1200" dirty="0"/>
            <a:t>de </a:t>
          </a:r>
          <a:r>
            <a:rPr lang="es-MX" sz="1400" b="1" kern="1200" dirty="0"/>
            <a:t>2% </a:t>
          </a:r>
          <a:r>
            <a:rPr lang="es-MX" sz="1400" kern="1200" dirty="0"/>
            <a:t>de su Patrimonio Neto Tangible (PNT)</a:t>
          </a:r>
          <a:endParaRPr lang="es-MX" sz="1400" b="1" kern="1200" dirty="0"/>
        </a:p>
      </dsp:txBody>
      <dsp:txXfrm rot="-5400000">
        <a:off x="729379" y="1831094"/>
        <a:ext cx="3557631" cy="611156"/>
      </dsp:txXfrm>
    </dsp:sp>
    <dsp:sp modelId="{8C977D24-E248-440E-86FC-271D1CF9E6D4}">
      <dsp:nvSpPr>
        <dsp:cNvPr id="0" name=""/>
        <dsp:cNvSpPr/>
      </dsp:nvSpPr>
      <dsp:spPr>
        <a:xfrm rot="5400000">
          <a:off x="-156295" y="1946337"/>
          <a:ext cx="1041970" cy="729379"/>
        </a:xfrm>
        <a:prstGeom prst="chevron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accent5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1" kern="1200" dirty="0"/>
            <a:t>3</a:t>
          </a:r>
        </a:p>
      </dsp:txBody>
      <dsp:txXfrm rot="-5400000">
        <a:off x="1" y="2154732"/>
        <a:ext cx="729379" cy="312591"/>
      </dsp:txXfrm>
    </dsp:sp>
    <dsp:sp modelId="{647C54BA-112D-41F1-9D34-973967A334C7}">
      <dsp:nvSpPr>
        <dsp:cNvPr id="0" name=""/>
        <dsp:cNvSpPr/>
      </dsp:nvSpPr>
      <dsp:spPr>
        <a:xfrm rot="5400000">
          <a:off x="2186085" y="-575046"/>
          <a:ext cx="677280" cy="359069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400" b="0" kern="1200" dirty="0"/>
            <a:t>Evaluación </a:t>
          </a:r>
          <a:r>
            <a:rPr lang="es-MX" sz="1400" b="0" kern="1200" dirty="0" smtClean="0"/>
            <a:t>por </a:t>
          </a:r>
          <a:r>
            <a:rPr lang="es-MX" sz="1400" b="0" kern="1200" dirty="0"/>
            <a:t>Métricas </a:t>
          </a:r>
          <a:r>
            <a:rPr lang="es-MX" sz="1400" b="0" kern="1200" dirty="0" smtClean="0"/>
            <a:t>Financieras para </a:t>
          </a:r>
          <a:r>
            <a:rPr lang="es-MX" sz="1400" b="0" kern="1200" dirty="0"/>
            <a:t>determinar la tasa aplicable</a:t>
          </a:r>
        </a:p>
      </dsp:txBody>
      <dsp:txXfrm rot="-5400000">
        <a:off x="729379" y="914722"/>
        <a:ext cx="3557631" cy="611156"/>
      </dsp:txXfrm>
    </dsp:sp>
    <dsp:sp modelId="{0F7662D2-859E-4576-B134-3DEFBB0A172B}">
      <dsp:nvSpPr>
        <dsp:cNvPr id="0" name=""/>
        <dsp:cNvSpPr/>
      </dsp:nvSpPr>
      <dsp:spPr>
        <a:xfrm rot="5400000">
          <a:off x="-156295" y="2853822"/>
          <a:ext cx="1041970" cy="729379"/>
        </a:xfrm>
        <a:prstGeom prst="chevron">
          <a:avLst/>
        </a:prstGeom>
        <a:solidFill>
          <a:schemeClr val="bg1">
            <a:lumMod val="75000"/>
          </a:schemeClr>
        </a:solidFill>
        <a:ln w="12700" cap="flat" cmpd="sng" algn="ctr">
          <a:solidFill>
            <a:schemeClr val="bg1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600" kern="1200" dirty="0"/>
        </a:p>
      </dsp:txBody>
      <dsp:txXfrm rot="-5400000">
        <a:off x="1" y="3062217"/>
        <a:ext cx="729379" cy="312591"/>
      </dsp:txXfrm>
    </dsp:sp>
    <dsp:sp modelId="{A68A1F1D-54E3-4AE6-88D6-C4AE4F08CC99}">
      <dsp:nvSpPr>
        <dsp:cNvPr id="0" name=""/>
        <dsp:cNvSpPr/>
      </dsp:nvSpPr>
      <dsp:spPr>
        <a:xfrm rot="5400000">
          <a:off x="2171480" y="1240820"/>
          <a:ext cx="706491" cy="359069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>
              <a:lumMod val="6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400" kern="1200" dirty="0"/>
            <a:t>La Exposición Permitida sin Garantía Líquida no podrá ser mayor al </a:t>
          </a:r>
          <a:r>
            <a:rPr lang="es-MX" sz="1400" b="1" kern="1200" dirty="0"/>
            <a:t>3% </a:t>
          </a:r>
          <a:r>
            <a:rPr lang="es-MX" sz="1400" kern="1200" dirty="0"/>
            <a:t>del PNT</a:t>
          </a:r>
        </a:p>
      </dsp:txBody>
      <dsp:txXfrm rot="-5400000">
        <a:off x="729379" y="2717409"/>
        <a:ext cx="3556205" cy="63751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F00C64-6AD2-479B-9016-55C84A7E9420}">
      <dsp:nvSpPr>
        <dsp:cNvPr id="0" name=""/>
        <dsp:cNvSpPr/>
      </dsp:nvSpPr>
      <dsp:spPr>
        <a:xfrm>
          <a:off x="878" y="322511"/>
          <a:ext cx="3667215" cy="733262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1" kern="1200" dirty="0" err="1"/>
            <a:t>ERC´s</a:t>
          </a:r>
          <a:endParaRPr lang="es-MX" sz="1800" b="1" kern="1200" dirty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1" kern="1200" dirty="0"/>
            <a:t> Distintas a Suministro Básico</a:t>
          </a:r>
        </a:p>
      </dsp:txBody>
      <dsp:txXfrm>
        <a:off x="22355" y="343988"/>
        <a:ext cx="3624261" cy="690308"/>
      </dsp:txXfrm>
    </dsp:sp>
    <dsp:sp modelId="{F20CA700-59BA-4C25-9E94-34AFB2FAC23B}">
      <dsp:nvSpPr>
        <dsp:cNvPr id="0" name=""/>
        <dsp:cNvSpPr/>
      </dsp:nvSpPr>
      <dsp:spPr>
        <a:xfrm>
          <a:off x="367600" y="1055773"/>
          <a:ext cx="362959" cy="6906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90622"/>
              </a:lnTo>
              <a:lnTo>
                <a:pt x="362959" y="69062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4C7EE0-01B3-44AF-88F8-BF09F424E3A2}">
      <dsp:nvSpPr>
        <dsp:cNvPr id="0" name=""/>
        <dsp:cNvSpPr/>
      </dsp:nvSpPr>
      <dsp:spPr>
        <a:xfrm>
          <a:off x="730559" y="1269972"/>
          <a:ext cx="2685575" cy="9528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/>
            <a:t>Pueden ofertar una porción de los productos que ofrece comprar Suministro Básico</a:t>
          </a:r>
        </a:p>
      </dsp:txBody>
      <dsp:txXfrm>
        <a:off x="758467" y="1297880"/>
        <a:ext cx="2629759" cy="897029"/>
      </dsp:txXfrm>
    </dsp:sp>
    <dsp:sp modelId="{FADA5538-B7EC-4154-9E4C-1E2D3476DA15}">
      <dsp:nvSpPr>
        <dsp:cNvPr id="0" name=""/>
        <dsp:cNvSpPr/>
      </dsp:nvSpPr>
      <dsp:spPr>
        <a:xfrm>
          <a:off x="367600" y="1055773"/>
          <a:ext cx="368249" cy="17968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6856"/>
              </a:lnTo>
              <a:lnTo>
                <a:pt x="368249" y="179685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951F3B-2398-42E9-A94B-1AEFB7843D47}">
      <dsp:nvSpPr>
        <dsp:cNvPr id="0" name=""/>
        <dsp:cNvSpPr/>
      </dsp:nvSpPr>
      <dsp:spPr>
        <a:xfrm>
          <a:off x="735850" y="2376207"/>
          <a:ext cx="2662844" cy="9528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/>
            <a:t>No deben entregar precios de oferta; todos los parámetros serán fijados por los SSB</a:t>
          </a:r>
        </a:p>
      </dsp:txBody>
      <dsp:txXfrm>
        <a:off x="763758" y="2404115"/>
        <a:ext cx="2607028" cy="89702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ACFD30-CFC7-447D-AD04-C285BE9D101F}">
      <dsp:nvSpPr>
        <dsp:cNvPr id="0" name=""/>
        <dsp:cNvSpPr/>
      </dsp:nvSpPr>
      <dsp:spPr>
        <a:xfrm rot="5400000">
          <a:off x="-133015" y="133108"/>
          <a:ext cx="886767" cy="620737"/>
        </a:xfrm>
        <a:prstGeom prst="chevron">
          <a:avLst/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b="1" kern="1200" dirty="0"/>
            <a:t>A</a:t>
          </a:r>
        </a:p>
      </dsp:txBody>
      <dsp:txXfrm rot="-5400000">
        <a:off x="1" y="310462"/>
        <a:ext cx="620737" cy="266030"/>
      </dsp:txXfrm>
    </dsp:sp>
    <dsp:sp modelId="{309A527F-9F71-4720-A480-24A2B5AC66E7}">
      <dsp:nvSpPr>
        <dsp:cNvPr id="0" name=""/>
        <dsp:cNvSpPr/>
      </dsp:nvSpPr>
      <dsp:spPr>
        <a:xfrm rot="5400000">
          <a:off x="2267289" y="-1646458"/>
          <a:ext cx="576398" cy="38695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2000" kern="1200" dirty="0"/>
            <a:t>Servicio de Suministro Básico</a:t>
          </a:r>
        </a:p>
      </dsp:txBody>
      <dsp:txXfrm rot="-5400000">
        <a:off x="620738" y="28230"/>
        <a:ext cx="3841365" cy="520124"/>
      </dsp:txXfrm>
    </dsp:sp>
    <dsp:sp modelId="{35FFBF5D-14E9-4B97-863E-45D0346F6CC4}">
      <dsp:nvSpPr>
        <dsp:cNvPr id="0" name=""/>
        <dsp:cNvSpPr/>
      </dsp:nvSpPr>
      <dsp:spPr>
        <a:xfrm rot="5400000">
          <a:off x="-133015" y="833654"/>
          <a:ext cx="886767" cy="620737"/>
        </a:xfrm>
        <a:prstGeom prst="chevron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b="1" kern="1200" dirty="0"/>
            <a:t>B</a:t>
          </a:r>
        </a:p>
      </dsp:txBody>
      <dsp:txXfrm rot="-5400000">
        <a:off x="1" y="1011008"/>
        <a:ext cx="620737" cy="266030"/>
      </dsp:txXfrm>
    </dsp:sp>
    <dsp:sp modelId="{51EFCCA4-E9D4-47EB-9861-088E63968775}">
      <dsp:nvSpPr>
        <dsp:cNvPr id="0" name=""/>
        <dsp:cNvSpPr/>
      </dsp:nvSpPr>
      <dsp:spPr>
        <a:xfrm rot="5400000">
          <a:off x="2267289" y="-945912"/>
          <a:ext cx="576398" cy="38695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2000" kern="1200" dirty="0"/>
            <a:t>Entidades Responsables de Carga</a:t>
          </a:r>
        </a:p>
      </dsp:txBody>
      <dsp:txXfrm rot="-5400000">
        <a:off x="620738" y="728776"/>
        <a:ext cx="3841365" cy="52012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7AA681-5C5D-4999-A9C5-A33D8293DA9A}">
      <dsp:nvSpPr>
        <dsp:cNvPr id="0" name=""/>
        <dsp:cNvSpPr/>
      </dsp:nvSpPr>
      <dsp:spPr>
        <a:xfrm>
          <a:off x="539540" y="710773"/>
          <a:ext cx="2141936" cy="1872322"/>
        </a:xfrm>
        <a:prstGeom prst="rightArrow">
          <a:avLst>
            <a:gd name="adj1" fmla="val 70000"/>
            <a:gd name="adj2" fmla="val 5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12700" cap="flat" cmpd="sng" algn="ctr">
          <a:solidFill>
            <a:schemeClr val="accent6">
              <a:lumMod val="60000"/>
              <a:lumOff val="40000"/>
              <a:alpha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8255" rIns="16510" bIns="8255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kern="1200" dirty="0"/>
            <a:t>SSB Presenta su oferta de compra</a:t>
          </a:r>
          <a:endParaRPr lang="es-419" sz="1300" kern="1200" dirty="0"/>
        </a:p>
      </dsp:txBody>
      <dsp:txXfrm>
        <a:off x="1075025" y="991621"/>
        <a:ext cx="1044194" cy="1310626"/>
      </dsp:txXfrm>
    </dsp:sp>
    <dsp:sp modelId="{296A5906-1F31-4884-9FA4-A877ABF42D23}">
      <dsp:nvSpPr>
        <dsp:cNvPr id="0" name=""/>
        <dsp:cNvSpPr/>
      </dsp:nvSpPr>
      <dsp:spPr>
        <a:xfrm>
          <a:off x="4056" y="1111450"/>
          <a:ext cx="1070968" cy="1070968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115" tIns="31115" rIns="31115" bIns="31115" numCol="1" spcCol="1270" anchor="ctr" anchorCtr="0">
          <a:noAutofit/>
        </a:bodyPr>
        <a:lstStyle/>
        <a:p>
          <a:pPr lvl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4900" kern="1200" dirty="0"/>
            <a:t>1</a:t>
          </a:r>
          <a:endParaRPr lang="es-419" sz="4900" kern="1200" dirty="0"/>
        </a:p>
      </dsp:txBody>
      <dsp:txXfrm>
        <a:off x="160896" y="1268290"/>
        <a:ext cx="757288" cy="757288"/>
      </dsp:txXfrm>
    </dsp:sp>
    <dsp:sp modelId="{0A18A3BD-86FB-4E4E-9A00-64349605650E}">
      <dsp:nvSpPr>
        <dsp:cNvPr id="0" name=""/>
        <dsp:cNvSpPr/>
      </dsp:nvSpPr>
      <dsp:spPr>
        <a:xfrm>
          <a:off x="3350833" y="710773"/>
          <a:ext cx="2141936" cy="1872322"/>
        </a:xfrm>
        <a:prstGeom prst="rightArrow">
          <a:avLst>
            <a:gd name="adj1" fmla="val 70000"/>
            <a:gd name="adj2" fmla="val 50000"/>
          </a:avLst>
        </a:prstGeom>
        <a:solidFill>
          <a:schemeClr val="accent2">
            <a:lumMod val="20000"/>
            <a:lumOff val="80000"/>
            <a:alpha val="90000"/>
          </a:schemeClr>
        </a:solidFill>
        <a:ln w="12700" cap="flat" cmpd="sng" algn="ctr">
          <a:solidFill>
            <a:schemeClr val="accent2">
              <a:lumMod val="60000"/>
              <a:lumOff val="40000"/>
              <a:alpha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8255" rIns="16510" bIns="8255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kern="1200" dirty="0" err="1"/>
            <a:t>ERC´s</a:t>
          </a:r>
          <a:r>
            <a:rPr lang="es-MX" sz="1300" kern="1200" dirty="0"/>
            <a:t> demandan un % de SSB</a:t>
          </a:r>
          <a:endParaRPr lang="es-419" sz="1300" kern="1200" dirty="0"/>
        </a:p>
      </dsp:txBody>
      <dsp:txXfrm>
        <a:off x="3886317" y="991621"/>
        <a:ext cx="1044194" cy="1310626"/>
      </dsp:txXfrm>
    </dsp:sp>
    <dsp:sp modelId="{98C5DD8E-C19B-4827-A99E-D59050E56ED8}">
      <dsp:nvSpPr>
        <dsp:cNvPr id="0" name=""/>
        <dsp:cNvSpPr/>
      </dsp:nvSpPr>
      <dsp:spPr>
        <a:xfrm>
          <a:off x="2815348" y="1111450"/>
          <a:ext cx="1070968" cy="1070968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115" tIns="31115" rIns="31115" bIns="31115" numCol="1" spcCol="1270" anchor="ctr" anchorCtr="0">
          <a:noAutofit/>
        </a:bodyPr>
        <a:lstStyle/>
        <a:p>
          <a:pPr lvl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4900" kern="1200" dirty="0"/>
            <a:t>2</a:t>
          </a:r>
          <a:endParaRPr lang="es-419" sz="4900" kern="1200" dirty="0"/>
        </a:p>
      </dsp:txBody>
      <dsp:txXfrm>
        <a:off x="2972188" y="1268290"/>
        <a:ext cx="757288" cy="757288"/>
      </dsp:txXfrm>
    </dsp:sp>
    <dsp:sp modelId="{FDF25889-089F-49EA-B152-A86E5FCA7D18}">
      <dsp:nvSpPr>
        <dsp:cNvPr id="0" name=""/>
        <dsp:cNvSpPr/>
      </dsp:nvSpPr>
      <dsp:spPr>
        <a:xfrm>
          <a:off x="6162125" y="710773"/>
          <a:ext cx="2141936" cy="1872322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lumMod val="75000"/>
              <a:alpha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8255" rIns="16510" bIns="8255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kern="1200" dirty="0"/>
            <a:t>El porcentaje de la demanda de las </a:t>
          </a:r>
          <a:r>
            <a:rPr lang="es-MX" sz="1300" kern="1200" dirty="0" err="1"/>
            <a:t>ERC´s</a:t>
          </a:r>
          <a:r>
            <a:rPr lang="es-MX" sz="1300" kern="1200" dirty="0"/>
            <a:t> es adicional a la demanda de SSB</a:t>
          </a:r>
          <a:endParaRPr lang="es-419" sz="1300" kern="1200" dirty="0"/>
        </a:p>
      </dsp:txBody>
      <dsp:txXfrm>
        <a:off x="6697609" y="991621"/>
        <a:ext cx="1044194" cy="1310626"/>
      </dsp:txXfrm>
    </dsp:sp>
    <dsp:sp modelId="{68BFD8B9-7AC7-44B3-8B68-AABDAB4C6DDA}">
      <dsp:nvSpPr>
        <dsp:cNvPr id="0" name=""/>
        <dsp:cNvSpPr/>
      </dsp:nvSpPr>
      <dsp:spPr>
        <a:xfrm>
          <a:off x="5626641" y="1111450"/>
          <a:ext cx="1070968" cy="107096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115" tIns="31115" rIns="31115" bIns="31115" numCol="1" spcCol="1270" anchor="ctr" anchorCtr="0">
          <a:noAutofit/>
        </a:bodyPr>
        <a:lstStyle/>
        <a:p>
          <a:pPr lvl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4900" kern="1200" dirty="0"/>
            <a:t>3</a:t>
          </a:r>
          <a:endParaRPr lang="es-419" sz="4900" kern="1200" dirty="0"/>
        </a:p>
      </dsp:txBody>
      <dsp:txXfrm>
        <a:off x="5783481" y="1268290"/>
        <a:ext cx="757288" cy="7572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arrow1">
  <dgm:title val=""/>
  <dgm:desc val=""/>
  <dgm:catLst>
    <dgm:cat type="relationship" pri="7000"/>
    <dgm:cat type="process" pri="3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0.1"/>
          <dgm:constr type="diam" refType="w" refFor="ch" refPtType="node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"/>
        </dgm:constrLst>
      </dgm:if>
      <dgm:if name="Name13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15"/>
        </dgm:constrLst>
      </dgm:if>
      <dgm:if name="Name14" axis="ch" ptType="node" func="cnt" op="equ" val="10">
        <dgm:constrLst>
          <dgm:constr type="primFontSz" for="ch" ptType="node" op="lte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else name="Name1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35"/>
        </dgm:constrLst>
      </dgm:else>
    </dgm:choose>
    <dgm:ruleLst/>
    <dgm:forEach name="Name16" axis="ch" ptType="node">
      <dgm:layoutNode name="arrow">
        <dgm:varLst>
          <dgm:bulletEnabled val="1"/>
        </dgm:varLst>
        <dgm:alg type="tx"/>
        <dgm:shape xmlns:r="http://schemas.openxmlformats.org/officeDocument/2006/relationships" type="up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0.19215</cdr:x>
      <cdr:y>0.36969</cdr:y>
    </cdr:from>
    <cdr:to>
      <cdr:x>0.25416</cdr:x>
      <cdr:y>0.49396</cdr:y>
    </cdr:to>
    <cdr:sp macro="" textlink="">
      <cdr:nvSpPr>
        <cdr:cNvPr id="5" name="Teardrop 4"/>
        <cdr:cNvSpPr/>
      </cdr:nvSpPr>
      <cdr:spPr>
        <a:xfrm xmlns:a="http://schemas.openxmlformats.org/drawingml/2006/main" rot="5750701">
          <a:off x="1550955" y="1365530"/>
          <a:ext cx="464242" cy="495477"/>
        </a:xfrm>
        <a:prstGeom xmlns:a="http://schemas.openxmlformats.org/drawingml/2006/main" prst="teardrop">
          <a:avLst>
            <a:gd name="adj" fmla="val 118845"/>
          </a:avLst>
        </a:prstGeom>
        <a:solidFill xmlns:a="http://schemas.openxmlformats.org/drawingml/2006/main">
          <a:schemeClr val="accent1">
            <a:lumMod val="20000"/>
            <a:lumOff val="80000"/>
            <a:alpha val="27000"/>
          </a:schemeClr>
        </a:solidFill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0.50548</cdr:x>
      <cdr:y>0.33522</cdr:y>
    </cdr:from>
    <cdr:to>
      <cdr:x>0.56637</cdr:x>
      <cdr:y>0.47045</cdr:y>
    </cdr:to>
    <cdr:sp macro="" textlink="">
      <cdr:nvSpPr>
        <cdr:cNvPr id="6" name="Teardrop 5"/>
        <cdr:cNvSpPr/>
      </cdr:nvSpPr>
      <cdr:spPr>
        <a:xfrm xmlns:a="http://schemas.openxmlformats.org/drawingml/2006/main" rot="6657724">
          <a:off x="4029663" y="1261683"/>
          <a:ext cx="505213" cy="486573"/>
        </a:xfrm>
        <a:prstGeom xmlns:a="http://schemas.openxmlformats.org/drawingml/2006/main" prst="teardrop">
          <a:avLst>
            <a:gd name="adj" fmla="val 118845"/>
          </a:avLst>
        </a:prstGeom>
        <a:solidFill xmlns:a="http://schemas.openxmlformats.org/drawingml/2006/main">
          <a:schemeClr val="accent1">
            <a:lumMod val="20000"/>
            <a:lumOff val="80000"/>
            <a:alpha val="27000"/>
          </a:schemeClr>
        </a:solidFill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0.02433</cdr:x>
      <cdr:y>0.58454</cdr:y>
    </cdr:from>
    <cdr:to>
      <cdr:x>0.11774</cdr:x>
      <cdr:y>0.73818</cdr:y>
    </cdr:to>
    <cdr:sp macro="" textlink="">
      <cdr:nvSpPr>
        <cdr:cNvPr id="7" name="Teardrop 6"/>
        <cdr:cNvSpPr/>
      </cdr:nvSpPr>
      <cdr:spPr>
        <a:xfrm xmlns:a="http://schemas.openxmlformats.org/drawingml/2006/main">
          <a:off x="173630" y="1852304"/>
          <a:ext cx="666750" cy="486833"/>
        </a:xfrm>
        <a:prstGeom xmlns:a="http://schemas.openxmlformats.org/drawingml/2006/main" prst="teardrop">
          <a:avLst>
            <a:gd name="adj" fmla="val 115873"/>
          </a:avLst>
        </a:prstGeom>
        <a:solidFill xmlns:a="http://schemas.openxmlformats.org/drawingml/2006/main">
          <a:schemeClr val="accent1">
            <a:lumMod val="20000"/>
            <a:lumOff val="80000"/>
            <a:alpha val="32000"/>
          </a:schemeClr>
        </a:solidFill>
        <a:ln xmlns:a="http://schemas.openxmlformats.org/drawingml/2006/main">
          <a:solidFill>
            <a:schemeClr val="accent1">
              <a:shade val="95000"/>
              <a:satMod val="105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US" sz="800">
            <a:solidFill>
              <a:sysClr val="windowText" lastClr="000000"/>
            </a:solidFill>
          </a:endParaRPr>
        </a:p>
      </cdr:txBody>
    </cdr:sp>
  </cdr:relSizeAnchor>
  <cdr:relSizeAnchor xmlns:cdr="http://schemas.openxmlformats.org/drawingml/2006/chartDrawing">
    <cdr:from>
      <cdr:x>0.03934</cdr:x>
      <cdr:y>0.62706</cdr:y>
    </cdr:from>
    <cdr:to>
      <cdr:x>0.10779</cdr:x>
      <cdr:y>0.69505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280790" y="1987040"/>
          <a:ext cx="488563" cy="21544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s-MX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800" dirty="0" err="1" smtClean="0"/>
            <a:t>Px</a:t>
          </a:r>
          <a:r>
            <a:rPr lang="en-US" sz="800" dirty="0" smtClean="0"/>
            <a:t> 262</a:t>
          </a:r>
          <a:endParaRPr lang="en-US" sz="8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0.39662</cdr:x>
      <cdr:y>0.22089</cdr:y>
    </cdr:from>
    <cdr:to>
      <cdr:x>0.44974</cdr:x>
      <cdr:y>0.29737</cdr:y>
    </cdr:to>
    <cdr:sp macro="" textlink="">
      <cdr:nvSpPr>
        <cdr:cNvPr id="2" name="Down Arrow 1"/>
        <cdr:cNvSpPr/>
      </cdr:nvSpPr>
      <cdr:spPr>
        <a:xfrm xmlns:a="http://schemas.openxmlformats.org/drawingml/2006/main" rot="2772968">
          <a:off x="3620867" y="1042612"/>
          <a:ext cx="378266" cy="478272"/>
        </a:xfrm>
        <a:prstGeom xmlns:a="http://schemas.openxmlformats.org/drawingml/2006/main" prst="downArrow">
          <a:avLst>
            <a:gd name="adj1" fmla="val 42657"/>
            <a:gd name="adj2" fmla="val 53965"/>
          </a:avLst>
        </a:prstGeom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t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endParaRPr lang="en-US" sz="110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0.67333</cdr:x>
      <cdr:y>0.23333</cdr:y>
    </cdr:from>
    <cdr:to>
      <cdr:x>0.7275</cdr:x>
      <cdr:y>0.30054</cdr:y>
    </cdr:to>
    <cdr:sp macro="" textlink="">
      <cdr:nvSpPr>
        <cdr:cNvPr id="2" name="Down Arrow 1"/>
        <cdr:cNvSpPr/>
      </cdr:nvSpPr>
      <cdr:spPr>
        <a:xfrm xmlns:a="http://schemas.openxmlformats.org/drawingml/2006/main" rot="18517644">
          <a:off x="5204884" y="844550"/>
          <a:ext cx="264583" cy="412750"/>
        </a:xfrm>
        <a:prstGeom xmlns:a="http://schemas.openxmlformats.org/drawingml/2006/main" prst="downArrow">
          <a:avLst>
            <a:gd name="adj1" fmla="val 42657"/>
            <a:gd name="adj2" fmla="val 53965"/>
          </a:avLst>
        </a:prstGeom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t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endParaRPr lang="en-US" sz="110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6434"/>
          </a:xfrm>
          <a:prstGeom prst="rect">
            <a:avLst/>
          </a:prstGeom>
        </p:spPr>
        <p:txBody>
          <a:bodyPr vert="horz" lIns="93164" tIns="46582" rIns="93164" bIns="46582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938" y="1"/>
            <a:ext cx="3037840" cy="466434"/>
          </a:xfrm>
          <a:prstGeom prst="rect">
            <a:avLst/>
          </a:prstGeom>
        </p:spPr>
        <p:txBody>
          <a:bodyPr vert="horz" lIns="93164" tIns="46582" rIns="93164" bIns="46582" rtlCol="0"/>
          <a:lstStyle>
            <a:lvl1pPr algn="r">
              <a:defRPr sz="1200"/>
            </a:lvl1pPr>
          </a:lstStyle>
          <a:p>
            <a:fld id="{7140D451-E543-4752-8A4E-70A13EB84262}" type="datetimeFigureOut">
              <a:rPr lang="es-MX" smtClean="0"/>
              <a:pPr/>
              <a:t>24/04/2017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64" tIns="46582" rIns="93164" bIns="46582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64" tIns="46582" rIns="93164" bIns="46582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29968"/>
            <a:ext cx="3037840" cy="466433"/>
          </a:xfrm>
          <a:prstGeom prst="rect">
            <a:avLst/>
          </a:prstGeom>
        </p:spPr>
        <p:txBody>
          <a:bodyPr vert="horz" lIns="93164" tIns="46582" rIns="93164" bIns="46582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938" y="8829968"/>
            <a:ext cx="3037840" cy="466433"/>
          </a:xfrm>
          <a:prstGeom prst="rect">
            <a:avLst/>
          </a:prstGeom>
        </p:spPr>
        <p:txBody>
          <a:bodyPr vert="horz" lIns="93164" tIns="46582" rIns="93164" bIns="46582" rtlCol="0" anchor="b"/>
          <a:lstStyle>
            <a:lvl1pPr algn="r">
              <a:defRPr sz="1200"/>
            </a:lvl1pPr>
          </a:lstStyle>
          <a:p>
            <a:fld id="{BD5B937E-1D19-4D71-8B83-7529C48C1336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73588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5B937E-1D19-4D71-8B83-7529C48C1336}" type="slidenum">
              <a:rPr lang="es-MX" smtClean="0"/>
              <a:pPr/>
              <a:t>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715325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5B937E-1D19-4D71-8B83-7529C48C1336}" type="slidenum">
              <a:rPr lang="es-MX" smtClean="0"/>
              <a:pPr/>
              <a:t>11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315690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5B937E-1D19-4D71-8B83-7529C48C1336}" type="slidenum">
              <a:rPr lang="es-MX" smtClean="0"/>
              <a:pPr/>
              <a:t>12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322000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5B937E-1D19-4D71-8B83-7529C48C1336}" type="slidenum">
              <a:rPr lang="es-MX" smtClean="0"/>
              <a:pPr/>
              <a:t>13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663269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5B937E-1D19-4D71-8B83-7529C48C1336}" type="slidenum">
              <a:rPr lang="es-MX" smtClean="0"/>
              <a:pPr/>
              <a:t>16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072923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5B937E-1D19-4D71-8B83-7529C48C1336}" type="slidenum">
              <a:rPr lang="es-MX" smtClean="0"/>
              <a:pPr/>
              <a:t>17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619623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5B937E-1D19-4D71-8B83-7529C48C1336}" type="slidenum">
              <a:rPr lang="es-MX" smtClean="0"/>
              <a:pPr/>
              <a:t>18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436518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5B937E-1D19-4D71-8B83-7529C48C1336}" type="slidenum">
              <a:rPr lang="es-MX" smtClean="0"/>
              <a:pPr/>
              <a:t>19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173120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5B937E-1D19-4D71-8B83-7529C48C1336}" type="slidenum">
              <a:rPr lang="es-MX" smtClean="0"/>
              <a:pPr/>
              <a:t>20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780620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5B937E-1D19-4D71-8B83-7529C48C1336}" type="slidenum">
              <a:rPr lang="es-MX" smtClean="0"/>
              <a:pPr/>
              <a:t>21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439700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5B937E-1D19-4D71-8B83-7529C48C1336}" type="slidenum">
              <a:rPr lang="es-MX" smtClean="0"/>
              <a:pPr/>
              <a:t>22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516691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5B937E-1D19-4D71-8B83-7529C48C1336}" type="slidenum">
              <a:rPr lang="es-MX" smtClean="0"/>
              <a:pPr/>
              <a:t>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878086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858D7-3A23-4B52-99CD-18BF835B1B8D}" type="slidenum">
              <a:rPr lang="es-MX" smtClean="0"/>
              <a:pPr/>
              <a:t>23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923558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5B937E-1D19-4D71-8B83-7529C48C1336}" type="slidenum">
              <a:rPr lang="es-MX" smtClean="0"/>
              <a:pPr/>
              <a:t>24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200562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5B937E-1D19-4D71-8B83-7529C48C1336}" type="slidenum">
              <a:rPr lang="es-MX" smtClean="0"/>
              <a:pPr/>
              <a:t>25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091586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5B937E-1D19-4D71-8B83-7529C48C1336}" type="slidenum">
              <a:rPr lang="es-MX" smtClean="0"/>
              <a:pPr/>
              <a:t>26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186026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5B937E-1D19-4D71-8B83-7529C48C1336}" type="slidenum">
              <a:rPr lang="es-MX" smtClean="0"/>
              <a:pPr/>
              <a:t>28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8440032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5B937E-1D19-4D71-8B83-7529C48C1336}" type="slidenum">
              <a:rPr lang="es-MX" smtClean="0"/>
              <a:pPr/>
              <a:t>29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9328850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5B937E-1D19-4D71-8B83-7529C48C1336}" type="slidenum">
              <a:rPr lang="es-MX" smtClean="0"/>
              <a:pPr/>
              <a:t>30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3134930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5B937E-1D19-4D71-8B83-7529C48C1336}" type="slidenum">
              <a:rPr lang="es-MX" smtClean="0"/>
              <a:pPr/>
              <a:t>31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486398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5B937E-1D19-4D71-8B83-7529C48C1336}" type="slidenum">
              <a:rPr lang="es-MX" smtClean="0"/>
              <a:pPr/>
              <a:t>32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3590237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5B937E-1D19-4D71-8B83-7529C48C1336}" type="slidenum">
              <a:rPr lang="es-MX" smtClean="0"/>
              <a:pPr/>
              <a:t>40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346918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5B937E-1D19-4D71-8B83-7529C48C1336}" type="slidenum">
              <a:rPr lang="es-MX" smtClean="0"/>
              <a:pPr/>
              <a:t>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6073983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5B937E-1D19-4D71-8B83-7529C48C1336}" type="slidenum">
              <a:rPr lang="es-MX" smtClean="0"/>
              <a:pPr/>
              <a:t>41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820395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5B937E-1D19-4D71-8B83-7529C48C1336}" type="slidenum">
              <a:rPr lang="es-MX" smtClean="0"/>
              <a:pPr/>
              <a:t>42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8114302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5B937E-1D19-4D71-8B83-7529C48C1336}" type="slidenum">
              <a:rPr lang="es-MX" smtClean="0"/>
              <a:pPr/>
              <a:t>43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0960812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5B937E-1D19-4D71-8B83-7529C48C1336}" type="slidenum">
              <a:rPr lang="es-MX" smtClean="0"/>
              <a:pPr/>
              <a:t>44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9093407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5B937E-1D19-4D71-8B83-7529C48C1336}" type="slidenum">
              <a:rPr lang="es-MX" smtClean="0"/>
              <a:pPr/>
              <a:t>45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9399994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858D7-3A23-4B52-99CD-18BF835B1B8D}" type="slidenum">
              <a:rPr lang="es-MX" smtClean="0"/>
              <a:pPr/>
              <a:t>46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9235580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858D7-3A23-4B52-99CD-18BF835B1B8D}" type="slidenum">
              <a:rPr lang="es-MX" smtClean="0"/>
              <a:pPr/>
              <a:t>47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9235580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858D7-3A23-4B52-99CD-18BF835B1B8D}" type="slidenum">
              <a:rPr lang="es-MX" smtClean="0"/>
              <a:pPr/>
              <a:t>48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9235580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5B937E-1D19-4D71-8B83-7529C48C1336}" type="slidenum">
              <a:rPr lang="es-MX" smtClean="0"/>
              <a:pPr/>
              <a:t>49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2131848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858D7-3A23-4B52-99CD-18BF835B1B8D}" type="slidenum">
              <a:rPr lang="es-MX" smtClean="0"/>
              <a:pPr/>
              <a:t>50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5887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5B937E-1D19-4D71-8B83-7529C48C1336}" type="slidenum">
              <a:rPr lang="es-MX" smtClean="0"/>
              <a:pPr/>
              <a:t>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2387165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858D7-3A23-4B52-99CD-18BF835B1B8D}" type="slidenum">
              <a:rPr lang="es-MX" smtClean="0"/>
              <a:pPr/>
              <a:t>51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5537781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858D7-3A23-4B52-99CD-18BF835B1B8D}" type="slidenum">
              <a:rPr lang="es-MX" smtClean="0"/>
              <a:pPr/>
              <a:t>52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640457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5B937E-1D19-4D71-8B83-7529C48C1336}" type="slidenum">
              <a:rPr lang="es-MX" smtClean="0"/>
              <a:pPr/>
              <a:t>6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813375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5B937E-1D19-4D71-8B83-7529C48C1336}" type="slidenum">
              <a:rPr lang="es-MX" smtClean="0"/>
              <a:pPr/>
              <a:t>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284381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5B937E-1D19-4D71-8B83-7529C48C1336}" type="slidenum">
              <a:rPr lang="es-MX" smtClean="0"/>
              <a:pPr/>
              <a:t>8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926119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5B937E-1D19-4D71-8B83-7529C48C1336}" type="slidenum">
              <a:rPr lang="es-MX" smtClean="0"/>
              <a:pPr/>
              <a:t>9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446140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5B937E-1D19-4D71-8B83-7529C48C1336}" type="slidenum">
              <a:rPr lang="es-MX" smtClean="0"/>
              <a:pPr/>
              <a:t>10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06167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D205-C991-406C-B6C7-120F51257457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0" t="15442" r="5249" b="15608"/>
          <a:stretch/>
        </p:blipFill>
        <p:spPr bwMode="auto">
          <a:xfrm>
            <a:off x="228602" y="152400"/>
            <a:ext cx="2024743" cy="653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43175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D205-C991-406C-B6C7-120F51257457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0" t="15442" r="5249" b="15608"/>
          <a:stretch/>
        </p:blipFill>
        <p:spPr bwMode="auto">
          <a:xfrm>
            <a:off x="228602" y="152400"/>
            <a:ext cx="2024743" cy="653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5651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D205-C991-406C-B6C7-120F51257457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0" t="15442" r="5249" b="15608"/>
          <a:stretch/>
        </p:blipFill>
        <p:spPr bwMode="auto">
          <a:xfrm>
            <a:off x="228602" y="152400"/>
            <a:ext cx="2024743" cy="653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35710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>
          <a:xfrm>
            <a:off x="4067944" y="332656"/>
            <a:ext cx="4618856" cy="864096"/>
          </a:xfrm>
        </p:spPr>
        <p:txBody>
          <a:bodyPr>
            <a:noAutofit/>
          </a:bodyPr>
          <a:lstStyle>
            <a:lvl1pPr algn="r"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</a:defRPr>
            </a:lvl1pPr>
          </a:lstStyle>
          <a:p>
            <a:r>
              <a:rPr lang="es-ES" dirty="0"/>
              <a:t>Titulo de la Diapositiva</a:t>
            </a:r>
            <a:endParaRPr lang="es-MX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‹Nº›</a:t>
            </a:fld>
            <a:endParaRPr lang="es-ES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0" t="15442" r="5249" b="15608"/>
          <a:stretch/>
        </p:blipFill>
        <p:spPr bwMode="auto">
          <a:xfrm>
            <a:off x="228602" y="152400"/>
            <a:ext cx="2024743" cy="653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96486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D205-C991-406C-B6C7-120F51257457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1 Título"/>
          <p:cNvSpPr>
            <a:spLocks noGrp="1"/>
          </p:cNvSpPr>
          <p:nvPr>
            <p:ph type="ctrTitle"/>
          </p:nvPr>
        </p:nvSpPr>
        <p:spPr>
          <a:xfrm>
            <a:off x="2411760" y="116634"/>
            <a:ext cx="6480720" cy="749945"/>
          </a:xfrm>
        </p:spPr>
        <p:txBody>
          <a:bodyPr>
            <a:noAutofit/>
          </a:bodyPr>
          <a:lstStyle>
            <a:lvl1pPr>
              <a:defRPr sz="2800">
                <a:latin typeface="Arial Narrow" panose="020B0606020202030204" pitchFamily="34" charset="0"/>
              </a:defRPr>
            </a:lvl1pPr>
          </a:lstStyle>
          <a:p>
            <a:endParaRPr lang="es-MX" dirty="0">
              <a:latin typeface="Soberana Titular" pitchFamily="50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0" t="15442" r="5249" b="15608"/>
          <a:stretch/>
        </p:blipFill>
        <p:spPr bwMode="auto">
          <a:xfrm>
            <a:off x="228602" y="152400"/>
            <a:ext cx="2024743" cy="653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63231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1 Título"/>
          <p:cNvSpPr>
            <a:spLocks noGrp="1"/>
          </p:cNvSpPr>
          <p:nvPr>
            <p:ph type="ctrTitle"/>
          </p:nvPr>
        </p:nvSpPr>
        <p:spPr>
          <a:xfrm>
            <a:off x="2411760" y="116632"/>
            <a:ext cx="6480720" cy="749945"/>
          </a:xfrm>
        </p:spPr>
        <p:txBody>
          <a:bodyPr>
            <a:noAutofit/>
          </a:bodyPr>
          <a:lstStyle>
            <a:lvl1pPr>
              <a:defRPr sz="2800">
                <a:latin typeface="Arial Narrow" panose="020B0606020202030204" pitchFamily="34" charset="0"/>
              </a:defRPr>
            </a:lvl1pPr>
          </a:lstStyle>
          <a:p>
            <a:endParaRPr lang="es-MX" dirty="0">
              <a:latin typeface="Soberana Titular" pitchFamily="50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0" t="15442" r="5249" b="15608"/>
          <a:stretch/>
        </p:blipFill>
        <p:spPr bwMode="auto">
          <a:xfrm>
            <a:off x="228601" y="152398"/>
            <a:ext cx="2024743" cy="653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176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D205-C991-406C-B6C7-120F51257457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0" t="15442" r="5249" b="15608"/>
          <a:stretch/>
        </p:blipFill>
        <p:spPr bwMode="auto">
          <a:xfrm>
            <a:off x="228602" y="152400"/>
            <a:ext cx="2024743" cy="653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7017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D205-C991-406C-B6C7-120F51257457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0" t="15442" r="5249" b="15608"/>
          <a:stretch/>
        </p:blipFill>
        <p:spPr bwMode="auto">
          <a:xfrm>
            <a:off x="228602" y="152400"/>
            <a:ext cx="2024743" cy="653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8976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D205-C991-406C-B6C7-120F51257457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0" t="15442" r="5249" b="15608"/>
          <a:stretch/>
        </p:blipFill>
        <p:spPr bwMode="auto">
          <a:xfrm>
            <a:off x="228602" y="152400"/>
            <a:ext cx="2024743" cy="653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0261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D205-C991-406C-B6C7-120F51257457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0" t="15442" r="5249" b="15608"/>
          <a:stretch/>
        </p:blipFill>
        <p:spPr bwMode="auto">
          <a:xfrm>
            <a:off x="228602" y="152400"/>
            <a:ext cx="2024743" cy="653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5305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D205-C991-406C-B6C7-120F51257457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0" t="15442" r="5249" b="15608"/>
          <a:stretch/>
        </p:blipFill>
        <p:spPr bwMode="auto">
          <a:xfrm>
            <a:off x="228602" y="152400"/>
            <a:ext cx="2024743" cy="653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8709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86600" y="6492875"/>
            <a:ext cx="2057400" cy="365125"/>
          </a:xfrm>
        </p:spPr>
        <p:txBody>
          <a:bodyPr/>
          <a:lstStyle/>
          <a:p>
            <a:fld id="{8FC0D205-C991-406C-B6C7-120F51257457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94222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D205-C991-406C-B6C7-120F51257457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0" t="15442" r="5249" b="15608"/>
          <a:stretch/>
        </p:blipFill>
        <p:spPr bwMode="auto">
          <a:xfrm>
            <a:off x="228602" y="152400"/>
            <a:ext cx="2024743" cy="653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8344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D205-C991-406C-B6C7-120F51257457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0" t="15442" r="5249" b="15608"/>
          <a:stretch/>
        </p:blipFill>
        <p:spPr bwMode="auto">
          <a:xfrm>
            <a:off x="228602" y="152400"/>
            <a:ext cx="2024743" cy="653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8234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C0D205-C991-406C-B6C7-120F51257457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0" t="15442" r="5249" b="15608"/>
          <a:stretch/>
        </p:blipFill>
        <p:spPr bwMode="auto">
          <a:xfrm>
            <a:off x="228602" y="152400"/>
            <a:ext cx="2024743" cy="653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8351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55" r:id="rId13"/>
    <p:sldLayoutId id="2147483675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13" Type="http://schemas.openxmlformats.org/officeDocument/2006/relationships/diagramLayout" Target="../diagrams/layout9.xml"/><Relationship Id="rId3" Type="http://schemas.openxmlformats.org/officeDocument/2006/relationships/diagramLayout" Target="../diagrams/layout7.xml"/><Relationship Id="rId7" Type="http://schemas.openxmlformats.org/officeDocument/2006/relationships/diagramData" Target="../diagrams/data8.xml"/><Relationship Id="rId12" Type="http://schemas.openxmlformats.org/officeDocument/2006/relationships/diagramData" Target="../diagrams/data9.xml"/><Relationship Id="rId2" Type="http://schemas.openxmlformats.org/officeDocument/2006/relationships/diagramData" Target="../diagrams/data7.xml"/><Relationship Id="rId16" Type="http://schemas.microsoft.com/office/2007/relationships/diagramDrawing" Target="../diagrams/drawing9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5" Type="http://schemas.openxmlformats.org/officeDocument/2006/relationships/diagramColors" Target="../diagrams/colors9.xml"/><Relationship Id="rId10" Type="http://schemas.openxmlformats.org/officeDocument/2006/relationships/diagramColors" Target="../diagrams/colors8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Relationship Id="rId14" Type="http://schemas.openxmlformats.org/officeDocument/2006/relationships/diagramQuickStyle" Target="../diagrams/quickStyl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0.xml"/><Relationship Id="rId3" Type="http://schemas.openxmlformats.org/officeDocument/2006/relationships/image" Target="../media/image30.jpeg"/><Relationship Id="rId7" Type="http://schemas.openxmlformats.org/officeDocument/2006/relationships/diagramQuickStyle" Target="../diagrams/quickStyle10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diagramLayout" Target="../diagrams/layout10.xml"/><Relationship Id="rId5" Type="http://schemas.openxmlformats.org/officeDocument/2006/relationships/diagramData" Target="../diagrams/data10.xml"/><Relationship Id="rId4" Type="http://schemas.openxmlformats.org/officeDocument/2006/relationships/image" Target="../media/image6.jpeg"/><Relationship Id="rId9" Type="http://schemas.microsoft.com/office/2007/relationships/diagramDrawing" Target="../diagrams/drawing1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1.pn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4.gi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6.pn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4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5.xml"/><Relationship Id="rId13" Type="http://schemas.openxmlformats.org/officeDocument/2006/relationships/image" Target="../media/image14.png"/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12" Type="http://schemas.microsoft.com/office/2007/relationships/diagramDrawing" Target="../diagrams/drawing15.xml"/><Relationship Id="rId2" Type="http://schemas.openxmlformats.org/officeDocument/2006/relationships/notesSlide" Target="../notesSlides/notesSlide22.xml"/><Relationship Id="rId16" Type="http://schemas.openxmlformats.org/officeDocument/2006/relationships/image" Target="../media/image44.pn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4.xml"/><Relationship Id="rId11" Type="http://schemas.openxmlformats.org/officeDocument/2006/relationships/diagramColors" Target="../diagrams/colors15.xml"/><Relationship Id="rId5" Type="http://schemas.openxmlformats.org/officeDocument/2006/relationships/diagramQuickStyle" Target="../diagrams/quickStyle14.xml"/><Relationship Id="rId15" Type="http://schemas.openxmlformats.org/officeDocument/2006/relationships/image" Target="../media/image43.png"/><Relationship Id="rId10" Type="http://schemas.openxmlformats.org/officeDocument/2006/relationships/diagramQuickStyle" Target="../diagrams/quickStyle15.xml"/><Relationship Id="rId4" Type="http://schemas.openxmlformats.org/officeDocument/2006/relationships/diagramLayout" Target="../diagrams/layout14.xml"/><Relationship Id="rId9" Type="http://schemas.openxmlformats.org/officeDocument/2006/relationships/diagramLayout" Target="../diagrams/layout15.xml"/><Relationship Id="rId1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7.xml"/><Relationship Id="rId13" Type="http://schemas.openxmlformats.org/officeDocument/2006/relationships/image" Target="../media/image42.png"/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12" Type="http://schemas.microsoft.com/office/2007/relationships/diagramDrawing" Target="../diagrams/drawing17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6.xml"/><Relationship Id="rId11" Type="http://schemas.openxmlformats.org/officeDocument/2006/relationships/diagramColors" Target="../diagrams/colors17.xml"/><Relationship Id="rId5" Type="http://schemas.openxmlformats.org/officeDocument/2006/relationships/diagramQuickStyle" Target="../diagrams/quickStyle16.xml"/><Relationship Id="rId15" Type="http://schemas.openxmlformats.org/officeDocument/2006/relationships/image" Target="../media/image45.png"/><Relationship Id="rId10" Type="http://schemas.openxmlformats.org/officeDocument/2006/relationships/diagramQuickStyle" Target="../diagrams/quickStyle17.xml"/><Relationship Id="rId4" Type="http://schemas.openxmlformats.org/officeDocument/2006/relationships/diagramLayout" Target="../diagrams/layout16.xml"/><Relationship Id="rId9" Type="http://schemas.openxmlformats.org/officeDocument/2006/relationships/diagramLayout" Target="../diagrams/layout17.xml"/><Relationship Id="rId14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7" Type="http://schemas.openxmlformats.org/officeDocument/2006/relationships/image" Target="../media/image46.png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9.xml"/><Relationship Id="rId7" Type="http://schemas.microsoft.com/office/2007/relationships/diagramDrawing" Target="../diagrams/drawing19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9.xml"/><Relationship Id="rId5" Type="http://schemas.openxmlformats.org/officeDocument/2006/relationships/diagramQuickStyle" Target="../diagrams/quickStyle19.xml"/><Relationship Id="rId4" Type="http://schemas.openxmlformats.org/officeDocument/2006/relationships/diagramLayout" Target="../diagrams/layout19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1.xml"/><Relationship Id="rId3" Type="http://schemas.openxmlformats.org/officeDocument/2006/relationships/diagramData" Target="../diagrams/data20.xml"/><Relationship Id="rId7" Type="http://schemas.microsoft.com/office/2007/relationships/diagramDrawing" Target="../diagrams/drawing20.xml"/><Relationship Id="rId12" Type="http://schemas.microsoft.com/office/2007/relationships/diagramDrawing" Target="../diagrams/drawing2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20.xml"/><Relationship Id="rId11" Type="http://schemas.openxmlformats.org/officeDocument/2006/relationships/diagramColors" Target="../diagrams/colors21.xml"/><Relationship Id="rId5" Type="http://schemas.openxmlformats.org/officeDocument/2006/relationships/diagramQuickStyle" Target="../diagrams/quickStyle20.xml"/><Relationship Id="rId10" Type="http://schemas.openxmlformats.org/officeDocument/2006/relationships/diagramQuickStyle" Target="../diagrams/quickStyle21.xml"/><Relationship Id="rId4" Type="http://schemas.openxmlformats.org/officeDocument/2006/relationships/diagramLayout" Target="../diagrams/layout20.xml"/><Relationship Id="rId9" Type="http://schemas.openxmlformats.org/officeDocument/2006/relationships/diagramLayout" Target="../diagrams/layout2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gif"/><Relationship Id="rId9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diagramData" Target="../diagrams/data22.xml"/><Relationship Id="rId7" Type="http://schemas.microsoft.com/office/2007/relationships/diagramDrawing" Target="../diagrams/drawing22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22.xml"/><Relationship Id="rId5" Type="http://schemas.openxmlformats.org/officeDocument/2006/relationships/diagramQuickStyle" Target="../diagrams/quickStyle22.xml"/><Relationship Id="rId4" Type="http://schemas.openxmlformats.org/officeDocument/2006/relationships/diagramLayout" Target="../diagrams/layout22.xml"/><Relationship Id="rId9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3.xml"/><Relationship Id="rId7" Type="http://schemas.microsoft.com/office/2007/relationships/diagramDrawing" Target="../diagrams/drawing23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23.xml"/><Relationship Id="rId5" Type="http://schemas.openxmlformats.org/officeDocument/2006/relationships/diagramQuickStyle" Target="../diagrams/quickStyle23.xml"/><Relationship Id="rId4" Type="http://schemas.openxmlformats.org/officeDocument/2006/relationships/diagramLayout" Target="../diagrams/layout2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diagramData" Target="../diagrams/data24.xml"/><Relationship Id="rId7" Type="http://schemas.microsoft.com/office/2007/relationships/diagramDrawing" Target="../diagrams/drawing24.xml"/><Relationship Id="rId12" Type="http://schemas.openxmlformats.org/officeDocument/2006/relationships/image" Target="../media/image43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24.xml"/><Relationship Id="rId11" Type="http://schemas.openxmlformats.org/officeDocument/2006/relationships/image" Target="../media/image420.png"/><Relationship Id="rId5" Type="http://schemas.openxmlformats.org/officeDocument/2006/relationships/diagramQuickStyle" Target="../diagrams/quickStyle24.xml"/><Relationship Id="rId10" Type="http://schemas.openxmlformats.org/officeDocument/2006/relationships/image" Target="../media/image410.png"/><Relationship Id="rId4" Type="http://schemas.openxmlformats.org/officeDocument/2006/relationships/diagramLayout" Target="../diagrams/layout24.xml"/><Relationship Id="rId9" Type="http://schemas.openxmlformats.org/officeDocument/2006/relationships/image" Target="../media/image40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7" Type="http://schemas.openxmlformats.org/officeDocument/2006/relationships/chart" Target="../charts/chart4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7" Type="http://schemas.openxmlformats.org/officeDocument/2006/relationships/chart" Target="../charts/chart5.xml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6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7" Type="http://schemas.openxmlformats.org/officeDocument/2006/relationships/chart" Target="../charts/chart6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7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8.xml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8.xml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diagramData" Target="../diagrams/data29.xml"/><Relationship Id="rId7" Type="http://schemas.microsoft.com/office/2007/relationships/diagramDrawing" Target="../diagrams/drawing29.xml"/><Relationship Id="rId12" Type="http://schemas.openxmlformats.org/officeDocument/2006/relationships/image" Target="../media/image4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29.xml"/><Relationship Id="rId11" Type="http://schemas.openxmlformats.org/officeDocument/2006/relationships/image" Target="../media/image53.png"/><Relationship Id="rId5" Type="http://schemas.openxmlformats.org/officeDocument/2006/relationships/diagramQuickStyle" Target="../diagrams/quickStyle29.xml"/><Relationship Id="rId10" Type="http://schemas.openxmlformats.org/officeDocument/2006/relationships/image" Target="../media/image48.png"/><Relationship Id="rId4" Type="http://schemas.openxmlformats.org/officeDocument/2006/relationships/diagramLayout" Target="../diagrams/layout29.xml"/><Relationship Id="rId9" Type="http://schemas.openxmlformats.org/officeDocument/2006/relationships/image" Target="../media/image51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1.xml"/><Relationship Id="rId13" Type="http://schemas.openxmlformats.org/officeDocument/2006/relationships/diagramData" Target="../diagrams/data32.xml"/><Relationship Id="rId3" Type="http://schemas.openxmlformats.org/officeDocument/2006/relationships/diagramData" Target="../diagrams/data30.xml"/><Relationship Id="rId7" Type="http://schemas.microsoft.com/office/2007/relationships/diagramDrawing" Target="../diagrams/drawing30.xml"/><Relationship Id="rId12" Type="http://schemas.microsoft.com/office/2007/relationships/diagramDrawing" Target="../diagrams/drawing31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30.xml"/><Relationship Id="rId11" Type="http://schemas.openxmlformats.org/officeDocument/2006/relationships/diagramColors" Target="../diagrams/colors31.xml"/><Relationship Id="rId5" Type="http://schemas.openxmlformats.org/officeDocument/2006/relationships/diagramQuickStyle" Target="../diagrams/quickStyle30.xml"/><Relationship Id="rId15" Type="http://schemas.openxmlformats.org/officeDocument/2006/relationships/image" Target="../media/image57.png"/><Relationship Id="rId10" Type="http://schemas.openxmlformats.org/officeDocument/2006/relationships/diagramQuickStyle" Target="../diagrams/quickStyle31.xml"/><Relationship Id="rId4" Type="http://schemas.openxmlformats.org/officeDocument/2006/relationships/diagramLayout" Target="../diagrams/layout30.xml"/><Relationship Id="rId9" Type="http://schemas.openxmlformats.org/officeDocument/2006/relationships/diagramLayout" Target="../diagrams/layout31.xml"/><Relationship Id="rId14" Type="http://schemas.openxmlformats.org/officeDocument/2006/relationships/image" Target="../media/image56.png"/></Relationships>
</file>

<file path=ppt/slides/_rels/slide4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2.xml"/><Relationship Id="rId3" Type="http://schemas.openxmlformats.org/officeDocument/2006/relationships/image" Target="../media/image56.jpeg"/><Relationship Id="rId7" Type="http://schemas.openxmlformats.org/officeDocument/2006/relationships/diagramColors" Target="../diagrams/colors32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32.xml"/><Relationship Id="rId5" Type="http://schemas.openxmlformats.org/officeDocument/2006/relationships/diagramLayout" Target="../diagrams/layout32.xml"/><Relationship Id="rId4" Type="http://schemas.openxmlformats.org/officeDocument/2006/relationships/diagramData" Target="../diagrams/data3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4.xml"/><Relationship Id="rId7" Type="http://schemas.microsoft.com/office/2007/relationships/diagramDrawing" Target="../diagrams/drawing33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33.xml"/><Relationship Id="rId5" Type="http://schemas.openxmlformats.org/officeDocument/2006/relationships/diagramQuickStyle" Target="../diagrams/quickStyle33.xml"/><Relationship Id="rId4" Type="http://schemas.openxmlformats.org/officeDocument/2006/relationships/diagramLayout" Target="../diagrams/layout33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diagramData" Target="../diagrams/data35.xml"/><Relationship Id="rId7" Type="http://schemas.microsoft.com/office/2007/relationships/diagramDrawing" Target="../diagrams/drawing34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34.xml"/><Relationship Id="rId11" Type="http://schemas.openxmlformats.org/officeDocument/2006/relationships/image" Target="../media/image66.png"/><Relationship Id="rId5" Type="http://schemas.openxmlformats.org/officeDocument/2006/relationships/diagramQuickStyle" Target="../diagrams/quickStyle34.xml"/><Relationship Id="rId10" Type="http://schemas.openxmlformats.org/officeDocument/2006/relationships/image" Target="../media/image65.png"/><Relationship Id="rId4" Type="http://schemas.openxmlformats.org/officeDocument/2006/relationships/diagramLayout" Target="../diagrams/layout34.xml"/><Relationship Id="rId9" Type="http://schemas.openxmlformats.org/officeDocument/2006/relationships/image" Target="../media/image64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diagramData" Target="../diagrams/data36.xml"/><Relationship Id="rId7" Type="http://schemas.microsoft.com/office/2007/relationships/diagramDrawing" Target="../diagrams/drawing35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35.xml"/><Relationship Id="rId11" Type="http://schemas.openxmlformats.org/officeDocument/2006/relationships/image" Target="../media/image70.png"/><Relationship Id="rId5" Type="http://schemas.openxmlformats.org/officeDocument/2006/relationships/diagramQuickStyle" Target="../diagrams/quickStyle35.xml"/><Relationship Id="rId10" Type="http://schemas.openxmlformats.org/officeDocument/2006/relationships/image" Target="../media/image69.png"/><Relationship Id="rId4" Type="http://schemas.openxmlformats.org/officeDocument/2006/relationships/diagramLayout" Target="../diagrams/layout35.xml"/><Relationship Id="rId9" Type="http://schemas.openxmlformats.org/officeDocument/2006/relationships/image" Target="../media/image6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7.xml"/><Relationship Id="rId7" Type="http://schemas.microsoft.com/office/2007/relationships/diagramDrawing" Target="../diagrams/drawing36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36.xml"/><Relationship Id="rId5" Type="http://schemas.openxmlformats.org/officeDocument/2006/relationships/diagramQuickStyle" Target="../diagrams/quickStyle36.xml"/><Relationship Id="rId4" Type="http://schemas.openxmlformats.org/officeDocument/2006/relationships/diagramLayout" Target="../diagrams/layout3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9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11" Type="http://schemas.openxmlformats.org/officeDocument/2006/relationships/image" Target="../media/image9.png"/><Relationship Id="rId5" Type="http://schemas.openxmlformats.org/officeDocument/2006/relationships/image" Target="../media/image15.png"/><Relationship Id="rId10" Type="http://schemas.openxmlformats.org/officeDocument/2006/relationships/image" Target="../media/image4.gif"/><Relationship Id="rId4" Type="http://schemas.openxmlformats.org/officeDocument/2006/relationships/image" Target="../media/image14.png"/><Relationship Id="rId9" Type="http://schemas.openxmlformats.org/officeDocument/2006/relationships/image" Target="../media/image18.jpeg"/><Relationship Id="rId14" Type="http://schemas.openxmlformats.org/officeDocument/2006/relationships/image" Target="../media/image2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3" Type="http://schemas.openxmlformats.org/officeDocument/2006/relationships/image" Target="../media/image72.png"/><Relationship Id="rId7" Type="http://schemas.openxmlformats.org/officeDocument/2006/relationships/image" Target="../media/image75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59.svg"/><Relationship Id="rId9" Type="http://schemas.openxmlformats.org/officeDocument/2006/relationships/image" Target="../media/image77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21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5" Type="http://schemas.openxmlformats.org/officeDocument/2006/relationships/image" Target="../media/image23.png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6.pn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23966" y="3281317"/>
            <a:ext cx="8105485" cy="1181993"/>
          </a:xfrm>
        </p:spPr>
        <p:txBody>
          <a:bodyPr>
            <a:noAutofit/>
          </a:bodyPr>
          <a:lstStyle/>
          <a:p>
            <a:r>
              <a:rPr lang="es-ES_tradnl" sz="3600" b="1" cap="small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Tahoma" charset="0"/>
                <a:cs typeface="Tahoma" charset="0"/>
              </a:rPr>
              <a:t>Guía Operativa de la Cámara de Compensación para las </a:t>
            </a:r>
            <a:br>
              <a:rPr lang="es-ES_tradnl" sz="3600" b="1" cap="small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Tahoma" charset="0"/>
                <a:cs typeface="Tahoma" charset="0"/>
              </a:rPr>
            </a:br>
            <a:r>
              <a:rPr lang="es-ES_tradnl" sz="3600" b="1" cap="small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Tahoma" charset="0"/>
                <a:cs typeface="Tahoma" charset="0"/>
              </a:rPr>
              <a:t>Subastas de Largo Plazo </a:t>
            </a:r>
            <a:r>
              <a:rPr lang="es-ES_tradnl" sz="3600" b="1" dirty="0">
                <a:latin typeface="+mn-lt"/>
                <a:ea typeface="Tahoma" charset="0"/>
                <a:cs typeface="Tahoma" charset="0"/>
              </a:rPr>
              <a:t/>
            </a:r>
            <a:br>
              <a:rPr lang="es-ES_tradnl" sz="3600" b="1" dirty="0">
                <a:latin typeface="+mn-lt"/>
                <a:ea typeface="Tahoma" charset="0"/>
                <a:cs typeface="Tahoma" charset="0"/>
              </a:rPr>
            </a:br>
            <a:endParaRPr lang="es-ES" sz="2400" b="1" i="1" dirty="0">
              <a:latin typeface="+mn-lt"/>
              <a:ea typeface="Tahoma" charset="0"/>
              <a:cs typeface="Tahoma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4432134" y="5990560"/>
            <a:ext cx="4171538" cy="504056"/>
          </a:xfrm>
        </p:spPr>
        <p:txBody>
          <a:bodyPr anchor="ctr">
            <a:normAutofit/>
          </a:bodyPr>
          <a:lstStyle/>
          <a:p>
            <a:pPr algn="r"/>
            <a:r>
              <a:rPr lang="es-ES_tradnl" sz="1100" dirty="0">
                <a:ea typeface="Tahoma" charset="0"/>
                <a:cs typeface="Tahoma" charset="0"/>
              </a:rPr>
              <a:t>Ciudad de México, a </a:t>
            </a:r>
            <a:r>
              <a:rPr lang="es-ES_tradnl" sz="1100" dirty="0" smtClean="0">
                <a:ea typeface="Tahoma" charset="0"/>
                <a:cs typeface="Tahoma" charset="0"/>
              </a:rPr>
              <a:t>26 </a:t>
            </a:r>
            <a:r>
              <a:rPr lang="es-ES_tradnl" sz="1100" dirty="0">
                <a:ea typeface="Tahoma" charset="0"/>
                <a:cs typeface="Tahoma" charset="0"/>
              </a:rPr>
              <a:t>de abril de 2017</a:t>
            </a:r>
            <a:endParaRPr lang="es-ES" sz="1100" dirty="0">
              <a:ea typeface="Tahoma" charset="0"/>
              <a:cs typeface="Tahoma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D205-C991-406C-B6C7-120F51257457}" type="slidenum">
              <a:rPr lang="es-MX" smtClean="0"/>
              <a:pPr/>
              <a:t>1</a:t>
            </a:fld>
            <a:endParaRPr lang="es-MX"/>
          </a:p>
        </p:txBody>
      </p:sp>
      <p:sp>
        <p:nvSpPr>
          <p:cNvPr id="5" name="CuadroTexto 4"/>
          <p:cNvSpPr txBox="1"/>
          <p:nvPr/>
        </p:nvSpPr>
        <p:spPr>
          <a:xfrm>
            <a:off x="1200150" y="4661807"/>
            <a:ext cx="69886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/>
              <a:t>Dudas sobre esta presentación o sobre la Guía Operativa, favor de dirigirlas a </a:t>
            </a:r>
            <a:r>
              <a:rPr lang="es-MX" b="1" dirty="0"/>
              <a:t>jorge.echaniz@cenace.gob.mx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5187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1333279"/>
              </p:ext>
            </p:extLst>
          </p:nvPr>
        </p:nvGraphicFramePr>
        <p:xfrm>
          <a:off x="4638070" y="2018890"/>
          <a:ext cx="4452590" cy="4604462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724630"/>
                <a:gridCol w="617220"/>
                <a:gridCol w="701040"/>
                <a:gridCol w="655320"/>
                <a:gridCol w="754380"/>
              </a:tblGrid>
              <a:tr h="1523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 b="1" dirty="0">
                          <a:effectLst/>
                        </a:rPr>
                        <a:t>Liquidez (30%)</a:t>
                      </a:r>
                      <a:endParaRPr lang="es-419" sz="9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 b="1">
                          <a:effectLst/>
                        </a:rPr>
                        <a:t>Valor</a:t>
                      </a:r>
                      <a:endParaRPr lang="es-419" sz="9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 b="1" dirty="0">
                          <a:effectLst/>
                        </a:rPr>
                        <a:t>Rango</a:t>
                      </a:r>
                      <a:endParaRPr lang="es-419" sz="9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 b="1" dirty="0">
                          <a:effectLst/>
                        </a:rPr>
                        <a:t>Peso</a:t>
                      </a:r>
                      <a:endParaRPr lang="es-419" sz="9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 b="1" dirty="0">
                          <a:effectLst/>
                        </a:rPr>
                        <a:t>Calificación</a:t>
                      </a:r>
                      <a:endParaRPr lang="es-419" sz="9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</a:tr>
              <a:tr h="16442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 dirty="0">
                          <a:effectLst/>
                        </a:rPr>
                        <a:t>EBITDA / gasto de intereses</a:t>
                      </a:r>
                      <a:endParaRPr lang="es-419" sz="9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 dirty="0">
                          <a:effectLst/>
                        </a:rPr>
                        <a:t>4.7</a:t>
                      </a:r>
                      <a:endParaRPr lang="es-419" sz="9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 dirty="0">
                          <a:effectLst/>
                        </a:rPr>
                        <a:t>3.14</a:t>
                      </a:r>
                      <a:endParaRPr lang="es-419" sz="9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25%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0.79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</a:tr>
              <a:tr h="31422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ingresos en efectivo / servicio de deuda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1.93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3.69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35%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1.29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</a:tr>
              <a:tr h="16442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flujo de caja libre / deuda total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0.1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3.66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30%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1.1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</a:tr>
              <a:tr h="16442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prueba del ácido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0.3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5.72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10%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0.57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</a:tr>
              <a:tr h="18316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 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 dirty="0">
                          <a:effectLst/>
                        </a:rPr>
                        <a:t> </a:t>
                      </a:r>
                      <a:endParaRPr lang="es-419" sz="9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 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 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3.75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</a:tr>
              <a:tr h="16442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 b="1" dirty="0">
                          <a:effectLst/>
                        </a:rPr>
                        <a:t>Apalancamiento (20%)</a:t>
                      </a:r>
                      <a:endParaRPr lang="es-419" sz="9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 b="1">
                          <a:effectLst/>
                        </a:rPr>
                        <a:t>Valor</a:t>
                      </a:r>
                      <a:endParaRPr lang="es-419" sz="9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 b="1" dirty="0">
                          <a:effectLst/>
                        </a:rPr>
                        <a:t>Rango</a:t>
                      </a:r>
                      <a:endParaRPr lang="es-419" sz="9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 b="1" dirty="0">
                          <a:effectLst/>
                        </a:rPr>
                        <a:t>Peso</a:t>
                      </a:r>
                      <a:endParaRPr lang="es-419" sz="9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 b="1" dirty="0">
                          <a:effectLst/>
                        </a:rPr>
                        <a:t>Calificación</a:t>
                      </a:r>
                      <a:endParaRPr lang="es-419" sz="9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</a:tr>
              <a:tr h="16442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 dirty="0">
                          <a:effectLst/>
                        </a:rPr>
                        <a:t>deuda / capital total</a:t>
                      </a:r>
                      <a:endParaRPr lang="es-419" sz="9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 dirty="0">
                          <a:effectLst/>
                        </a:rPr>
                        <a:t>0.54</a:t>
                      </a:r>
                      <a:endParaRPr lang="es-419" sz="9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 dirty="0">
                          <a:effectLst/>
                        </a:rPr>
                        <a:t>4</a:t>
                      </a:r>
                      <a:endParaRPr lang="es-419" sz="9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35%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1.4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</a:tr>
              <a:tr h="31422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deuda de corto plazo / deuda total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0.11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3.07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15%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0.46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</a:tr>
              <a:tr h="16442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deuda neta / activos fijos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0.47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2.84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25%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0.71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</a:tr>
              <a:tr h="16442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deuda/ Patrimonio Neto Tangible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1.21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3.21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25%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0.8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</a:tr>
              <a:tr h="18316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 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 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 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 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3.37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</a:tr>
              <a:tr h="16442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 b="1" dirty="0" smtClean="0">
                          <a:effectLst/>
                        </a:rPr>
                        <a:t>Rentabilidad (50</a:t>
                      </a:r>
                      <a:r>
                        <a:rPr lang="es-MX" sz="950" b="1" dirty="0">
                          <a:effectLst/>
                        </a:rPr>
                        <a:t>%)</a:t>
                      </a:r>
                      <a:endParaRPr lang="es-419" sz="9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 b="1" dirty="0">
                          <a:effectLst/>
                        </a:rPr>
                        <a:t>Valor</a:t>
                      </a:r>
                      <a:endParaRPr lang="es-419" sz="9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 b="1" dirty="0">
                          <a:effectLst/>
                        </a:rPr>
                        <a:t>Rango</a:t>
                      </a:r>
                      <a:endParaRPr lang="es-419" sz="9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 b="1" dirty="0">
                          <a:effectLst/>
                        </a:rPr>
                        <a:t>Peso</a:t>
                      </a:r>
                      <a:endParaRPr lang="es-419" sz="9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 b="1" dirty="0">
                          <a:effectLst/>
                        </a:rPr>
                        <a:t>Calificación</a:t>
                      </a:r>
                      <a:endParaRPr lang="es-419" sz="9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</a:tr>
              <a:tr h="16442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rendimiento de las ventas %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5.74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3.75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25%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0.94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</a:tr>
              <a:tr h="16442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retorno sobre activos %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1.82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5.16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25%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1.29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</a:tr>
              <a:tr h="16442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margen operativo %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13.1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3.41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25%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0.85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</a:tr>
              <a:tr h="16442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retorno sobre el capital %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5.78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2.84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25%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0.71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</a:tr>
              <a:tr h="18316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 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 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 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 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3.79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</a:tr>
              <a:tr h="31422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 b="1" dirty="0">
                          <a:effectLst/>
                        </a:rPr>
                        <a:t> </a:t>
                      </a:r>
                      <a:r>
                        <a:rPr lang="es-MX" sz="950" b="1" dirty="0" smtClean="0">
                          <a:effectLst/>
                        </a:rPr>
                        <a:t>Resumen</a:t>
                      </a:r>
                      <a:endParaRPr lang="es-419" sz="9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419" sz="95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 b="1" dirty="0">
                          <a:effectLst/>
                        </a:rPr>
                        <a:t>Peso</a:t>
                      </a:r>
                      <a:endParaRPr lang="es-419" sz="9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 b="1" dirty="0">
                          <a:effectLst/>
                        </a:rPr>
                        <a:t>Calificación</a:t>
                      </a:r>
                      <a:endParaRPr lang="es-419" sz="9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 b="1" dirty="0">
                          <a:effectLst/>
                        </a:rPr>
                        <a:t>Calificación del grupo</a:t>
                      </a:r>
                      <a:endParaRPr lang="es-419" sz="9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</a:tr>
              <a:tr h="17265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 dirty="0">
                          <a:effectLst/>
                        </a:rPr>
                        <a:t>Liquidez</a:t>
                      </a:r>
                      <a:endParaRPr lang="es-419" sz="9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419" sz="95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0.3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3.75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1.13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</a:tr>
              <a:tr h="17265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 dirty="0">
                          <a:effectLst/>
                        </a:rPr>
                        <a:t>Apalancamiento</a:t>
                      </a:r>
                      <a:endParaRPr lang="es-419" sz="9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419" sz="95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0.2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3.37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>
                          <a:effectLst/>
                        </a:rPr>
                        <a:t>0.67</a:t>
                      </a:r>
                      <a:endParaRPr lang="es-419" sz="9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</a:tr>
              <a:tr h="17265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 dirty="0" smtClean="0">
                          <a:effectLst/>
                        </a:rPr>
                        <a:t>Rentabilidad</a:t>
                      </a:r>
                      <a:endParaRPr lang="es-419" sz="9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419" sz="95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 dirty="0">
                          <a:effectLst/>
                        </a:rPr>
                        <a:t>0.5</a:t>
                      </a:r>
                      <a:endParaRPr lang="es-419" sz="9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 dirty="0">
                          <a:effectLst/>
                        </a:rPr>
                        <a:t>3.79</a:t>
                      </a:r>
                      <a:endParaRPr lang="es-419" sz="9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 dirty="0">
                          <a:effectLst/>
                        </a:rPr>
                        <a:t>1.9</a:t>
                      </a:r>
                      <a:endParaRPr lang="es-419" sz="9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</a:tr>
              <a:tr h="4253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 dirty="0">
                          <a:effectLst/>
                        </a:rPr>
                        <a:t> </a:t>
                      </a:r>
                      <a:endParaRPr lang="es-419" sz="9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 dirty="0">
                          <a:effectLst/>
                        </a:rPr>
                        <a:t> </a:t>
                      </a:r>
                      <a:endParaRPr lang="es-419" sz="9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 b="1" dirty="0">
                          <a:effectLst/>
                        </a:rPr>
                        <a:t> </a:t>
                      </a:r>
                      <a:endParaRPr lang="es-419" sz="9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 b="1" dirty="0">
                          <a:effectLst/>
                        </a:rPr>
                        <a:t>Calificación Cuantitativa</a:t>
                      </a:r>
                      <a:endParaRPr lang="es-419" sz="9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endParaRPr lang="es-419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endParaRPr lang="es-MX" sz="950" b="1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s-MX" sz="950" b="1" dirty="0" smtClean="0">
                          <a:effectLst/>
                        </a:rPr>
                        <a:t>3.7</a:t>
                      </a:r>
                      <a:endParaRPr lang="es-419" sz="9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383" marR="40383" marT="0" marB="0" anchor="ctr"/>
                </a:tc>
              </a:tr>
            </a:tbl>
          </a:graphicData>
        </a:graphic>
      </p:graphicFrame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Evaluación de Calidad Crediticia</a:t>
            </a:r>
          </a:p>
        </p:txBody>
      </p:sp>
      <p:grpSp>
        <p:nvGrpSpPr>
          <p:cNvPr id="2" name="25 Grupo"/>
          <p:cNvGrpSpPr/>
          <p:nvPr/>
        </p:nvGrpSpPr>
        <p:grpSpPr>
          <a:xfrm>
            <a:off x="119932" y="3087904"/>
            <a:ext cx="1945958" cy="2047875"/>
            <a:chOff x="-18496" y="2009775"/>
            <a:chExt cx="2540000" cy="2266951"/>
          </a:xfrm>
        </p:grpSpPr>
        <p:sp>
          <p:nvSpPr>
            <p:cNvPr id="10" name="Rectángulo 6"/>
            <p:cNvSpPr/>
            <p:nvPr/>
          </p:nvSpPr>
          <p:spPr>
            <a:xfrm>
              <a:off x="-18496" y="2009775"/>
              <a:ext cx="2540000" cy="495300"/>
            </a:xfrm>
            <a:prstGeom prst="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100" dirty="0"/>
                <a:t>Evaluación de Métricas Financieras</a:t>
              </a:r>
            </a:p>
            <a:p>
              <a:pPr algn="ctr"/>
              <a:r>
                <a:rPr lang="es-MX" sz="1100" dirty="0"/>
                <a:t>(Componentes)</a:t>
              </a:r>
            </a:p>
          </p:txBody>
        </p:sp>
        <p:sp>
          <p:nvSpPr>
            <p:cNvPr id="20" name="Rectángulo 6"/>
            <p:cNvSpPr/>
            <p:nvPr/>
          </p:nvSpPr>
          <p:spPr>
            <a:xfrm>
              <a:off x="0" y="2568575"/>
              <a:ext cx="1473200" cy="495300"/>
            </a:xfrm>
            <a:prstGeom prst="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100" dirty="0"/>
                <a:t>Liquidez (30%)</a:t>
              </a:r>
            </a:p>
          </p:txBody>
        </p:sp>
        <p:sp>
          <p:nvSpPr>
            <p:cNvPr id="21" name="Rectángulo 6"/>
            <p:cNvSpPr/>
            <p:nvPr/>
          </p:nvSpPr>
          <p:spPr>
            <a:xfrm>
              <a:off x="0" y="3127375"/>
              <a:ext cx="1473200" cy="495300"/>
            </a:xfrm>
            <a:prstGeom prst="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100" dirty="0"/>
                <a:t>Apalancamiento (20%)</a:t>
              </a:r>
            </a:p>
          </p:txBody>
        </p:sp>
        <p:sp>
          <p:nvSpPr>
            <p:cNvPr id="22" name="Rectángulo 6"/>
            <p:cNvSpPr/>
            <p:nvPr/>
          </p:nvSpPr>
          <p:spPr>
            <a:xfrm>
              <a:off x="0" y="3686175"/>
              <a:ext cx="1473200" cy="495300"/>
            </a:xfrm>
            <a:prstGeom prst="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100" dirty="0" smtClean="0"/>
                <a:t>Rentabilidad </a:t>
              </a:r>
              <a:r>
                <a:rPr lang="es-MX" sz="1100" dirty="0"/>
                <a:t>(50%)</a:t>
              </a: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86816" y="2578100"/>
              <a:ext cx="1022238" cy="50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 l="4992" t="7447" r="6657" b="6383"/>
            <a:stretch>
              <a:fillRect/>
            </a:stretch>
          </p:blipFill>
          <p:spPr bwMode="auto">
            <a:xfrm>
              <a:off x="1485900" y="3130550"/>
              <a:ext cx="1016000" cy="488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481139" y="3667126"/>
              <a:ext cx="995361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67" name="66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sp>
        <p:nvSpPr>
          <p:cNvPr id="38" name="37 Rectángulo"/>
          <p:cNvSpPr/>
          <p:nvPr/>
        </p:nvSpPr>
        <p:spPr>
          <a:xfrm>
            <a:off x="6995161" y="6380480"/>
            <a:ext cx="1878330" cy="335639"/>
          </a:xfrm>
          <a:prstGeom prst="rect">
            <a:avLst/>
          </a:prstGeom>
          <a:noFill/>
          <a:ln w="254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7" name="4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457950" y="6518911"/>
            <a:ext cx="2057400" cy="365125"/>
          </a:xfrm>
        </p:spPr>
        <p:txBody>
          <a:bodyPr/>
          <a:lstStyle/>
          <a:p>
            <a:fld id="{C9966A13-F9AF-4CB5-AE86-3EBB639FB98C}" type="slidenum">
              <a:rPr lang="es-ES" smtClean="0"/>
              <a:pPr/>
              <a:t>10</a:t>
            </a:fld>
            <a:endParaRPr lang="es-ES"/>
          </a:p>
        </p:txBody>
      </p:sp>
      <p:sp>
        <p:nvSpPr>
          <p:cNvPr id="48" name="Rectángulo 6"/>
          <p:cNvSpPr/>
          <p:nvPr/>
        </p:nvSpPr>
        <p:spPr>
          <a:xfrm>
            <a:off x="80140" y="1832437"/>
            <a:ext cx="4025135" cy="529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MX" sz="1600" b="1" dirty="0">
                <a:solidFill>
                  <a:schemeClr val="accent5">
                    <a:lumMod val="75000"/>
                  </a:schemeClr>
                </a:solidFill>
              </a:rPr>
              <a:t>Entidades CON Calificación de grado de Inversión (GLOBAL)</a:t>
            </a:r>
          </a:p>
        </p:txBody>
      </p:sp>
      <p:grpSp>
        <p:nvGrpSpPr>
          <p:cNvPr id="8" name="Grupo 7"/>
          <p:cNvGrpSpPr/>
          <p:nvPr/>
        </p:nvGrpSpPr>
        <p:grpSpPr>
          <a:xfrm>
            <a:off x="2175724" y="2087258"/>
            <a:ext cx="2389898" cy="4613088"/>
            <a:chOff x="2175724" y="2087258"/>
            <a:chExt cx="2389898" cy="4613088"/>
          </a:xfrm>
        </p:grpSpPr>
        <p:cxnSp>
          <p:nvCxnSpPr>
            <p:cNvPr id="65" name="64 Conector recto"/>
            <p:cNvCxnSpPr>
              <a:stCxn id="34" idx="0"/>
              <a:endCxn id="33" idx="0"/>
            </p:cNvCxnSpPr>
            <p:nvPr/>
          </p:nvCxnSpPr>
          <p:spPr>
            <a:xfrm flipH="1">
              <a:off x="3435336" y="2087258"/>
              <a:ext cx="9191" cy="3753324"/>
            </a:xfrm>
            <a:prstGeom prst="line">
              <a:avLst/>
            </a:prstGeom>
            <a:ln w="19050">
              <a:solidFill>
                <a:srgbClr val="FF500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31 Abrir llave"/>
            <p:cNvSpPr/>
            <p:nvPr/>
          </p:nvSpPr>
          <p:spPr>
            <a:xfrm>
              <a:off x="2175724" y="2204869"/>
              <a:ext cx="264960" cy="3433931"/>
            </a:xfrm>
            <a:prstGeom prst="leftBrace">
              <a:avLst>
                <a:gd name="adj1" fmla="val 0"/>
                <a:gd name="adj2" fmla="val 50000"/>
              </a:avLst>
            </a:prstGeom>
            <a:ln w="25400"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3" name="Rectángulo 6"/>
            <p:cNvSpPr/>
            <p:nvPr/>
          </p:nvSpPr>
          <p:spPr>
            <a:xfrm>
              <a:off x="2305050" y="5840582"/>
              <a:ext cx="2260571" cy="267355"/>
            </a:xfrm>
            <a:prstGeom prst="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/>
                <a:t>Indicadores Financieros</a:t>
              </a:r>
            </a:p>
          </p:txBody>
        </p:sp>
        <p:sp>
          <p:nvSpPr>
            <p:cNvPr id="34" name="Rectángulo 6"/>
            <p:cNvSpPr/>
            <p:nvPr/>
          </p:nvSpPr>
          <p:spPr>
            <a:xfrm>
              <a:off x="2359510" y="2087258"/>
              <a:ext cx="2170033" cy="267355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/>
                <a:t>EBITDA/Gasto de intereses</a:t>
              </a:r>
            </a:p>
          </p:txBody>
        </p:sp>
        <p:sp>
          <p:nvSpPr>
            <p:cNvPr id="35" name="Rectángulo 6"/>
            <p:cNvSpPr/>
            <p:nvPr/>
          </p:nvSpPr>
          <p:spPr>
            <a:xfrm>
              <a:off x="2363036" y="2376797"/>
              <a:ext cx="2166508" cy="311558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/>
                <a:t>ingresos en </a:t>
              </a:r>
              <a:r>
                <a:rPr lang="es-MX" sz="1200" dirty="0" smtClean="0"/>
                <a:t>efectivo/servicio </a:t>
              </a:r>
              <a:r>
                <a:rPr lang="es-MX" sz="1200" dirty="0"/>
                <a:t>de deuda</a:t>
              </a:r>
              <a:endParaRPr lang="es-MX" sz="1200" dirty="0"/>
            </a:p>
          </p:txBody>
        </p:sp>
        <p:sp>
          <p:nvSpPr>
            <p:cNvPr id="36" name="Rectángulo 6"/>
            <p:cNvSpPr/>
            <p:nvPr/>
          </p:nvSpPr>
          <p:spPr>
            <a:xfrm>
              <a:off x="2360146" y="2715776"/>
              <a:ext cx="2169397" cy="267355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/>
                <a:t>flujo de caja libre </a:t>
              </a:r>
              <a:r>
                <a:rPr lang="es-MX" sz="1200" dirty="0" smtClean="0"/>
                <a:t>/deuda </a:t>
              </a:r>
              <a:r>
                <a:rPr lang="es-MX" sz="1200" dirty="0"/>
                <a:t>total </a:t>
              </a:r>
              <a:endParaRPr lang="es-MX" sz="1200" dirty="0"/>
            </a:p>
          </p:txBody>
        </p:sp>
        <p:sp>
          <p:nvSpPr>
            <p:cNvPr id="37" name="Rectángulo 6"/>
            <p:cNvSpPr/>
            <p:nvPr/>
          </p:nvSpPr>
          <p:spPr>
            <a:xfrm>
              <a:off x="2359112" y="3013432"/>
              <a:ext cx="2170431" cy="267355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/>
                <a:t>prueba del ácido </a:t>
              </a:r>
              <a:endParaRPr lang="es-MX" sz="1200" dirty="0"/>
            </a:p>
          </p:txBody>
        </p:sp>
        <p:sp>
          <p:nvSpPr>
            <p:cNvPr id="39" name="Rectángulo 6"/>
            <p:cNvSpPr/>
            <p:nvPr/>
          </p:nvSpPr>
          <p:spPr>
            <a:xfrm>
              <a:off x="2359510" y="3324245"/>
              <a:ext cx="2170033" cy="267355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/>
                <a:t>deuda / capital total </a:t>
              </a:r>
              <a:endParaRPr lang="es-MX" sz="1200" dirty="0"/>
            </a:p>
          </p:txBody>
        </p:sp>
        <p:sp>
          <p:nvSpPr>
            <p:cNvPr id="40" name="Rectángulo 6"/>
            <p:cNvSpPr/>
            <p:nvPr/>
          </p:nvSpPr>
          <p:spPr>
            <a:xfrm>
              <a:off x="2356250" y="3619770"/>
              <a:ext cx="2173293" cy="320129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/>
                <a:t>deuda de corto </a:t>
              </a:r>
              <a:r>
                <a:rPr lang="es-MX" sz="1200" dirty="0" smtClean="0"/>
                <a:t>plazo/deuda </a:t>
              </a:r>
              <a:r>
                <a:rPr lang="es-MX" sz="1200" dirty="0"/>
                <a:t>total </a:t>
              </a:r>
              <a:endParaRPr lang="es-MX" sz="1200" dirty="0"/>
            </a:p>
          </p:txBody>
        </p:sp>
        <p:sp>
          <p:nvSpPr>
            <p:cNvPr id="41" name="Rectángulo 6"/>
            <p:cNvSpPr/>
            <p:nvPr/>
          </p:nvSpPr>
          <p:spPr>
            <a:xfrm>
              <a:off x="2360162" y="3977640"/>
              <a:ext cx="2169382" cy="277734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/>
                <a:t>deuda  / activo fijo </a:t>
              </a:r>
              <a:endParaRPr lang="es-MX" sz="1200" dirty="0"/>
            </a:p>
          </p:txBody>
        </p:sp>
        <p:sp>
          <p:nvSpPr>
            <p:cNvPr id="42" name="Rectángulo 6"/>
            <p:cNvSpPr/>
            <p:nvPr/>
          </p:nvSpPr>
          <p:spPr>
            <a:xfrm>
              <a:off x="2351493" y="4275247"/>
              <a:ext cx="2178050" cy="267355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/>
                <a:t>deuda / </a:t>
              </a:r>
              <a:r>
                <a:rPr lang="es-MX" sz="1200" dirty="0" smtClean="0"/>
                <a:t>PNT </a:t>
              </a:r>
              <a:endParaRPr lang="es-MX" sz="1200" dirty="0"/>
            </a:p>
          </p:txBody>
        </p:sp>
        <p:sp>
          <p:nvSpPr>
            <p:cNvPr id="44" name="Rectángulo 6"/>
            <p:cNvSpPr/>
            <p:nvPr/>
          </p:nvSpPr>
          <p:spPr>
            <a:xfrm>
              <a:off x="2351493" y="4871559"/>
              <a:ext cx="2178050" cy="267355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/>
                <a:t>retorno sobre activos (ROA) (%) </a:t>
              </a:r>
              <a:endParaRPr lang="es-MX" sz="1200" dirty="0"/>
            </a:p>
          </p:txBody>
        </p:sp>
        <p:sp>
          <p:nvSpPr>
            <p:cNvPr id="45" name="Rectángulo 6"/>
            <p:cNvSpPr/>
            <p:nvPr/>
          </p:nvSpPr>
          <p:spPr>
            <a:xfrm>
              <a:off x="2351493" y="4569346"/>
              <a:ext cx="2178050" cy="267355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/>
                <a:t>rentabilidad de las ventas (%) </a:t>
              </a:r>
              <a:endParaRPr lang="es-MX" sz="1200" dirty="0"/>
            </a:p>
          </p:txBody>
        </p:sp>
        <p:sp>
          <p:nvSpPr>
            <p:cNvPr id="46" name="Rectángulo 6"/>
            <p:cNvSpPr/>
            <p:nvPr/>
          </p:nvSpPr>
          <p:spPr>
            <a:xfrm>
              <a:off x="2351493" y="5177046"/>
              <a:ext cx="2178050" cy="267355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/>
                <a:t>margen operativo (%) </a:t>
              </a:r>
              <a:endParaRPr lang="es-MX" sz="1200" dirty="0"/>
            </a:p>
          </p:txBody>
        </p:sp>
        <p:sp>
          <p:nvSpPr>
            <p:cNvPr id="58" name="Rectángulo 6"/>
            <p:cNvSpPr/>
            <p:nvPr/>
          </p:nvSpPr>
          <p:spPr>
            <a:xfrm>
              <a:off x="2305050" y="6140371"/>
              <a:ext cx="2260572" cy="559975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/>
                <a:t>Información de estados financieros entregados a la Cámara Compensación</a:t>
              </a:r>
            </a:p>
          </p:txBody>
        </p:sp>
        <p:sp>
          <p:nvSpPr>
            <p:cNvPr id="49" name="Rectángulo 6"/>
            <p:cNvSpPr/>
            <p:nvPr/>
          </p:nvSpPr>
          <p:spPr>
            <a:xfrm>
              <a:off x="2345143" y="5480645"/>
              <a:ext cx="2184400" cy="33006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/>
                <a:t>retorno sobre </a:t>
              </a:r>
              <a:r>
                <a:rPr lang="es-MX" sz="1200" dirty="0" smtClean="0"/>
                <a:t>capital </a:t>
              </a:r>
              <a:r>
                <a:rPr lang="es-MX" sz="1200" dirty="0"/>
                <a:t>(ROE) (%) </a:t>
              </a:r>
              <a:endParaRPr lang="es-MX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44037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Evaluación de Calidad Crediticia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68006" y="147880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grpSp>
        <p:nvGrpSpPr>
          <p:cNvPr id="16" name="15 Grupo"/>
          <p:cNvGrpSpPr/>
          <p:nvPr/>
        </p:nvGrpSpPr>
        <p:grpSpPr>
          <a:xfrm>
            <a:off x="152404" y="2355777"/>
            <a:ext cx="3144977" cy="803480"/>
            <a:chOff x="770465" y="3013413"/>
            <a:chExt cx="2264594" cy="803480"/>
          </a:xfrm>
        </p:grpSpPr>
        <p:sp>
          <p:nvSpPr>
            <p:cNvPr id="17" name="16 Rectángulo redondeado"/>
            <p:cNvSpPr/>
            <p:nvPr/>
          </p:nvSpPr>
          <p:spPr>
            <a:xfrm>
              <a:off x="770465" y="3013413"/>
              <a:ext cx="2264594" cy="803480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17 Rectángulo"/>
            <p:cNvSpPr/>
            <p:nvPr/>
          </p:nvSpPr>
          <p:spPr>
            <a:xfrm>
              <a:off x="793998" y="3036946"/>
              <a:ext cx="2217528" cy="7564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2385" tIns="21590" rIns="32385" bIns="2159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700" b="1" kern="1200" dirty="0"/>
                <a:t>Ajuste de la Evaluación Crediticia  por la Evaluación de Métricas</a:t>
              </a:r>
            </a:p>
          </p:txBody>
        </p:sp>
      </p:grpSp>
      <p:graphicFrame>
        <p:nvGraphicFramePr>
          <p:cNvPr id="19" name="18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9303818"/>
              </p:ext>
            </p:extLst>
          </p:nvPr>
        </p:nvGraphicFramePr>
        <p:xfrm>
          <a:off x="373208" y="3768436"/>
          <a:ext cx="2893867" cy="2509520"/>
        </p:xfrm>
        <a:graphic>
          <a:graphicData uri="http://schemas.openxmlformats.org/drawingml/2006/table">
            <a:tbl>
              <a:tblPr firstRow="1">
                <a:tableStyleId>{5FD0F851-EC5A-4D38-B0AD-8093EC10F338}</a:tableStyleId>
              </a:tblPr>
              <a:tblGrid>
                <a:gridCol w="150639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874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40360"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es-MX" sz="1100" dirty="0"/>
                        <a:t>Puntuación de crédito compuesta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70"/>
                        </a:lnSpc>
                        <a:spcBef>
                          <a:spcPts val="345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err="1"/>
                        <a:t>Contraparte</a:t>
                      </a:r>
                      <a:endParaRPr lang="es-MX" sz="1100" dirty="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1100" dirty="0"/>
                        <a:t>1.00 </a:t>
                      </a:r>
                      <a:r>
                        <a:rPr lang="en-US" sz="1100" dirty="0" smtClean="0"/>
                        <a:t>a </a:t>
                      </a:r>
                      <a:r>
                        <a:rPr lang="en-US" sz="1100" dirty="0"/>
                        <a:t>1.66</a:t>
                      </a:r>
                      <a:endParaRPr lang="es-MX" sz="11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1100"/>
                        <a:t>5.0%</a:t>
                      </a:r>
                      <a:endParaRPr lang="es-MX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1100" dirty="0"/>
                        <a:t>1.67 </a:t>
                      </a:r>
                      <a:r>
                        <a:rPr lang="en-US" sz="1100" dirty="0" smtClean="0"/>
                        <a:t>a </a:t>
                      </a:r>
                      <a:r>
                        <a:rPr lang="en-US" sz="1100" dirty="0"/>
                        <a:t>2.00</a:t>
                      </a:r>
                      <a:endParaRPr lang="es-MX" sz="11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1100"/>
                        <a:t>4.0%</a:t>
                      </a:r>
                      <a:endParaRPr lang="es-MX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1100" dirty="0"/>
                        <a:t>2.01 </a:t>
                      </a:r>
                      <a:r>
                        <a:rPr lang="en-US" sz="1100" dirty="0" smtClean="0"/>
                        <a:t>a </a:t>
                      </a:r>
                      <a:r>
                        <a:rPr lang="en-US" sz="1100" dirty="0"/>
                        <a:t>2.33</a:t>
                      </a:r>
                      <a:endParaRPr lang="es-MX" sz="11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1100"/>
                        <a:t>3.0% </a:t>
                      </a:r>
                      <a:endParaRPr lang="es-MX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0"/>
                        </a:lnSpc>
                        <a:spcAft>
                          <a:spcPts val="0"/>
                        </a:spcAft>
                      </a:pPr>
                      <a:r>
                        <a:rPr lang="en-US" sz="1100" dirty="0"/>
                        <a:t>2.34 </a:t>
                      </a:r>
                      <a:r>
                        <a:rPr lang="en-US" sz="1100" dirty="0" smtClean="0"/>
                        <a:t>a </a:t>
                      </a:r>
                      <a:r>
                        <a:rPr lang="en-US" sz="1100" dirty="0"/>
                        <a:t>2.66</a:t>
                      </a:r>
                      <a:endParaRPr lang="es-MX" sz="11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0"/>
                        </a:lnSpc>
                        <a:spcAft>
                          <a:spcPts val="0"/>
                        </a:spcAft>
                      </a:pPr>
                      <a:r>
                        <a:rPr lang="en-US" sz="1100" dirty="0"/>
                        <a:t>2.0%</a:t>
                      </a:r>
                      <a:endParaRPr lang="es-MX" sz="11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1100" dirty="0"/>
                        <a:t>2.67 </a:t>
                      </a:r>
                      <a:r>
                        <a:rPr lang="en-US" sz="1100" dirty="0" smtClean="0"/>
                        <a:t>a </a:t>
                      </a:r>
                      <a:r>
                        <a:rPr lang="en-US" sz="1100" dirty="0"/>
                        <a:t>3.00</a:t>
                      </a:r>
                      <a:endParaRPr lang="es-MX" sz="11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1100"/>
                        <a:t>1.0%</a:t>
                      </a:r>
                      <a:endParaRPr lang="es-MX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1100" dirty="0"/>
                        <a:t>3.01 </a:t>
                      </a:r>
                      <a:r>
                        <a:rPr lang="en-US" sz="1100" dirty="0" smtClean="0"/>
                        <a:t>a </a:t>
                      </a:r>
                      <a:r>
                        <a:rPr lang="en-US" sz="1100" dirty="0"/>
                        <a:t>3.33</a:t>
                      </a:r>
                      <a:endParaRPr lang="es-MX" sz="11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1100"/>
                        <a:t>0.0%</a:t>
                      </a:r>
                      <a:endParaRPr lang="es-MX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1100" dirty="0"/>
                        <a:t>3.34 </a:t>
                      </a:r>
                      <a:r>
                        <a:rPr lang="en-US" sz="1100" dirty="0" smtClean="0"/>
                        <a:t>a </a:t>
                      </a:r>
                      <a:r>
                        <a:rPr lang="en-US" sz="1100" dirty="0"/>
                        <a:t>3.66</a:t>
                      </a:r>
                      <a:endParaRPr lang="es-MX" sz="11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1100"/>
                        <a:t>-1.0%</a:t>
                      </a:r>
                      <a:endParaRPr lang="es-MX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/>
                        <a:t>3.67 </a:t>
                      </a:r>
                      <a:r>
                        <a:rPr lang="en-US" sz="1100" b="1" dirty="0" smtClean="0"/>
                        <a:t>a </a:t>
                      </a:r>
                      <a:r>
                        <a:rPr lang="en-US" sz="1100" b="1" dirty="0"/>
                        <a:t>4.00</a:t>
                      </a:r>
                      <a:endParaRPr lang="es-MX" sz="1100" b="1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/>
                        <a:t>-2.0%</a:t>
                      </a:r>
                      <a:endParaRPr lang="es-MX" sz="1100" b="1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/>
                        <a:t>4.01 </a:t>
                      </a:r>
                      <a:r>
                        <a:rPr lang="en-US" sz="1100" b="0" dirty="0" smtClean="0"/>
                        <a:t>a </a:t>
                      </a:r>
                      <a:r>
                        <a:rPr lang="en-US" sz="1100" b="0" dirty="0"/>
                        <a:t>4.33</a:t>
                      </a:r>
                      <a:endParaRPr lang="es-MX" sz="1100" b="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/>
                        <a:t>-3.0%</a:t>
                      </a:r>
                      <a:endParaRPr lang="es-MX" sz="1100" b="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1100" dirty="0"/>
                        <a:t>4.34 </a:t>
                      </a:r>
                      <a:r>
                        <a:rPr lang="en-US" sz="1100" dirty="0" smtClean="0"/>
                        <a:t>a </a:t>
                      </a:r>
                      <a:r>
                        <a:rPr lang="en-US" sz="1100" dirty="0"/>
                        <a:t>4.66</a:t>
                      </a:r>
                      <a:endParaRPr lang="es-MX" sz="11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1100" dirty="0"/>
                        <a:t>-4.0%</a:t>
                      </a:r>
                      <a:endParaRPr lang="es-MX" sz="11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1100" dirty="0"/>
                        <a:t>4.67 </a:t>
                      </a:r>
                      <a:r>
                        <a:rPr lang="en-US" sz="1100" dirty="0" smtClean="0"/>
                        <a:t>a </a:t>
                      </a:r>
                      <a:r>
                        <a:rPr lang="en-US" sz="1100" dirty="0"/>
                        <a:t>5.00</a:t>
                      </a:r>
                      <a:endParaRPr lang="es-MX" sz="11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1100"/>
                        <a:t>-5.0%</a:t>
                      </a:r>
                      <a:endParaRPr lang="es-MX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27330"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1100" dirty="0"/>
                        <a:t>5.01 </a:t>
                      </a:r>
                      <a:r>
                        <a:rPr lang="en-US" sz="1100" dirty="0" smtClean="0"/>
                        <a:t>a </a:t>
                      </a:r>
                      <a:r>
                        <a:rPr lang="en-US" sz="1100" dirty="0"/>
                        <a:t>6.00</a:t>
                      </a:r>
                      <a:endParaRPr lang="es-MX" sz="11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1100" dirty="0"/>
                        <a:t>-6.0%</a:t>
                      </a:r>
                      <a:endParaRPr lang="es-MX" sz="11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grpSp>
        <p:nvGrpSpPr>
          <p:cNvPr id="22" name="21 Grupo"/>
          <p:cNvGrpSpPr/>
          <p:nvPr/>
        </p:nvGrpSpPr>
        <p:grpSpPr>
          <a:xfrm>
            <a:off x="352425" y="6389370"/>
            <a:ext cx="2609850" cy="342900"/>
            <a:chOff x="371475" y="3076575"/>
            <a:chExt cx="2038350" cy="342900"/>
          </a:xfrm>
        </p:grpSpPr>
        <p:sp>
          <p:nvSpPr>
            <p:cNvPr id="20" name="19 Rectángulo"/>
            <p:cNvSpPr/>
            <p:nvPr/>
          </p:nvSpPr>
          <p:spPr>
            <a:xfrm>
              <a:off x="371475" y="3076575"/>
              <a:ext cx="2038350" cy="342900"/>
            </a:xfrm>
            <a:prstGeom prst="rect">
              <a:avLst/>
            </a:prstGeom>
            <a:noFill/>
            <a:ln w="254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MX" sz="1200" b="1" dirty="0">
                  <a:solidFill>
                    <a:schemeClr val="tx1"/>
                  </a:solidFill>
                </a:rPr>
                <a:t>Calificación </a:t>
              </a:r>
              <a:r>
                <a:rPr lang="es-MX" sz="1200" b="1" dirty="0" smtClean="0">
                  <a:solidFill>
                    <a:schemeClr val="tx1"/>
                  </a:solidFill>
                </a:rPr>
                <a:t>por </a:t>
              </a:r>
            </a:p>
            <a:p>
              <a:r>
                <a:rPr lang="es-MX" sz="1200" b="1" dirty="0" smtClean="0">
                  <a:solidFill>
                    <a:schemeClr val="tx1"/>
                  </a:solidFill>
                </a:rPr>
                <a:t>Métricas Financieras</a:t>
              </a:r>
              <a:endParaRPr lang="es-MX" sz="1200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20 CuadroTexto"/>
            <p:cNvSpPr txBox="1"/>
            <p:nvPr/>
          </p:nvSpPr>
          <p:spPr>
            <a:xfrm>
              <a:off x="1800225" y="3095625"/>
              <a:ext cx="542925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s-MX" sz="1400" b="1" dirty="0"/>
                <a:t>3.7</a:t>
              </a:r>
            </a:p>
          </p:txBody>
        </p:sp>
      </p:grpSp>
      <p:sp>
        <p:nvSpPr>
          <p:cNvPr id="24" name="23 Rectángulo"/>
          <p:cNvSpPr/>
          <p:nvPr/>
        </p:nvSpPr>
        <p:spPr>
          <a:xfrm>
            <a:off x="373208" y="5329034"/>
            <a:ext cx="2371725" cy="200025"/>
          </a:xfrm>
          <a:prstGeom prst="rect">
            <a:avLst/>
          </a:prstGeom>
          <a:noFill/>
          <a:ln w="254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MX" sz="1200" b="1" dirty="0">
              <a:solidFill>
                <a:schemeClr val="tx1"/>
              </a:solidFill>
            </a:endParaRPr>
          </a:p>
        </p:txBody>
      </p:sp>
      <p:sp>
        <p:nvSpPr>
          <p:cNvPr id="26" name="25 CuadroTexto"/>
          <p:cNvSpPr txBox="1"/>
          <p:nvPr/>
        </p:nvSpPr>
        <p:spPr>
          <a:xfrm>
            <a:off x="200025" y="3198495"/>
            <a:ext cx="3019425" cy="52322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1400" b="1" dirty="0"/>
              <a:t>La tasa obtenida de la Evaluación se ajusta de acuerdo a la siguiente tabla:</a:t>
            </a:r>
          </a:p>
        </p:txBody>
      </p:sp>
      <p:graphicFrame>
        <p:nvGraphicFramePr>
          <p:cNvPr id="33" name="32 Diagrama"/>
          <p:cNvGraphicFramePr/>
          <p:nvPr>
            <p:extLst>
              <p:ext uri="{D42A27DB-BD31-4B8C-83A1-F6EECF244321}">
                <p14:modId xmlns:p14="http://schemas.microsoft.com/office/powerpoint/2010/main" val="2558616545"/>
              </p:ext>
            </p:extLst>
          </p:nvPr>
        </p:nvGraphicFramePr>
        <p:xfrm>
          <a:off x="3914775" y="2147456"/>
          <a:ext cx="4813589" cy="24372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4" name="33 Rectángulo"/>
          <p:cNvSpPr/>
          <p:nvPr/>
        </p:nvSpPr>
        <p:spPr>
          <a:xfrm>
            <a:off x="3878586" y="4666386"/>
            <a:ext cx="4827264" cy="646331"/>
          </a:xfrm>
          <a:prstGeom prst="rect">
            <a:avLst/>
          </a:prstGeom>
          <a:noFill/>
          <a:ln w="25400">
            <a:solidFill>
              <a:schemeClr val="bg1">
                <a:lumMod val="6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s-MX" sz="1200" b="1" dirty="0"/>
              <a:t>Patrimonio Neto Tangible (PNT): $5,000 </a:t>
            </a:r>
            <a:r>
              <a:rPr lang="es-MX" sz="1200" b="1" dirty="0" err="1"/>
              <a:t>mdp</a:t>
            </a:r>
            <a:endParaRPr lang="es-MX" sz="1200" b="1" dirty="0"/>
          </a:p>
          <a:p>
            <a:pPr lvl="0"/>
            <a:r>
              <a:rPr lang="es-MX" sz="1200" b="1" dirty="0"/>
              <a:t>Tasa </a:t>
            </a:r>
            <a:r>
              <a:rPr lang="es-MX" sz="1200" b="1" dirty="0" smtClean="0"/>
              <a:t>final aplicable: </a:t>
            </a:r>
            <a:r>
              <a:rPr lang="es-MX" sz="1200" b="1" dirty="0"/>
              <a:t>3%</a:t>
            </a:r>
          </a:p>
          <a:p>
            <a:r>
              <a:rPr lang="es-MX" sz="1200" b="1" dirty="0"/>
              <a:t>Exposición Permitida sin Garantía: (3</a:t>
            </a:r>
            <a:r>
              <a:rPr lang="es-MX" sz="1200" b="1" dirty="0" smtClean="0"/>
              <a:t>%)*(</a:t>
            </a:r>
            <a:r>
              <a:rPr lang="es-MX" sz="1200" b="1" dirty="0"/>
              <a:t>5,000 </a:t>
            </a:r>
            <a:r>
              <a:rPr lang="es-MX" sz="1200" b="1" dirty="0" err="1"/>
              <a:t>mdp</a:t>
            </a:r>
            <a:r>
              <a:rPr lang="es-MX" sz="1200" b="1" dirty="0"/>
              <a:t>)=150 </a:t>
            </a:r>
            <a:r>
              <a:rPr lang="es-MX" sz="1200" b="1" dirty="0" err="1"/>
              <a:t>mdp</a:t>
            </a:r>
            <a:endParaRPr lang="es-MX" sz="1200" b="1" dirty="0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11</a:t>
            </a:fld>
            <a:endParaRPr lang="es-ES"/>
          </a:p>
        </p:txBody>
      </p:sp>
      <p:sp>
        <p:nvSpPr>
          <p:cNvPr id="25" name="24 CuadroTexto"/>
          <p:cNvSpPr txBox="1"/>
          <p:nvPr/>
        </p:nvSpPr>
        <p:spPr>
          <a:xfrm>
            <a:off x="3886200" y="5664200"/>
            <a:ext cx="4851400" cy="338554"/>
          </a:xfrm>
          <a:prstGeom prst="rect">
            <a:avLst/>
          </a:prstGeom>
          <a:noFill/>
          <a:ln w="25400"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s-MX" sz="1600" b="1" dirty="0"/>
              <a:t>Máximo de Exposición Permitida sin Garantía: 500 </a:t>
            </a:r>
            <a:r>
              <a:rPr lang="es-MX" sz="1600" b="1" dirty="0" err="1"/>
              <a:t>mdp</a:t>
            </a:r>
            <a:endParaRPr lang="es-MX" sz="1600" dirty="0"/>
          </a:p>
        </p:txBody>
      </p:sp>
      <p:sp>
        <p:nvSpPr>
          <p:cNvPr id="27" name="Rectángulo 6"/>
          <p:cNvSpPr/>
          <p:nvPr/>
        </p:nvSpPr>
        <p:spPr>
          <a:xfrm>
            <a:off x="80140" y="1832437"/>
            <a:ext cx="4025135" cy="529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MX" sz="1600" b="1" dirty="0">
                <a:solidFill>
                  <a:schemeClr val="accent5">
                    <a:lumMod val="75000"/>
                  </a:schemeClr>
                </a:solidFill>
              </a:rPr>
              <a:t>Entidades CON Calificación de grado de Inversión (GLOBAL)</a:t>
            </a:r>
          </a:p>
        </p:txBody>
      </p:sp>
    </p:spTree>
    <p:extLst>
      <p:ext uri="{BB962C8B-B14F-4D97-AF65-F5344CB8AC3E}">
        <p14:creationId xmlns:p14="http://schemas.microsoft.com/office/powerpoint/2010/main" val="44037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Evaluación de Calidad Crediticia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graphicFrame>
        <p:nvGraphicFramePr>
          <p:cNvPr id="33" name="32 Diagrama"/>
          <p:cNvGraphicFramePr/>
          <p:nvPr>
            <p:extLst>
              <p:ext uri="{D42A27DB-BD31-4B8C-83A1-F6EECF244321}">
                <p14:modId xmlns:p14="http://schemas.microsoft.com/office/powerpoint/2010/main" val="3959407425"/>
              </p:ext>
            </p:extLst>
          </p:nvPr>
        </p:nvGraphicFramePr>
        <p:xfrm>
          <a:off x="111968" y="2307771"/>
          <a:ext cx="4320073" cy="37437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6" name="Rectángulo 6"/>
          <p:cNvSpPr/>
          <p:nvPr/>
        </p:nvSpPr>
        <p:spPr>
          <a:xfrm>
            <a:off x="80140" y="1832437"/>
            <a:ext cx="4025135" cy="529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MX" sz="1600" b="1" dirty="0">
                <a:solidFill>
                  <a:schemeClr val="accent5">
                    <a:lumMod val="75000"/>
                  </a:schemeClr>
                </a:solidFill>
              </a:rPr>
              <a:t>Entidades SIN Calificación de grado de Inversión</a:t>
            </a: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457950" y="6417311"/>
            <a:ext cx="2057400" cy="365125"/>
          </a:xfrm>
        </p:spPr>
        <p:txBody>
          <a:bodyPr/>
          <a:lstStyle/>
          <a:p>
            <a:fld id="{C9966A13-F9AF-4CB5-AE86-3EBB639FB98C}" type="slidenum">
              <a:rPr lang="es-ES" smtClean="0"/>
              <a:pPr/>
              <a:t>12</a:t>
            </a:fld>
            <a:endParaRPr lang="es-ES"/>
          </a:p>
        </p:txBody>
      </p:sp>
      <p:sp>
        <p:nvSpPr>
          <p:cNvPr id="3" name="Rectángulo redondeado 2"/>
          <p:cNvSpPr/>
          <p:nvPr/>
        </p:nvSpPr>
        <p:spPr>
          <a:xfrm>
            <a:off x="5113168" y="2307771"/>
            <a:ext cx="3909527" cy="699796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bg1"/>
                </a:solidFill>
              </a:rPr>
              <a:t>Un Suministrador de Servicios Calificados tiene un PNT de 1,500 </a:t>
            </a:r>
            <a:r>
              <a:rPr lang="es-MX" dirty="0" err="1">
                <a:solidFill>
                  <a:schemeClr val="bg1"/>
                </a:solidFill>
              </a:rPr>
              <a:t>mdp</a:t>
            </a:r>
            <a:endParaRPr lang="es-419" dirty="0">
              <a:solidFill>
                <a:schemeClr val="bg1"/>
              </a:solidFill>
            </a:endParaRPr>
          </a:p>
        </p:txBody>
      </p:sp>
      <p:sp>
        <p:nvSpPr>
          <p:cNvPr id="14" name="Rectángulo redondeado 13"/>
          <p:cNvSpPr/>
          <p:nvPr/>
        </p:nvSpPr>
        <p:spPr>
          <a:xfrm>
            <a:off x="5113168" y="3166917"/>
            <a:ext cx="3909527" cy="69979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bg1"/>
                </a:solidFill>
              </a:rPr>
              <a:t>Obtiene una </a:t>
            </a:r>
            <a:r>
              <a:rPr lang="es-MX" dirty="0" smtClean="0">
                <a:solidFill>
                  <a:schemeClr val="bg1"/>
                </a:solidFill>
              </a:rPr>
              <a:t>puntuación de crédito compuesta </a:t>
            </a:r>
            <a:r>
              <a:rPr lang="es-MX" dirty="0">
                <a:solidFill>
                  <a:schemeClr val="bg1"/>
                </a:solidFill>
              </a:rPr>
              <a:t>de 2.66</a:t>
            </a:r>
            <a:endParaRPr lang="es-419" dirty="0">
              <a:solidFill>
                <a:schemeClr val="bg1"/>
              </a:solidFill>
            </a:endParaRPr>
          </a:p>
        </p:txBody>
      </p:sp>
      <p:sp>
        <p:nvSpPr>
          <p:cNvPr id="15" name="Rectángulo redondeado 14"/>
          <p:cNvSpPr/>
          <p:nvPr/>
        </p:nvSpPr>
        <p:spPr>
          <a:xfrm>
            <a:off x="5113167" y="4105800"/>
            <a:ext cx="3909527" cy="69979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bg1"/>
                </a:solidFill>
              </a:rPr>
              <a:t>La Exposición Permitida sin Garantía Líquida es de 30 </a:t>
            </a:r>
            <a:r>
              <a:rPr lang="es-MX" dirty="0" err="1" smtClean="0">
                <a:solidFill>
                  <a:schemeClr val="bg1"/>
                </a:solidFill>
              </a:rPr>
              <a:t>mdp</a:t>
            </a:r>
            <a:r>
              <a:rPr lang="es-MX" dirty="0" smtClean="0">
                <a:solidFill>
                  <a:schemeClr val="bg1"/>
                </a:solidFill>
              </a:rPr>
              <a:t> (1,500 </a:t>
            </a:r>
            <a:r>
              <a:rPr lang="es-MX" dirty="0" err="1" smtClean="0">
                <a:solidFill>
                  <a:schemeClr val="bg1"/>
                </a:solidFill>
              </a:rPr>
              <a:t>mdp</a:t>
            </a:r>
            <a:r>
              <a:rPr lang="es-MX" dirty="0" smtClean="0">
                <a:solidFill>
                  <a:schemeClr val="bg1"/>
                </a:solidFill>
              </a:rPr>
              <a:t>*2%)</a:t>
            </a:r>
            <a:endParaRPr lang="es-419" dirty="0">
              <a:solidFill>
                <a:schemeClr val="bg1"/>
              </a:solidFill>
            </a:endParaRPr>
          </a:p>
        </p:txBody>
      </p:sp>
      <p:sp>
        <p:nvSpPr>
          <p:cNvPr id="4" name="Flecha derecha 3"/>
          <p:cNvSpPr/>
          <p:nvPr/>
        </p:nvSpPr>
        <p:spPr>
          <a:xfrm>
            <a:off x="4494016" y="3421177"/>
            <a:ext cx="536853" cy="265923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17" name="Flecha derecha 16"/>
          <p:cNvSpPr/>
          <p:nvPr/>
        </p:nvSpPr>
        <p:spPr>
          <a:xfrm>
            <a:off x="4494017" y="2511289"/>
            <a:ext cx="536853" cy="265923"/>
          </a:xfrm>
          <a:prstGeom prst="rightArrow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18" name="Flecha derecha 17"/>
          <p:cNvSpPr/>
          <p:nvPr/>
        </p:nvSpPr>
        <p:spPr>
          <a:xfrm>
            <a:off x="4494016" y="4331065"/>
            <a:ext cx="536853" cy="265923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4959539"/>
              </p:ext>
            </p:extLst>
          </p:nvPr>
        </p:nvGraphicFramePr>
        <p:xfrm>
          <a:off x="5136822" y="4937760"/>
          <a:ext cx="3885871" cy="17373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6852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0062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95300">
                <a:tc>
                  <a:txBody>
                    <a:bodyPr/>
                    <a:lstStyle/>
                    <a:p>
                      <a:pPr algn="ctr"/>
                      <a:r>
                        <a:rPr lang="es-MX" sz="1400" dirty="0"/>
                        <a:t>Puntuación de crédito</a:t>
                      </a:r>
                      <a:r>
                        <a:rPr lang="es-MX" sz="1400" baseline="0" dirty="0"/>
                        <a:t> compuesta</a:t>
                      </a:r>
                      <a:endParaRPr lang="es-419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/>
                        <a:t>Porcentaje del PNT</a:t>
                      </a:r>
                    </a:p>
                    <a:p>
                      <a:pPr algn="ctr"/>
                      <a:r>
                        <a:rPr lang="es-MX" sz="1400" dirty="0"/>
                        <a:t>(%)</a:t>
                      </a:r>
                      <a:endParaRPr lang="es-419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6220">
                <a:tc>
                  <a:txBody>
                    <a:bodyPr/>
                    <a:lstStyle/>
                    <a:p>
                      <a:pPr algn="ctr"/>
                      <a:r>
                        <a:rPr lang="es-MX" sz="1400" dirty="0"/>
                        <a:t>Mayor a 3.00</a:t>
                      </a:r>
                      <a:endParaRPr lang="es-419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/>
                        <a:t>0</a:t>
                      </a:r>
                      <a:endParaRPr lang="es-419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ctr"/>
                      <a:r>
                        <a:rPr lang="es-MX" sz="1400" dirty="0"/>
                        <a:t>2.67</a:t>
                      </a:r>
                      <a:r>
                        <a:rPr lang="es-MX" sz="1400" baseline="0" dirty="0"/>
                        <a:t> a 3.00</a:t>
                      </a:r>
                      <a:endParaRPr lang="es-419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/>
                        <a:t>1</a:t>
                      </a:r>
                      <a:endParaRPr lang="es-419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1697">
                <a:tc>
                  <a:txBody>
                    <a:bodyPr/>
                    <a:lstStyle/>
                    <a:p>
                      <a:pPr algn="ctr"/>
                      <a:r>
                        <a:rPr lang="es-MX" sz="1400" dirty="0"/>
                        <a:t>2.34</a:t>
                      </a:r>
                      <a:r>
                        <a:rPr lang="es-MX" sz="1400" baseline="0" dirty="0"/>
                        <a:t> a 2.66</a:t>
                      </a:r>
                      <a:endParaRPr lang="es-419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/>
                        <a:t>2</a:t>
                      </a:r>
                      <a:endParaRPr lang="es-419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/>
                      <a:r>
                        <a:rPr lang="es-MX" sz="1400" dirty="0"/>
                        <a:t>Menor</a:t>
                      </a:r>
                      <a:r>
                        <a:rPr lang="es-MX" sz="1400" baseline="0" dirty="0"/>
                        <a:t> a 2.34</a:t>
                      </a:r>
                      <a:endParaRPr lang="es-419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/>
                        <a:t>3</a:t>
                      </a:r>
                      <a:endParaRPr lang="es-419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Flecha derecha 19"/>
          <p:cNvSpPr/>
          <p:nvPr/>
        </p:nvSpPr>
        <p:spPr>
          <a:xfrm>
            <a:off x="4483623" y="5240953"/>
            <a:ext cx="536853" cy="265923"/>
          </a:xfrm>
          <a:prstGeom prst="rightArrow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44037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Evaluación de Calidad Crediticia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sp>
        <p:nvSpPr>
          <p:cNvPr id="16" name="Rectángulo 6"/>
          <p:cNvSpPr/>
          <p:nvPr/>
        </p:nvSpPr>
        <p:spPr>
          <a:xfrm>
            <a:off x="78422" y="2698991"/>
            <a:ext cx="4365811" cy="13679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MX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 presenta en los casos  </a:t>
            </a:r>
            <a:r>
              <a:rPr lang="es-419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cuando el solicitante o su garante corporativo presenten retrasos en los pagos de los últimos 36 meses conforme a los siguiente:</a:t>
            </a:r>
            <a:endParaRPr lang="es-MX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5088164"/>
              </p:ext>
            </p:extLst>
          </p:nvPr>
        </p:nvGraphicFramePr>
        <p:xfrm>
          <a:off x="104137" y="4124325"/>
          <a:ext cx="4231643" cy="1642110"/>
        </p:xfrm>
        <a:graphic>
          <a:graphicData uri="http://schemas.openxmlformats.org/drawingml/2006/table">
            <a:tbl>
              <a:tblPr firstRow="1" firstCol="1" bandRow="1">
                <a:tableStyleId>{5FD0F851-EC5A-4D38-B0AD-8093EC10F338}</a:tableStyleId>
              </a:tblPr>
              <a:tblGrid>
                <a:gridCol w="131514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77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6106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4800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4981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24840"/>
              </a:tblGrid>
              <a:tr h="83248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>
                          <a:effectLst/>
                        </a:rPr>
                        <a:t>Número de incumplimientos</a:t>
                      </a:r>
                      <a:endParaRPr lang="es-419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>
                          <a:effectLst/>
                        </a:rPr>
                        <a:t>Cero</a:t>
                      </a:r>
                      <a:endParaRPr lang="es-419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200" dirty="0">
                          <a:effectLst/>
                        </a:rPr>
                        <a:t>Uno</a:t>
                      </a:r>
                      <a:endParaRPr lang="es-419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200" dirty="0">
                          <a:effectLst/>
                        </a:rPr>
                        <a:t>Dos</a:t>
                      </a:r>
                      <a:endParaRPr lang="es-419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</a:rPr>
                        <a:t>Tres</a:t>
                      </a:r>
                      <a:endParaRPr lang="es-419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2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Cuatro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2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 más</a:t>
                      </a:r>
                      <a:endParaRPr lang="es-419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096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>
                          <a:effectLst/>
                        </a:rPr>
                        <a:t>Factor de ajuste de la Exposición Permitida sin Garantía Líquida</a:t>
                      </a:r>
                      <a:endParaRPr lang="es-419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1</a:t>
                      </a:r>
                      <a:endParaRPr lang="es-419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0.8</a:t>
                      </a:r>
                      <a:endParaRPr lang="es-419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0.5</a:t>
                      </a:r>
                      <a:endParaRPr lang="es-419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0.2</a:t>
                      </a:r>
                      <a:endParaRPr lang="es-419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</a:t>
                      </a:r>
                      <a:endParaRPr lang="es-419" sz="16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9" name="Rectángulo redondeado 18"/>
          <p:cNvSpPr/>
          <p:nvPr/>
        </p:nvSpPr>
        <p:spPr>
          <a:xfrm>
            <a:off x="5113168" y="1869440"/>
            <a:ext cx="3909527" cy="4785360"/>
          </a:xfrm>
          <a:prstGeom prst="roundRect">
            <a:avLst>
              <a:gd name="adj" fmla="val 4972"/>
            </a:avLst>
          </a:prstGeom>
          <a:solidFill>
            <a:schemeClr val="accent5">
              <a:lumMod val="60000"/>
              <a:lumOff val="40000"/>
              <a:alpha val="68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MX" dirty="0">
                <a:solidFill>
                  <a:schemeClr val="tx1"/>
                </a:solidFill>
              </a:rPr>
              <a:t>Un Suministrador de Servicios Calificados tiene una Exposición Permitida sin Garantía Líquida de 150 </a:t>
            </a:r>
            <a:r>
              <a:rPr lang="es-MX" dirty="0" err="1">
                <a:solidFill>
                  <a:schemeClr val="tx1"/>
                </a:solidFill>
              </a:rPr>
              <a:t>mdp</a:t>
            </a:r>
            <a:r>
              <a:rPr lang="es-MX" dirty="0">
                <a:solidFill>
                  <a:schemeClr val="tx1"/>
                </a:solidFill>
              </a:rPr>
              <a:t>. </a:t>
            </a:r>
          </a:p>
          <a:p>
            <a:pPr algn="just"/>
            <a:endParaRPr lang="es-MX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MX" dirty="0">
                <a:solidFill>
                  <a:schemeClr val="tx1"/>
                </a:solidFill>
              </a:rPr>
              <a:t>Pero presenta dos incumplimientos en los últimos 36 meses, uno en el Mercado de Energía de Corto Plazo y otro con la Cámara de Compensación.</a:t>
            </a:r>
          </a:p>
          <a:p>
            <a:pPr algn="just"/>
            <a:endParaRPr lang="es-MX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MX" dirty="0">
                <a:solidFill>
                  <a:schemeClr val="tx1"/>
                </a:solidFill>
              </a:rPr>
              <a:t>Por lo anterior, su Exposición Permitida sin Garantía Líquida ajustada será de:</a:t>
            </a:r>
          </a:p>
          <a:p>
            <a:pPr algn="ctr"/>
            <a:r>
              <a:rPr lang="es-MX" dirty="0" smtClean="0">
                <a:solidFill>
                  <a:schemeClr val="tx1"/>
                </a:solidFill>
              </a:rPr>
              <a:t>(150mdp </a:t>
            </a:r>
            <a:r>
              <a:rPr lang="es-MX" dirty="0">
                <a:solidFill>
                  <a:schemeClr val="tx1"/>
                </a:solidFill>
              </a:rPr>
              <a:t>* </a:t>
            </a:r>
            <a:r>
              <a:rPr lang="es-MX" dirty="0" smtClean="0">
                <a:solidFill>
                  <a:schemeClr val="tx1"/>
                </a:solidFill>
              </a:rPr>
              <a:t>0.5)=</a:t>
            </a:r>
            <a:r>
              <a:rPr lang="es-MX" dirty="0">
                <a:solidFill>
                  <a:schemeClr val="tx1"/>
                </a:solidFill>
              </a:rPr>
              <a:t>75 </a:t>
            </a:r>
            <a:r>
              <a:rPr lang="es-MX" dirty="0" err="1">
                <a:solidFill>
                  <a:schemeClr val="tx1"/>
                </a:solidFill>
              </a:rPr>
              <a:t>mdp</a:t>
            </a:r>
            <a:endParaRPr lang="es-MX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s-419" dirty="0">
              <a:solidFill>
                <a:schemeClr val="tx1"/>
              </a:solidFill>
            </a:endParaRPr>
          </a:p>
        </p:txBody>
      </p:sp>
      <p:sp>
        <p:nvSpPr>
          <p:cNvPr id="21" name="Rectángulo 6"/>
          <p:cNvSpPr/>
          <p:nvPr/>
        </p:nvSpPr>
        <p:spPr>
          <a:xfrm>
            <a:off x="78423" y="5632453"/>
            <a:ext cx="4365811" cy="13679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MX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Los retrasos pueden ser con la propia Cámara o en el Mercado de Energía de Corto Plazo.</a:t>
            </a:r>
          </a:p>
        </p:txBody>
      </p:sp>
      <p:sp>
        <p:nvSpPr>
          <p:cNvPr id="22" name="Rectángulo 6"/>
          <p:cNvSpPr/>
          <p:nvPr/>
        </p:nvSpPr>
        <p:spPr>
          <a:xfrm>
            <a:off x="294639" y="1874276"/>
            <a:ext cx="4365811" cy="13679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es-MX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Rectángulo redondeado 22"/>
          <p:cNvSpPr/>
          <p:nvPr/>
        </p:nvSpPr>
        <p:spPr>
          <a:xfrm>
            <a:off x="78423" y="1929144"/>
            <a:ext cx="4582027" cy="699796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bg1"/>
                </a:solidFill>
              </a:rPr>
              <a:t>Ajuste de la Exposición Permitida sin Garantía Líquida</a:t>
            </a:r>
            <a:endParaRPr lang="es-419" dirty="0">
              <a:solidFill>
                <a:schemeClr val="bg1"/>
              </a:solidFill>
            </a:endParaRP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13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0957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Ofertas de Compra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rgbClr val="F1995D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Subasta de Largo Plazo</a:t>
            </a:r>
          </a:p>
        </p:txBody>
      </p:sp>
      <p:graphicFrame>
        <p:nvGraphicFramePr>
          <p:cNvPr id="26" name="25 Diagrama"/>
          <p:cNvGraphicFramePr/>
          <p:nvPr>
            <p:extLst>
              <p:ext uri="{D42A27DB-BD31-4B8C-83A1-F6EECF244321}">
                <p14:modId xmlns:p14="http://schemas.microsoft.com/office/powerpoint/2010/main" val="1253710723"/>
              </p:ext>
            </p:extLst>
          </p:nvPr>
        </p:nvGraphicFramePr>
        <p:xfrm>
          <a:off x="180004" y="1532075"/>
          <a:ext cx="3668096" cy="429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9" name="28 Grupo"/>
          <p:cNvGrpSpPr/>
          <p:nvPr/>
        </p:nvGrpSpPr>
        <p:grpSpPr>
          <a:xfrm>
            <a:off x="4480456" y="1853908"/>
            <a:ext cx="4480681" cy="884522"/>
            <a:chOff x="142419" y="332"/>
            <a:chExt cx="3111504" cy="808455"/>
          </a:xfrm>
          <a:solidFill>
            <a:schemeClr val="accent5">
              <a:lumMod val="75000"/>
            </a:schemeClr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30" name="29 Rectángulo redondeado"/>
            <p:cNvSpPr/>
            <p:nvPr/>
          </p:nvSpPr>
          <p:spPr>
            <a:xfrm>
              <a:off x="142419" y="332"/>
              <a:ext cx="3111504" cy="808455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30 Rectángulo"/>
            <p:cNvSpPr/>
            <p:nvPr/>
          </p:nvSpPr>
          <p:spPr>
            <a:xfrm>
              <a:off x="166098" y="24011"/>
              <a:ext cx="3064146" cy="761097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25400" rIns="38100" bIns="254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2000" b="1" dirty="0"/>
                <a:t>Ofertas de Compra</a:t>
              </a:r>
              <a:endParaRPr lang="es-MX" sz="2000" b="1" kern="1200" dirty="0"/>
            </a:p>
          </p:txBody>
        </p:sp>
      </p:grpSp>
      <p:graphicFrame>
        <p:nvGraphicFramePr>
          <p:cNvPr id="34" name="33 Diagrama"/>
          <p:cNvGraphicFramePr/>
          <p:nvPr>
            <p:extLst>
              <p:ext uri="{D42A27DB-BD31-4B8C-83A1-F6EECF244321}">
                <p14:modId xmlns:p14="http://schemas.microsoft.com/office/powerpoint/2010/main" val="1413085701"/>
              </p:ext>
            </p:extLst>
          </p:nvPr>
        </p:nvGraphicFramePr>
        <p:xfrm>
          <a:off x="4514555" y="2865225"/>
          <a:ext cx="4490240" cy="1587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2306991736"/>
              </p:ext>
            </p:extLst>
          </p:nvPr>
        </p:nvGraphicFramePr>
        <p:xfrm>
          <a:off x="413627" y="4135164"/>
          <a:ext cx="8308119" cy="32938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3" name="11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475872" y="6374460"/>
            <a:ext cx="2057400" cy="365125"/>
          </a:xfrm>
        </p:spPr>
        <p:txBody>
          <a:bodyPr/>
          <a:lstStyle/>
          <a:p>
            <a:fld id="{C9966A13-F9AF-4CB5-AE86-3EBB639FB98C}" type="slidenum">
              <a:rPr lang="es-ES" smtClean="0"/>
              <a:pPr/>
              <a:t>14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4037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37 Rectángulo redondeado"/>
          <p:cNvSpPr/>
          <p:nvPr/>
        </p:nvSpPr>
        <p:spPr>
          <a:xfrm>
            <a:off x="348344" y="4681718"/>
            <a:ext cx="2565779" cy="1084996"/>
          </a:xfrm>
          <a:prstGeom prst="roundRect">
            <a:avLst/>
          </a:prstGeom>
          <a:noFill/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Ofertas de Compra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rgbClr val="F1995D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Subasta de Largo Plazo</a:t>
            </a:r>
          </a:p>
        </p:txBody>
      </p:sp>
      <p:sp>
        <p:nvSpPr>
          <p:cNvPr id="12" name="Rectángulo 38"/>
          <p:cNvSpPr/>
          <p:nvPr/>
        </p:nvSpPr>
        <p:spPr>
          <a:xfrm>
            <a:off x="451491" y="2647803"/>
            <a:ext cx="2584451" cy="280960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/>
              <a:t>1. Oferta de Compra de SSB</a:t>
            </a:r>
          </a:p>
        </p:txBody>
      </p:sp>
      <p:graphicFrame>
        <p:nvGraphicFramePr>
          <p:cNvPr id="13" name="1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6411792"/>
              </p:ext>
            </p:extLst>
          </p:nvPr>
        </p:nvGraphicFramePr>
        <p:xfrm>
          <a:off x="466643" y="2961667"/>
          <a:ext cx="2531918" cy="149352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{BDBED569-4797-4DF1-A0F4-6AAB3CD982D8}</a:tableStyleId>
              </a:tblPr>
              <a:tblGrid>
                <a:gridCol w="12056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2624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>
                          <a:solidFill>
                            <a:schemeClr val="bg1"/>
                          </a:solidFill>
                          <a:latin typeface="+mn-lt"/>
                        </a:rPr>
                        <a:t>Producto</a:t>
                      </a:r>
                      <a:endParaRPr lang="es-MX" sz="14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u="none" strike="noStrike" dirty="0">
                          <a:solidFill>
                            <a:schemeClr val="bg1"/>
                          </a:solidFill>
                        </a:rPr>
                        <a:t>SSB</a:t>
                      </a:r>
                      <a:endParaRPr lang="es-MX" sz="14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1" u="none" strike="noStrike" dirty="0"/>
                        <a:t>Potencia MW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u="none" strike="noStrike" dirty="0"/>
                        <a:t>40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u="none" strike="noStrike" dirty="0"/>
                        <a:t>Potencia ($)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u="none" strike="noStrike" dirty="0"/>
                        <a:t>1,300,000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1" u="none" strike="noStrike" dirty="0"/>
                        <a:t>Energía </a:t>
                      </a:r>
                      <a:r>
                        <a:rPr lang="es-MX" sz="1400" b="1" u="none" strike="noStrike" dirty="0" err="1">
                          <a:solidFill>
                            <a:schemeClr val="tx1"/>
                          </a:solidFill>
                        </a:rPr>
                        <a:t>MWh</a:t>
                      </a:r>
                      <a:endParaRPr lang="es-MX" sz="1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u="none" strike="noStrike" dirty="0"/>
                        <a:t>200,000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u="none" strike="noStrike" dirty="0"/>
                        <a:t>Energía ($)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u="none" strike="noStrike" dirty="0"/>
                        <a:t>800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1" u="none" strike="noStrike" dirty="0"/>
                        <a:t>CEL  año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u="none" strike="noStrike" dirty="0"/>
                        <a:t>200,000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u="none" strike="noStrike" dirty="0"/>
                        <a:t>CEL ($)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u="none" strike="noStrike" dirty="0"/>
                        <a:t>350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pSp>
        <p:nvGrpSpPr>
          <p:cNvPr id="25" name="24 Grupo"/>
          <p:cNvGrpSpPr/>
          <p:nvPr/>
        </p:nvGrpSpPr>
        <p:grpSpPr>
          <a:xfrm>
            <a:off x="6453081" y="4737843"/>
            <a:ext cx="699583" cy="627332"/>
            <a:chOff x="5262713" y="4986068"/>
            <a:chExt cx="699583" cy="627332"/>
          </a:xfrm>
        </p:grpSpPr>
        <p:sp>
          <p:nvSpPr>
            <p:cNvPr id="22" name="21 Elipse"/>
            <p:cNvSpPr/>
            <p:nvPr/>
          </p:nvSpPr>
          <p:spPr>
            <a:xfrm>
              <a:off x="5262713" y="4986068"/>
              <a:ext cx="699583" cy="627332"/>
            </a:xfrm>
            <a:prstGeom prst="ellipse">
              <a:avLst/>
            </a:prstGeom>
            <a:solidFill>
              <a:schemeClr val="bg1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19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83" t="19894" r="6213" b="8708"/>
            <a:stretch>
              <a:fillRect/>
            </a:stretch>
          </p:blipFill>
          <p:spPr bwMode="auto">
            <a:xfrm>
              <a:off x="5366242" y="5106015"/>
              <a:ext cx="462751" cy="364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" name="26 Grupo"/>
          <p:cNvGrpSpPr/>
          <p:nvPr/>
        </p:nvGrpSpPr>
        <p:grpSpPr>
          <a:xfrm>
            <a:off x="560487" y="1948724"/>
            <a:ext cx="699583" cy="627332"/>
            <a:chOff x="1173313" y="4566968"/>
            <a:chExt cx="699583" cy="627332"/>
          </a:xfrm>
        </p:grpSpPr>
        <p:sp>
          <p:nvSpPr>
            <p:cNvPr id="21" name="20 Elipse"/>
            <p:cNvSpPr/>
            <p:nvPr/>
          </p:nvSpPr>
          <p:spPr>
            <a:xfrm>
              <a:off x="1173313" y="4566968"/>
              <a:ext cx="699583" cy="627332"/>
            </a:xfrm>
            <a:prstGeom prst="ellipse">
              <a:avLst/>
            </a:prstGeom>
            <a:solidFill>
              <a:schemeClr val="bg1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20" name="Picture 37" descr="https://encrypted-tbn1.gstatic.com/images?q=tbn:ANd9GcRdyxTtmZ6UJ8BhvOaeARtiM6e_hDqJOeYoMU5-UBLRV7S7RNzeE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3281" y="4719630"/>
              <a:ext cx="492283" cy="315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" name="Rectángulo 38"/>
          <p:cNvSpPr/>
          <p:nvPr/>
        </p:nvSpPr>
        <p:spPr>
          <a:xfrm>
            <a:off x="6269039" y="5410951"/>
            <a:ext cx="2584451" cy="280960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/>
              <a:t>ERC1  distinta a SSB</a:t>
            </a:r>
          </a:p>
        </p:txBody>
      </p:sp>
      <p:sp>
        <p:nvSpPr>
          <p:cNvPr id="32" name="31 Rectángulo"/>
          <p:cNvSpPr/>
          <p:nvPr/>
        </p:nvSpPr>
        <p:spPr>
          <a:xfrm>
            <a:off x="7213738" y="4806566"/>
            <a:ext cx="1519094" cy="53553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itchFamily="2" charset="2"/>
              <a:buChar char="Ø"/>
            </a:pPr>
            <a:r>
              <a:rPr lang="es-MX" sz="1600" dirty="0">
                <a:solidFill>
                  <a:schemeClr val="tx1"/>
                </a:solidFill>
              </a:rPr>
              <a:t>Requiere 100,000 </a:t>
            </a:r>
            <a:r>
              <a:rPr lang="es-MX" sz="1600" dirty="0" err="1">
                <a:solidFill>
                  <a:schemeClr val="tx1"/>
                </a:solidFill>
              </a:rPr>
              <a:t>CEL´s</a:t>
            </a:r>
            <a:endParaRPr lang="es-MX" sz="1600" dirty="0">
              <a:solidFill>
                <a:schemeClr val="tx1"/>
              </a:solidFill>
            </a:endParaRPr>
          </a:p>
        </p:txBody>
      </p:sp>
      <p:sp>
        <p:nvSpPr>
          <p:cNvPr id="33" name="32 Rectángulo redondeado"/>
          <p:cNvSpPr/>
          <p:nvPr/>
        </p:nvSpPr>
        <p:spPr>
          <a:xfrm>
            <a:off x="6276263" y="4601847"/>
            <a:ext cx="2565779" cy="108499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6" name="35 CuadroTexto"/>
          <p:cNvSpPr txBox="1"/>
          <p:nvPr/>
        </p:nvSpPr>
        <p:spPr>
          <a:xfrm>
            <a:off x="3769433" y="4672556"/>
            <a:ext cx="1610436" cy="7386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MX" sz="1400" dirty="0"/>
              <a:t>Su requerimiento equivale al 50% de </a:t>
            </a:r>
            <a:r>
              <a:rPr lang="es-MX" sz="1400" dirty="0" err="1"/>
              <a:t>CEL´s</a:t>
            </a:r>
            <a:r>
              <a:rPr lang="es-MX" sz="1400" dirty="0"/>
              <a:t> de SSB </a:t>
            </a:r>
          </a:p>
        </p:txBody>
      </p:sp>
      <p:sp>
        <p:nvSpPr>
          <p:cNvPr id="38" name="37 Rectángulo redondeado"/>
          <p:cNvSpPr/>
          <p:nvPr/>
        </p:nvSpPr>
        <p:spPr>
          <a:xfrm>
            <a:off x="461937" y="1819362"/>
            <a:ext cx="2565779" cy="108499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9" name="38 Rectángulo"/>
          <p:cNvSpPr/>
          <p:nvPr/>
        </p:nvSpPr>
        <p:spPr>
          <a:xfrm>
            <a:off x="1360416" y="1887603"/>
            <a:ext cx="1610435" cy="71558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500" dirty="0">
                <a:solidFill>
                  <a:schemeClr val="tx1"/>
                </a:solidFill>
              </a:rPr>
              <a:t>Precios, Cantidades y Parámetros</a:t>
            </a:r>
          </a:p>
        </p:txBody>
      </p:sp>
      <p:sp>
        <p:nvSpPr>
          <p:cNvPr id="23" name="22 Flecha abajo"/>
          <p:cNvSpPr/>
          <p:nvPr/>
        </p:nvSpPr>
        <p:spPr>
          <a:xfrm rot="10800000">
            <a:off x="4359094" y="4038222"/>
            <a:ext cx="428805" cy="436728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6" name="Rectángulo 38"/>
          <p:cNvSpPr/>
          <p:nvPr/>
        </p:nvSpPr>
        <p:spPr>
          <a:xfrm>
            <a:off x="6229991" y="2661655"/>
            <a:ext cx="2584451" cy="280960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/>
              <a:t>2. Oferta de Compra de ERC1</a:t>
            </a:r>
          </a:p>
        </p:txBody>
      </p:sp>
      <p:graphicFrame>
        <p:nvGraphicFramePr>
          <p:cNvPr id="28" name="2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389373"/>
              </p:ext>
            </p:extLst>
          </p:nvPr>
        </p:nvGraphicFramePr>
        <p:xfrm>
          <a:off x="6245143" y="2975519"/>
          <a:ext cx="2531918" cy="149352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{BDBED569-4797-4DF1-A0F4-6AAB3CD982D8}</a:tableStyleId>
              </a:tblPr>
              <a:tblGrid>
                <a:gridCol w="12056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2624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>
                          <a:solidFill>
                            <a:schemeClr val="bg1"/>
                          </a:solidFill>
                          <a:latin typeface="+mn-lt"/>
                        </a:rPr>
                        <a:t>Producto</a:t>
                      </a:r>
                      <a:endParaRPr lang="es-MX" sz="14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>
                          <a:solidFill>
                            <a:schemeClr val="bg1"/>
                          </a:solidFill>
                          <a:latin typeface="+mn-lt"/>
                        </a:rPr>
                        <a:t>ERC1</a:t>
                      </a:r>
                      <a:endParaRPr lang="es-MX" sz="14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1" u="none" strike="noStrike" dirty="0"/>
                        <a:t>Potencia MW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20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u="none" strike="noStrike" dirty="0"/>
                        <a:t>Potencia ($)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No aplica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1" u="none" strike="noStrike" dirty="0"/>
                        <a:t>Energía </a:t>
                      </a:r>
                      <a:r>
                        <a:rPr lang="es-MX" sz="1400" b="1" u="none" strike="noStrike" dirty="0" err="1"/>
                        <a:t>MWh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u="none" strike="noStrike" dirty="0"/>
                        <a:t>100,000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u="none" strike="noStrike" dirty="0"/>
                        <a:t>Energía ($)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No aplica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1" u="none" strike="noStrike" dirty="0"/>
                        <a:t>CEL  año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u="none" strike="noStrike" dirty="0"/>
                        <a:t>100,000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u="none" strike="noStrike" dirty="0"/>
                        <a:t>CEL ($)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No aplica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37" name="36 Rectángulo redondeado"/>
          <p:cNvSpPr/>
          <p:nvPr/>
        </p:nvSpPr>
        <p:spPr>
          <a:xfrm>
            <a:off x="6240437" y="1833214"/>
            <a:ext cx="2565779" cy="108499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0" name="39 Rectángulo"/>
          <p:cNvSpPr/>
          <p:nvPr/>
        </p:nvSpPr>
        <p:spPr>
          <a:xfrm>
            <a:off x="7152664" y="2155441"/>
            <a:ext cx="1610435" cy="30008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500" dirty="0">
                <a:solidFill>
                  <a:schemeClr val="tx1"/>
                </a:solidFill>
              </a:rPr>
              <a:t>Cantidades</a:t>
            </a:r>
          </a:p>
        </p:txBody>
      </p:sp>
      <p:grpSp>
        <p:nvGrpSpPr>
          <p:cNvPr id="41" name="40 Grupo"/>
          <p:cNvGrpSpPr/>
          <p:nvPr/>
        </p:nvGrpSpPr>
        <p:grpSpPr>
          <a:xfrm>
            <a:off x="6313381" y="1954236"/>
            <a:ext cx="699583" cy="627332"/>
            <a:chOff x="5262713" y="4986068"/>
            <a:chExt cx="699583" cy="627332"/>
          </a:xfrm>
        </p:grpSpPr>
        <p:sp>
          <p:nvSpPr>
            <p:cNvPr id="42" name="41 Elipse"/>
            <p:cNvSpPr/>
            <p:nvPr/>
          </p:nvSpPr>
          <p:spPr>
            <a:xfrm>
              <a:off x="5262713" y="4986068"/>
              <a:ext cx="699583" cy="627332"/>
            </a:xfrm>
            <a:prstGeom prst="ellipse">
              <a:avLst/>
            </a:prstGeom>
            <a:solidFill>
              <a:schemeClr val="bg1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44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83" t="19894" r="6213" b="8708"/>
            <a:stretch>
              <a:fillRect/>
            </a:stretch>
          </p:blipFill>
          <p:spPr bwMode="auto">
            <a:xfrm>
              <a:off x="5366242" y="5106015"/>
              <a:ext cx="462751" cy="364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8" name="47 CuadroTexto"/>
          <p:cNvSpPr txBox="1"/>
          <p:nvPr/>
        </p:nvSpPr>
        <p:spPr>
          <a:xfrm>
            <a:off x="3746500" y="2929197"/>
            <a:ext cx="1709569" cy="95410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MX" sz="1400" dirty="0"/>
              <a:t>Entonces la Oferta de Compra de la ERC1 es 100,000 </a:t>
            </a:r>
            <a:r>
              <a:rPr lang="es-MX" sz="1400" dirty="0" err="1"/>
              <a:t>CEL´s</a:t>
            </a:r>
            <a:r>
              <a:rPr lang="es-MX" sz="1400" dirty="0"/>
              <a:t> que equivale a:</a:t>
            </a:r>
          </a:p>
        </p:txBody>
      </p:sp>
      <p:sp>
        <p:nvSpPr>
          <p:cNvPr id="50" name="49 Flecha derecha"/>
          <p:cNvSpPr/>
          <p:nvPr/>
        </p:nvSpPr>
        <p:spPr>
          <a:xfrm rot="10800000">
            <a:off x="5545728" y="4979813"/>
            <a:ext cx="491320" cy="38536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1" name="50 Flecha derecha"/>
          <p:cNvSpPr/>
          <p:nvPr/>
        </p:nvSpPr>
        <p:spPr>
          <a:xfrm>
            <a:off x="5545728" y="3223754"/>
            <a:ext cx="491320" cy="38536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2" name="51 Flecha derecha"/>
          <p:cNvSpPr/>
          <p:nvPr/>
        </p:nvSpPr>
        <p:spPr>
          <a:xfrm>
            <a:off x="3132728" y="3236454"/>
            <a:ext cx="491320" cy="38536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1" name="30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453081" y="6380702"/>
            <a:ext cx="2057400" cy="365125"/>
          </a:xfrm>
        </p:spPr>
        <p:txBody>
          <a:bodyPr/>
          <a:lstStyle/>
          <a:p>
            <a:fld id="{C9966A13-F9AF-4CB5-AE86-3EBB639FB98C}" type="slidenum">
              <a:rPr lang="es-ES" smtClean="0"/>
              <a:pPr/>
              <a:t>15</a:t>
            </a:fld>
            <a:endParaRPr lang="es-ES" dirty="0"/>
          </a:p>
        </p:txBody>
      </p:sp>
      <p:graphicFrame>
        <p:nvGraphicFramePr>
          <p:cNvPr id="34" name="1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6916081"/>
              </p:ext>
            </p:extLst>
          </p:nvPr>
        </p:nvGraphicFramePr>
        <p:xfrm>
          <a:off x="348344" y="5791119"/>
          <a:ext cx="5618345" cy="916787"/>
        </p:xfrm>
        <a:graphic>
          <a:graphicData uri="http://schemas.openxmlformats.org/drawingml/2006/table">
            <a:tbl>
              <a:tblPr>
                <a:tableStyleId>{9DCAF9ED-07DC-4A11-8D7F-57B35C25682E}</a:tableStyleId>
              </a:tblPr>
              <a:tblGrid>
                <a:gridCol w="10404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4447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447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4447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444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u="none" strike="noStrike" dirty="0">
                          <a:solidFill>
                            <a:schemeClr val="bg1"/>
                          </a:solidFill>
                        </a:rPr>
                        <a:t>Producto</a:t>
                      </a:r>
                      <a:endParaRPr lang="es-MX" sz="14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995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u="none" strike="noStrike" dirty="0">
                          <a:solidFill>
                            <a:schemeClr val="bg1"/>
                          </a:solidFill>
                        </a:rPr>
                        <a:t>SSB</a:t>
                      </a:r>
                      <a:endParaRPr lang="es-MX" sz="14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995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u="none" strike="noStrike" dirty="0">
                          <a:solidFill>
                            <a:schemeClr val="bg1"/>
                          </a:solidFill>
                        </a:rPr>
                        <a:t>ERC1</a:t>
                      </a:r>
                      <a:endParaRPr lang="es-MX" sz="14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995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u="none" strike="noStrike" dirty="0">
                          <a:solidFill>
                            <a:schemeClr val="bg1"/>
                          </a:solidFill>
                        </a:rPr>
                        <a:t>TOTAL</a:t>
                      </a:r>
                      <a:endParaRPr lang="es-MX" sz="14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995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u="none" strike="noStrike" dirty="0">
                          <a:solidFill>
                            <a:schemeClr val="bg1"/>
                          </a:solidFill>
                        </a:rPr>
                        <a:t>Precios</a:t>
                      </a:r>
                      <a:endParaRPr lang="es-MX" sz="14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995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6707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u="none" strike="noStrike" dirty="0"/>
                        <a:t>Potencia MW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u="none" strike="noStrike" dirty="0"/>
                        <a:t>40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u="none" strike="noStrike" dirty="0"/>
                        <a:t>20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u="none" strike="noStrike" dirty="0"/>
                        <a:t>60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400" u="none" strike="noStrike" dirty="0"/>
                        <a:t>1,300,000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4878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u="none" strike="noStrike" dirty="0"/>
                        <a:t>Energía </a:t>
                      </a:r>
                      <a:r>
                        <a:rPr lang="es-MX" sz="1400" u="none" strike="noStrike" dirty="0" err="1"/>
                        <a:t>MWh</a:t>
                      </a:r>
                      <a:endParaRPr lang="es-MX" sz="1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u="none" strike="noStrike" dirty="0"/>
                        <a:t>200,000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u="none" strike="noStrike" dirty="0"/>
                        <a:t>100,000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u="none" strike="noStrike" dirty="0"/>
                        <a:t>300,000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u="none" strike="noStrike" dirty="0"/>
                        <a:t>800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24878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u="none" strike="noStrike" dirty="0"/>
                        <a:t>CEL  año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u="none" strike="noStrike" dirty="0"/>
                        <a:t>200,000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u="none" strike="noStrike" dirty="0"/>
                        <a:t>100,000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u="none" strike="noStrike" dirty="0"/>
                        <a:t>300,000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u="none" strike="noStrike" dirty="0"/>
                        <a:t>350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199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47" name="Rectángulo 38"/>
          <p:cNvSpPr/>
          <p:nvPr/>
        </p:nvSpPr>
        <p:spPr>
          <a:xfrm>
            <a:off x="329672" y="5485754"/>
            <a:ext cx="2584451" cy="28096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/>
              <a:t>3. Oferta Total</a:t>
            </a:r>
          </a:p>
        </p:txBody>
      </p:sp>
      <p:grpSp>
        <p:nvGrpSpPr>
          <p:cNvPr id="49" name="26 Grupo"/>
          <p:cNvGrpSpPr/>
          <p:nvPr/>
        </p:nvGrpSpPr>
        <p:grpSpPr>
          <a:xfrm>
            <a:off x="583188" y="4786995"/>
            <a:ext cx="699583" cy="627332"/>
            <a:chOff x="1173313" y="4566968"/>
            <a:chExt cx="699583" cy="627332"/>
          </a:xfrm>
        </p:grpSpPr>
        <p:sp>
          <p:nvSpPr>
            <p:cNvPr id="53" name="20 Elipse"/>
            <p:cNvSpPr/>
            <p:nvPr/>
          </p:nvSpPr>
          <p:spPr>
            <a:xfrm>
              <a:off x="1173313" y="4566968"/>
              <a:ext cx="699583" cy="627332"/>
            </a:xfrm>
            <a:prstGeom prst="ellipse">
              <a:avLst/>
            </a:prstGeom>
            <a:solidFill>
              <a:schemeClr val="bg1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54" name="Picture 37" descr="https://encrypted-tbn1.gstatic.com/images?q=tbn:ANd9GcRdyxTtmZ6UJ8BhvOaeARtiM6e_hDqJOeYoMU5-UBLRV7S7RNzeE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3281" y="4719630"/>
              <a:ext cx="492283" cy="315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6" name="24 Grupo"/>
          <p:cNvGrpSpPr/>
          <p:nvPr/>
        </p:nvGrpSpPr>
        <p:grpSpPr>
          <a:xfrm>
            <a:off x="1994343" y="4780378"/>
            <a:ext cx="699583" cy="627332"/>
            <a:chOff x="5262713" y="4986068"/>
            <a:chExt cx="699583" cy="627332"/>
          </a:xfrm>
        </p:grpSpPr>
        <p:sp>
          <p:nvSpPr>
            <p:cNvPr id="57" name="21 Elipse"/>
            <p:cNvSpPr/>
            <p:nvPr/>
          </p:nvSpPr>
          <p:spPr>
            <a:xfrm>
              <a:off x="5262713" y="4986068"/>
              <a:ext cx="699583" cy="627332"/>
            </a:xfrm>
            <a:prstGeom prst="ellipse">
              <a:avLst/>
            </a:prstGeom>
            <a:solidFill>
              <a:schemeClr val="bg1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58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83" t="19894" r="6213" b="8708"/>
            <a:stretch>
              <a:fillRect/>
            </a:stretch>
          </p:blipFill>
          <p:spPr bwMode="auto">
            <a:xfrm>
              <a:off x="5366242" y="5106015"/>
              <a:ext cx="462751" cy="364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9" name="Más 58"/>
          <p:cNvSpPr/>
          <p:nvPr/>
        </p:nvSpPr>
        <p:spPr>
          <a:xfrm>
            <a:off x="1464155" y="4959063"/>
            <a:ext cx="330232" cy="325113"/>
          </a:xfrm>
          <a:prstGeom prst="mathPlus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100"/>
          </a:p>
        </p:txBody>
      </p:sp>
    </p:spTree>
    <p:extLst>
      <p:ext uri="{BB962C8B-B14F-4D97-AF65-F5344CB8AC3E}">
        <p14:creationId xmlns:p14="http://schemas.microsoft.com/office/powerpoint/2010/main" val="44037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Garantía de Seriedad 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rgbClr val="F1995D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Subasta de Largo Plazo</a:t>
            </a:r>
          </a:p>
        </p:txBody>
      </p:sp>
      <p:grpSp>
        <p:nvGrpSpPr>
          <p:cNvPr id="2" name="16 Grupo"/>
          <p:cNvGrpSpPr/>
          <p:nvPr/>
        </p:nvGrpSpPr>
        <p:grpSpPr>
          <a:xfrm>
            <a:off x="75563" y="2561990"/>
            <a:ext cx="4346876" cy="3512456"/>
            <a:chOff x="606154" y="2197101"/>
            <a:chExt cx="4664346" cy="3155949"/>
          </a:xfrm>
        </p:grpSpPr>
        <p:grpSp>
          <p:nvGrpSpPr>
            <p:cNvPr id="3" name="9 Grupo"/>
            <p:cNvGrpSpPr/>
            <p:nvPr/>
          </p:nvGrpSpPr>
          <p:grpSpPr>
            <a:xfrm>
              <a:off x="606154" y="2915749"/>
              <a:ext cx="1941842" cy="1139330"/>
              <a:chOff x="431529" y="2896699"/>
              <a:chExt cx="1941842" cy="1139330"/>
            </a:xfrm>
          </p:grpSpPr>
          <p:sp>
            <p:nvSpPr>
              <p:cNvPr id="5" name="Rectángulo 7"/>
              <p:cNvSpPr/>
              <p:nvPr/>
            </p:nvSpPr>
            <p:spPr>
              <a:xfrm>
                <a:off x="431529" y="3347912"/>
                <a:ext cx="1941842" cy="219075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sz="1400" dirty="0"/>
                  <a:t>Compradores</a:t>
                </a:r>
              </a:p>
            </p:txBody>
          </p:sp>
          <p:pic>
            <p:nvPicPr>
              <p:cNvPr id="6" name="Picture 19" descr="https://encrypted-tbn2.gstatic.com/images?q=tbn:ANd9GcRYBZASLTkoxmn0FVaGcnKQ4Ivcw_mi4tX433Z7hjuSZMtlGrkHkBzXJjtb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94425" y="2896699"/>
                <a:ext cx="424052" cy="4390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" name="Picture 3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183" t="19894" r="6213" b="8708"/>
              <a:stretch>
                <a:fillRect/>
              </a:stretch>
            </p:blipFill>
            <p:spPr bwMode="auto">
              <a:xfrm>
                <a:off x="712075" y="2945222"/>
                <a:ext cx="503179" cy="3959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" name="Rectángulo 6"/>
              <p:cNvSpPr/>
              <p:nvPr/>
            </p:nvSpPr>
            <p:spPr>
              <a:xfrm>
                <a:off x="431530" y="3588594"/>
                <a:ext cx="1931410" cy="447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sz="1400" dirty="0"/>
                  <a:t>Garantía de Seriedad</a:t>
                </a:r>
              </a:p>
            </p:txBody>
          </p:sp>
        </p:grpSp>
        <p:sp>
          <p:nvSpPr>
            <p:cNvPr id="11" name="Rectángulo 6"/>
            <p:cNvSpPr/>
            <p:nvPr/>
          </p:nvSpPr>
          <p:spPr>
            <a:xfrm>
              <a:off x="3035300" y="2268220"/>
              <a:ext cx="2230120" cy="57381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400" dirty="0"/>
                <a:t>Se otorga en favor del CENACE</a:t>
              </a:r>
            </a:p>
          </p:txBody>
        </p:sp>
        <p:sp>
          <p:nvSpPr>
            <p:cNvPr id="12" name="Rectángulo 6"/>
            <p:cNvSpPr/>
            <p:nvPr/>
          </p:nvSpPr>
          <p:spPr>
            <a:xfrm>
              <a:off x="3035300" y="2890520"/>
              <a:ext cx="2230120" cy="57381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400" dirty="0" smtClean="0"/>
                <a:t>A </a:t>
              </a:r>
              <a:r>
                <a:rPr lang="es-MX" sz="1400" dirty="0"/>
                <a:t>más tardar en la fecha límite señalada </a:t>
              </a:r>
              <a:r>
                <a:rPr lang="es-MX" sz="1400" dirty="0" smtClean="0"/>
                <a:t>en </a:t>
              </a:r>
              <a:r>
                <a:rPr lang="es-MX" sz="1400" dirty="0"/>
                <a:t>el Calendario de la Subasta</a:t>
              </a:r>
              <a:endParaRPr lang="es-MX" sz="1400" dirty="0"/>
            </a:p>
          </p:txBody>
        </p:sp>
        <p:sp>
          <p:nvSpPr>
            <p:cNvPr id="13" name="Rectángulo 6"/>
            <p:cNvSpPr/>
            <p:nvPr/>
          </p:nvSpPr>
          <p:spPr>
            <a:xfrm>
              <a:off x="3037840" y="4716780"/>
              <a:ext cx="2230120" cy="57381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400" dirty="0" smtClean="0"/>
                <a:t>Deben respaldar las cantidades de las ofertas de compra</a:t>
              </a:r>
              <a:endParaRPr lang="es-MX" sz="1400" dirty="0"/>
            </a:p>
          </p:txBody>
        </p:sp>
        <p:sp>
          <p:nvSpPr>
            <p:cNvPr id="14" name="Rectángulo 6"/>
            <p:cNvSpPr/>
            <p:nvPr/>
          </p:nvSpPr>
          <p:spPr>
            <a:xfrm>
              <a:off x="3040380" y="3492500"/>
              <a:ext cx="2230120" cy="57381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400" dirty="0"/>
                <a:t>El monto mínimo depende de la Oferta de Compra</a:t>
              </a:r>
            </a:p>
          </p:txBody>
        </p:sp>
        <p:sp>
          <p:nvSpPr>
            <p:cNvPr id="15" name="Rectángulo 6"/>
            <p:cNvSpPr/>
            <p:nvPr/>
          </p:nvSpPr>
          <p:spPr>
            <a:xfrm>
              <a:off x="3040380" y="4102100"/>
              <a:ext cx="2230120" cy="57381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400" dirty="0"/>
                <a:t>Sólo reciben garantías </a:t>
              </a:r>
              <a:r>
                <a:rPr lang="es-MX" sz="1400" dirty="0" err="1"/>
                <a:t>Standby</a:t>
              </a:r>
              <a:r>
                <a:rPr lang="es-MX" sz="1400" dirty="0"/>
                <a:t> </a:t>
              </a:r>
              <a:r>
                <a:rPr lang="es-MX" sz="1400" dirty="0" smtClean="0"/>
                <a:t>(pesos </a:t>
              </a:r>
              <a:r>
                <a:rPr lang="es-MX" sz="1400" dirty="0"/>
                <a:t>o </a:t>
              </a:r>
              <a:r>
                <a:rPr lang="es-MX" sz="1400" dirty="0" smtClean="0"/>
                <a:t>dólares)</a:t>
              </a:r>
              <a:endParaRPr lang="es-MX" sz="1400" dirty="0"/>
            </a:p>
          </p:txBody>
        </p:sp>
        <p:sp>
          <p:nvSpPr>
            <p:cNvPr id="16" name="15 Abrir llave"/>
            <p:cNvSpPr/>
            <p:nvPr/>
          </p:nvSpPr>
          <p:spPr>
            <a:xfrm>
              <a:off x="2689725" y="2197101"/>
              <a:ext cx="568643" cy="3155949"/>
            </a:xfrm>
            <a:prstGeom prst="leftBrace">
              <a:avLst>
                <a:gd name="adj1" fmla="val 0"/>
                <a:gd name="adj2" fmla="val 49734"/>
              </a:avLst>
            </a:prstGeom>
            <a:ln w="25400"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</p:grpSp>
      <p:cxnSp>
        <p:nvCxnSpPr>
          <p:cNvPr id="19" name="18 Conector recto"/>
          <p:cNvCxnSpPr/>
          <p:nvPr/>
        </p:nvCxnSpPr>
        <p:spPr>
          <a:xfrm>
            <a:off x="4624095" y="1764676"/>
            <a:ext cx="0" cy="497840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24 CuadroTexto"/>
          <p:cNvSpPr txBox="1"/>
          <p:nvPr/>
        </p:nvSpPr>
        <p:spPr>
          <a:xfrm>
            <a:off x="4870579" y="2696790"/>
            <a:ext cx="40733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Ø"/>
            </a:pPr>
            <a:endParaRPr lang="es-ES_tradnl" sz="1600" dirty="0"/>
          </a:p>
        </p:txBody>
      </p:sp>
      <p:sp>
        <p:nvSpPr>
          <p:cNvPr id="26" name="25 CuadroTexto"/>
          <p:cNvSpPr txBox="1"/>
          <p:nvPr/>
        </p:nvSpPr>
        <p:spPr>
          <a:xfrm>
            <a:off x="85317" y="4598456"/>
            <a:ext cx="210815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400" dirty="0"/>
              <a:t>Las Garantías de seriedad se restituyen  cuando:</a:t>
            </a:r>
          </a:p>
          <a:p>
            <a:pPr algn="just"/>
            <a:r>
              <a:rPr lang="es-MX" sz="1400" dirty="0"/>
              <a:t> </a:t>
            </a:r>
          </a:p>
          <a:p>
            <a:pPr marL="228600" indent="-228600" algn="just">
              <a:buAutoNum type="arabicPeriod"/>
            </a:pPr>
            <a:r>
              <a:rPr lang="es-MX" sz="1400" dirty="0"/>
              <a:t>La oferta de compra no fue elegida</a:t>
            </a:r>
          </a:p>
          <a:p>
            <a:pPr marL="228600" indent="-228600" algn="just">
              <a:buAutoNum type="arabicPeriod"/>
            </a:pPr>
            <a:r>
              <a:rPr lang="es-MX" sz="1400" dirty="0"/>
              <a:t>Haya suscrito un contrato con la </a:t>
            </a:r>
            <a:r>
              <a:rPr lang="es-MX" sz="1400" dirty="0" smtClean="0"/>
              <a:t>Cámara y realizado la Contribución al Fondo de Reserva</a:t>
            </a:r>
            <a:endParaRPr lang="es-MX" sz="1400" dirty="0"/>
          </a:p>
          <a:p>
            <a:pPr marL="228600" indent="-228600" algn="just">
              <a:buAutoNum type="arabicPeriod"/>
            </a:pPr>
            <a:endParaRPr lang="es-MX" sz="1400" dirty="0"/>
          </a:p>
          <a:p>
            <a:pPr marL="228600" indent="-228600" algn="just">
              <a:buAutoNum type="arabicPeriod"/>
            </a:pPr>
            <a:endParaRPr lang="es-MX" sz="1400" dirty="0"/>
          </a:p>
        </p:txBody>
      </p:sp>
      <p:sp>
        <p:nvSpPr>
          <p:cNvPr id="24" name="2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16</a:t>
            </a:fld>
            <a:endParaRPr lang="es-ES"/>
          </a:p>
        </p:txBody>
      </p:sp>
      <p:graphicFrame>
        <p:nvGraphicFramePr>
          <p:cNvPr id="27" name="2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5854026"/>
              </p:ext>
            </p:extLst>
          </p:nvPr>
        </p:nvGraphicFramePr>
        <p:xfrm>
          <a:off x="4809810" y="5113187"/>
          <a:ext cx="4134165" cy="1104900"/>
        </p:xfrm>
        <a:graphic>
          <a:graphicData uri="http://schemas.openxmlformats.org/drawingml/2006/table">
            <a:tbl>
              <a:tblPr/>
              <a:tblGrid>
                <a:gridCol w="9842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2116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4474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4851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3551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0241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Producto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Cantidad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 dirty="0" err="1">
                          <a:solidFill>
                            <a:srgbClr val="FFFFFF"/>
                          </a:solidFill>
                          <a:latin typeface="Calibri"/>
                        </a:rPr>
                        <a:t>UDI´s</a:t>
                      </a:r>
                      <a:endParaRPr lang="es-MX" sz="10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Valor </a:t>
                      </a:r>
                      <a:br>
                        <a:rPr lang="es-MX" sz="10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</a:br>
                      <a:r>
                        <a:rPr lang="es-MX" sz="10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UDI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Garantía</a:t>
                      </a:r>
                      <a:r>
                        <a:rPr lang="es-MX" sz="1000" b="1" i="0" u="none" strike="noStrike" baseline="0" dirty="0">
                          <a:solidFill>
                            <a:srgbClr val="FFFFFF"/>
                          </a:solidFill>
                          <a:latin typeface="Calibri"/>
                        </a:rPr>
                        <a:t> </a:t>
                      </a:r>
                    </a:p>
                    <a:p>
                      <a:pPr algn="ctr" rtl="0" fontAlgn="ctr"/>
                      <a:r>
                        <a:rPr lang="es-MX" sz="1000" b="1" i="0" u="none" strike="noStrike" baseline="0" dirty="0">
                          <a:solidFill>
                            <a:srgbClr val="FFFFFF"/>
                          </a:solidFill>
                          <a:latin typeface="Calibri"/>
                        </a:rPr>
                        <a:t>de Seriedad</a:t>
                      </a:r>
                      <a:endParaRPr lang="es-MX" sz="10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Potencia MW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65,000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5.7357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7,456,371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Energía MWh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30.00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5.7357</a:t>
                      </a:r>
                      <a:endParaRPr lang="es-MX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17,207,010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CEL  año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15.00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5.7357</a:t>
                      </a:r>
                      <a:endParaRPr lang="es-MX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8,603,505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33,266,886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8" name="27 CuadroTexto"/>
          <p:cNvSpPr txBox="1"/>
          <p:nvPr/>
        </p:nvSpPr>
        <p:spPr>
          <a:xfrm>
            <a:off x="4924426" y="6206808"/>
            <a:ext cx="3771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900" dirty="0"/>
              <a:t>El valor a considerar de la UDI es: El valor vigente cinco días hábiles antes de la realización del pago o la presentación del instrumento</a:t>
            </a:r>
          </a:p>
        </p:txBody>
      </p:sp>
      <p:grpSp>
        <p:nvGrpSpPr>
          <p:cNvPr id="29" name="28 Grupo"/>
          <p:cNvGrpSpPr/>
          <p:nvPr/>
        </p:nvGrpSpPr>
        <p:grpSpPr>
          <a:xfrm>
            <a:off x="133402" y="1940979"/>
            <a:ext cx="4341207" cy="446173"/>
            <a:chOff x="142419" y="332"/>
            <a:chExt cx="3111504" cy="808455"/>
          </a:xfrm>
          <a:solidFill>
            <a:schemeClr val="accent5">
              <a:lumMod val="75000"/>
            </a:schemeClr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30" name="29 Rectángulo redondeado"/>
            <p:cNvSpPr/>
            <p:nvPr/>
          </p:nvSpPr>
          <p:spPr>
            <a:xfrm>
              <a:off x="142419" y="332"/>
              <a:ext cx="3111504" cy="808455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30 Rectángulo"/>
            <p:cNvSpPr/>
            <p:nvPr/>
          </p:nvSpPr>
          <p:spPr>
            <a:xfrm>
              <a:off x="166098" y="24011"/>
              <a:ext cx="3064146" cy="761097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25400" rIns="38100" bIns="254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2000" b="1" dirty="0"/>
                <a:t>Características</a:t>
              </a:r>
              <a:endParaRPr lang="es-MX" sz="2000" b="1" kern="1200" dirty="0"/>
            </a:p>
          </p:txBody>
        </p:sp>
      </p:grpSp>
      <p:grpSp>
        <p:nvGrpSpPr>
          <p:cNvPr id="32" name="28 Grupo"/>
          <p:cNvGrpSpPr/>
          <p:nvPr/>
        </p:nvGrpSpPr>
        <p:grpSpPr>
          <a:xfrm>
            <a:off x="4825752" y="1923918"/>
            <a:ext cx="4222724" cy="446173"/>
            <a:chOff x="142419" y="332"/>
            <a:chExt cx="3111504" cy="808455"/>
          </a:xfrm>
          <a:solidFill>
            <a:schemeClr val="accent5">
              <a:lumMod val="75000"/>
            </a:schemeClr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33" name="29 Rectángulo redondeado"/>
            <p:cNvSpPr/>
            <p:nvPr/>
          </p:nvSpPr>
          <p:spPr>
            <a:xfrm>
              <a:off x="142419" y="332"/>
              <a:ext cx="3111504" cy="808455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30 Rectángulo"/>
            <p:cNvSpPr/>
            <p:nvPr/>
          </p:nvSpPr>
          <p:spPr>
            <a:xfrm>
              <a:off x="166098" y="24011"/>
              <a:ext cx="3064146" cy="761097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25400" rIns="38100" bIns="254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2000" b="1" dirty="0"/>
                <a:t>Cálculo</a:t>
              </a:r>
              <a:endParaRPr lang="es-MX" sz="2000" b="1" kern="1200" dirty="0"/>
            </a:p>
          </p:txBody>
        </p:sp>
      </p:grpSp>
      <p:graphicFrame>
        <p:nvGraphicFramePr>
          <p:cNvPr id="10" name="Diagrama 9"/>
          <p:cNvGraphicFramePr/>
          <p:nvPr>
            <p:extLst>
              <p:ext uri="{D42A27DB-BD31-4B8C-83A1-F6EECF244321}">
                <p14:modId xmlns:p14="http://schemas.microsoft.com/office/powerpoint/2010/main" val="3325542671"/>
              </p:ext>
            </p:extLst>
          </p:nvPr>
        </p:nvGraphicFramePr>
        <p:xfrm>
          <a:off x="4805211" y="2582483"/>
          <a:ext cx="4267114" cy="23351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44037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Firma de Contratos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sp>
        <p:nvSpPr>
          <p:cNvPr id="7" name="CuadroTexto 1"/>
          <p:cNvSpPr txBox="1"/>
          <p:nvPr/>
        </p:nvSpPr>
        <p:spPr>
          <a:xfrm>
            <a:off x="143318" y="2155305"/>
            <a:ext cx="4441263" cy="452431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s-MX" dirty="0" smtClean="0"/>
              <a:t>La </a:t>
            </a:r>
            <a:r>
              <a:rPr lang="es-MX" dirty="0"/>
              <a:t>Cámara de Compensación suscribirá todos los Contratos asignados a los Licitantes Ganadores (Vendedores) y todos los Contratos asignados a los Compradores Potenciales (Compradores</a:t>
            </a:r>
            <a:r>
              <a:rPr lang="es-MX" dirty="0" smtClean="0"/>
              <a:t>).</a:t>
            </a:r>
          </a:p>
          <a:p>
            <a:pPr algn="just"/>
            <a:endParaRPr lang="es-MX" dirty="0" smtClean="0"/>
          </a:p>
          <a:p>
            <a:pPr algn="just">
              <a:buFont typeface="Wingdings" pitchFamily="2" charset="2"/>
              <a:buChar char="Ø"/>
            </a:pPr>
            <a:r>
              <a:rPr lang="es-MX" dirty="0" smtClean="0"/>
              <a:t>Las Bases de Licitación establecerán las reglas para determinar una Subasta desierta cuando determinado Factor de Ajuste Proporcional acumulado no se haya firmado en Contratos.</a:t>
            </a:r>
          </a:p>
          <a:p>
            <a:pPr marL="447675" algn="just">
              <a:buFont typeface="Wingdings" pitchFamily="2" charset="2"/>
              <a:buChar char="Ø"/>
            </a:pPr>
            <a:endParaRPr lang="es-MX" dirty="0" smtClean="0"/>
          </a:p>
          <a:p>
            <a:pPr algn="just">
              <a:buFont typeface="Wingdings" pitchFamily="2" charset="2"/>
              <a:buChar char="Ø"/>
            </a:pPr>
            <a:r>
              <a:rPr lang="es-MX" dirty="0" smtClean="0"/>
              <a:t>Por lo anterior se ejecutan </a:t>
            </a:r>
            <a:r>
              <a:rPr lang="es-MX" dirty="0"/>
              <a:t>las Garantías de Seriedad de los Compradores Potenciales que hayan incumplido con su </a:t>
            </a:r>
            <a:r>
              <a:rPr lang="es-MX" dirty="0" smtClean="0"/>
              <a:t>obligación.</a:t>
            </a:r>
            <a:endParaRPr lang="es-MX" dirty="0" smtClean="0">
              <a:solidFill>
                <a:schemeClr val="tx1"/>
              </a:solidFill>
            </a:endParaRPr>
          </a:p>
          <a:p>
            <a:pPr algn="just"/>
            <a:endParaRPr lang="es-MX" dirty="0">
              <a:solidFill>
                <a:schemeClr val="tx1"/>
              </a:solidFill>
            </a:endParaRPr>
          </a:p>
        </p:txBody>
      </p:sp>
      <p:sp>
        <p:nvSpPr>
          <p:cNvPr id="34" name="3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17</a:t>
            </a:fld>
            <a:endParaRPr lang="es-ES"/>
          </a:p>
        </p:txBody>
      </p:sp>
      <p:grpSp>
        <p:nvGrpSpPr>
          <p:cNvPr id="37" name="Grupo 36"/>
          <p:cNvGrpSpPr/>
          <p:nvPr/>
        </p:nvGrpSpPr>
        <p:grpSpPr>
          <a:xfrm>
            <a:off x="4805255" y="2276111"/>
            <a:ext cx="4019481" cy="3696428"/>
            <a:chOff x="4201395" y="3576914"/>
            <a:chExt cx="2764183" cy="2628721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8" name="Elipse 37"/>
            <p:cNvSpPr/>
            <p:nvPr/>
          </p:nvSpPr>
          <p:spPr>
            <a:xfrm>
              <a:off x="4201395" y="3576914"/>
              <a:ext cx="2764183" cy="2628721"/>
            </a:xfrm>
            <a:prstGeom prst="ellipse">
              <a:avLst/>
            </a:pr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419"/>
            </a:p>
          </p:txBody>
        </p:sp>
        <p:grpSp>
          <p:nvGrpSpPr>
            <p:cNvPr id="39" name="41 Grupo"/>
            <p:cNvGrpSpPr/>
            <p:nvPr/>
          </p:nvGrpSpPr>
          <p:grpSpPr>
            <a:xfrm>
              <a:off x="4524188" y="3907490"/>
              <a:ext cx="2175435" cy="1893794"/>
              <a:chOff x="4591039" y="3037610"/>
              <a:chExt cx="3941051" cy="3323320"/>
            </a:xfrm>
          </p:grpSpPr>
          <p:grpSp>
            <p:nvGrpSpPr>
              <p:cNvPr id="40" name="175 Grupo"/>
              <p:cNvGrpSpPr/>
              <p:nvPr/>
            </p:nvGrpSpPr>
            <p:grpSpPr>
              <a:xfrm>
                <a:off x="7075340" y="3037610"/>
                <a:ext cx="815975" cy="746125"/>
                <a:chOff x="647700" y="3667125"/>
                <a:chExt cx="714375" cy="619125"/>
              </a:xfrm>
            </p:grpSpPr>
            <p:sp>
              <p:nvSpPr>
                <p:cNvPr id="88" name="71 Elipse"/>
                <p:cNvSpPr/>
                <p:nvPr/>
              </p:nvSpPr>
              <p:spPr>
                <a:xfrm>
                  <a:off x="647700" y="3667125"/>
                  <a:ext cx="714375" cy="619125"/>
                </a:xfrm>
                <a:prstGeom prst="ellipse">
                  <a:avLst/>
                </a:prstGeom>
                <a:solidFill>
                  <a:schemeClr val="bg1"/>
                </a:solidFill>
                <a:ln w="254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MX"/>
                </a:p>
              </p:txBody>
            </p:sp>
            <p:pic>
              <p:nvPicPr>
                <p:cNvPr id="89" name="Picture 10" descr="http://www.sparksolar.ca/wp-content/themes/Spark%20Solar/images/solartracker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33425" y="3756025"/>
                  <a:ext cx="546615" cy="393700"/>
                </a:xfrm>
                <a:prstGeom prst="rect">
                  <a:avLst/>
                </a:prstGeom>
                <a:solidFill>
                  <a:schemeClr val="bg1">
                    <a:alpha val="0"/>
                  </a:schemeClr>
                </a:solidFill>
                <a:extLst/>
              </p:spPr>
            </p:pic>
          </p:grpSp>
          <p:grpSp>
            <p:nvGrpSpPr>
              <p:cNvPr id="41" name="171 Grupo"/>
              <p:cNvGrpSpPr/>
              <p:nvPr/>
            </p:nvGrpSpPr>
            <p:grpSpPr>
              <a:xfrm>
                <a:off x="4591039" y="4452945"/>
                <a:ext cx="758825" cy="669600"/>
                <a:chOff x="1171575" y="5495925"/>
                <a:chExt cx="714375" cy="619125"/>
              </a:xfrm>
            </p:grpSpPr>
            <p:sp>
              <p:nvSpPr>
                <p:cNvPr id="86" name="69 Elipse"/>
                <p:cNvSpPr/>
                <p:nvPr/>
              </p:nvSpPr>
              <p:spPr>
                <a:xfrm>
                  <a:off x="1171575" y="5495925"/>
                  <a:ext cx="714375" cy="619125"/>
                </a:xfrm>
                <a:prstGeom prst="ellipse">
                  <a:avLst/>
                </a:prstGeom>
                <a:solidFill>
                  <a:schemeClr val="bg1"/>
                </a:solidFill>
                <a:ln w="254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MX"/>
                </a:p>
              </p:txBody>
            </p:sp>
            <p:pic>
              <p:nvPicPr>
                <p:cNvPr id="87" name="Picture 25" descr="http://www.navigantresearch.com/wp-assets/uploads/2013/04/WindEnergy_Icon.gif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01525" y="5575143"/>
                  <a:ext cx="460599" cy="460599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42" name="174 Grupo"/>
              <p:cNvGrpSpPr/>
              <p:nvPr/>
            </p:nvGrpSpPr>
            <p:grpSpPr>
              <a:xfrm>
                <a:off x="7801840" y="4403435"/>
                <a:ext cx="730250" cy="717550"/>
                <a:chOff x="628650" y="4791075"/>
                <a:chExt cx="714375" cy="619125"/>
              </a:xfrm>
            </p:grpSpPr>
            <p:sp>
              <p:nvSpPr>
                <p:cNvPr id="84" name="65 Elipse"/>
                <p:cNvSpPr/>
                <p:nvPr/>
              </p:nvSpPr>
              <p:spPr>
                <a:xfrm>
                  <a:off x="628650" y="4791075"/>
                  <a:ext cx="714375" cy="619125"/>
                </a:xfrm>
                <a:prstGeom prst="ellipse">
                  <a:avLst/>
                </a:prstGeom>
                <a:solidFill>
                  <a:schemeClr val="bg1"/>
                </a:solidFill>
                <a:ln w="254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MX"/>
                </a:p>
              </p:txBody>
            </p:sp>
            <p:pic>
              <p:nvPicPr>
                <p:cNvPr id="85" name="Picture 19" descr="https://encrypted-tbn2.gstatic.com/images?q=tbn:ANd9GcRYBZASLTkoxmn0FVaGcnKQ4Ivcw_mi4tX433Z7hjuSZMtlGrkHkBzXJjtb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97920" y="4905374"/>
                  <a:ext cx="419002" cy="3905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44" name="184 Grupo"/>
              <p:cNvGrpSpPr/>
              <p:nvPr/>
            </p:nvGrpSpPr>
            <p:grpSpPr>
              <a:xfrm>
                <a:off x="5292862" y="3117996"/>
                <a:ext cx="698499" cy="647700"/>
                <a:chOff x="2228850" y="3276600"/>
                <a:chExt cx="714375" cy="619125"/>
              </a:xfrm>
            </p:grpSpPr>
            <p:sp>
              <p:nvSpPr>
                <p:cNvPr id="82" name="63 Elipse"/>
                <p:cNvSpPr/>
                <p:nvPr/>
              </p:nvSpPr>
              <p:spPr>
                <a:xfrm>
                  <a:off x="2228850" y="3276600"/>
                  <a:ext cx="714375" cy="619125"/>
                </a:xfrm>
                <a:prstGeom prst="ellipse">
                  <a:avLst/>
                </a:prstGeom>
                <a:solidFill>
                  <a:schemeClr val="bg1"/>
                </a:solidFill>
                <a:ln w="254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MX"/>
                </a:p>
              </p:txBody>
            </p:sp>
            <p:pic>
              <p:nvPicPr>
                <p:cNvPr id="83" name="Picture 3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183" t="19894" r="6213" b="8708"/>
                <a:stretch>
                  <a:fillRect/>
                </a:stretch>
              </p:blipFill>
              <p:spPr bwMode="auto">
                <a:xfrm>
                  <a:off x="2329486" y="3407507"/>
                  <a:ext cx="476832" cy="35037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45" name="185 Grupo"/>
              <p:cNvGrpSpPr/>
              <p:nvPr/>
            </p:nvGrpSpPr>
            <p:grpSpPr>
              <a:xfrm>
                <a:off x="5248566" y="5729430"/>
                <a:ext cx="704850" cy="631500"/>
                <a:chOff x="2905125" y="4248150"/>
                <a:chExt cx="714375" cy="619125"/>
              </a:xfrm>
            </p:grpSpPr>
            <p:sp>
              <p:nvSpPr>
                <p:cNvPr id="80" name="61 Elipse"/>
                <p:cNvSpPr/>
                <p:nvPr/>
              </p:nvSpPr>
              <p:spPr>
                <a:xfrm>
                  <a:off x="2905125" y="4248150"/>
                  <a:ext cx="714375" cy="619125"/>
                </a:xfrm>
                <a:prstGeom prst="ellipse">
                  <a:avLst/>
                </a:prstGeom>
                <a:solidFill>
                  <a:schemeClr val="bg1"/>
                </a:solidFill>
                <a:ln w="254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MX"/>
                </a:p>
              </p:txBody>
            </p:sp>
            <p:pic>
              <p:nvPicPr>
                <p:cNvPr id="81" name="Picture 37" descr="https://encrypted-tbn1.gstatic.com/images?q=tbn:ANd9GcRdyxTtmZ6UJ8BhvOaeARtiM6e_hDqJOeYoMU5-UBLRV7S7RNzeEg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002509" y="4411349"/>
                  <a:ext cx="502692" cy="3115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46" name="186 Grupo"/>
              <p:cNvGrpSpPr/>
              <p:nvPr/>
            </p:nvGrpSpPr>
            <p:grpSpPr>
              <a:xfrm>
                <a:off x="7252855" y="5640530"/>
                <a:ext cx="762000" cy="704850"/>
                <a:chOff x="2419350" y="5372100"/>
                <a:chExt cx="714375" cy="619125"/>
              </a:xfrm>
            </p:grpSpPr>
            <p:sp>
              <p:nvSpPr>
                <p:cNvPr id="78" name="59 Elipse"/>
                <p:cNvSpPr/>
                <p:nvPr/>
              </p:nvSpPr>
              <p:spPr>
                <a:xfrm>
                  <a:off x="2419350" y="5372100"/>
                  <a:ext cx="714375" cy="619125"/>
                </a:xfrm>
                <a:prstGeom prst="ellipse">
                  <a:avLst/>
                </a:prstGeom>
                <a:solidFill>
                  <a:schemeClr val="bg1"/>
                </a:solidFill>
                <a:ln w="254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MX"/>
                </a:p>
              </p:txBody>
            </p:sp>
            <p:pic>
              <p:nvPicPr>
                <p:cNvPr id="79" name="Picture 7" descr="http://www.smartpowergeneration.com/spg/assets/img/myth_icon_1.png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32646"/>
                <a:stretch>
                  <a:fillRect/>
                </a:stretch>
              </p:blipFill>
              <p:spPr bwMode="auto">
                <a:xfrm>
                  <a:off x="2546649" y="5465738"/>
                  <a:ext cx="501351" cy="3705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47" name="519 Grupo"/>
              <p:cNvGrpSpPr/>
              <p:nvPr/>
            </p:nvGrpSpPr>
            <p:grpSpPr>
              <a:xfrm>
                <a:off x="5766966" y="4070925"/>
                <a:ext cx="1563540" cy="1333499"/>
                <a:chOff x="5802102" y="4165991"/>
                <a:chExt cx="1778836" cy="1155309"/>
              </a:xfrm>
            </p:grpSpPr>
            <p:sp>
              <p:nvSpPr>
                <p:cNvPr id="76" name="57 Elipse"/>
                <p:cNvSpPr/>
                <p:nvPr/>
              </p:nvSpPr>
              <p:spPr>
                <a:xfrm>
                  <a:off x="5943600" y="4165991"/>
                  <a:ext cx="1549400" cy="1155309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 w="254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MX"/>
                </a:p>
              </p:txBody>
            </p:sp>
            <p:sp>
              <p:nvSpPr>
                <p:cNvPr id="77" name="58 CuadroTexto"/>
                <p:cNvSpPr txBox="1"/>
                <p:nvPr/>
              </p:nvSpPr>
              <p:spPr>
                <a:xfrm>
                  <a:off x="5802102" y="4473761"/>
                  <a:ext cx="1778836" cy="4991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MX" sz="1200" dirty="0">
                      <a:solidFill>
                        <a:schemeClr val="bg1"/>
                      </a:solidFill>
                    </a:rPr>
                    <a:t>Cámara de </a:t>
                  </a:r>
                  <a:r>
                    <a:rPr lang="es-MX" sz="1200" dirty="0" smtClean="0">
                      <a:solidFill>
                        <a:schemeClr val="bg1"/>
                      </a:solidFill>
                    </a:rPr>
                    <a:t>Compensación</a:t>
                  </a:r>
                  <a:endParaRPr lang="es-MX" sz="1200" dirty="0">
                    <a:solidFill>
                      <a:schemeClr val="bg1"/>
                    </a:solidFill>
                  </a:endParaRPr>
                </a:p>
              </p:txBody>
            </p:sp>
          </p:grpSp>
          <p:cxnSp>
            <p:nvCxnSpPr>
              <p:cNvPr id="48" name="51 Conector recto"/>
              <p:cNvCxnSpPr/>
              <p:nvPr/>
            </p:nvCxnSpPr>
            <p:spPr>
              <a:xfrm rot="5400000">
                <a:off x="6921500" y="3822700"/>
                <a:ext cx="406400" cy="279400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52 Conector recto"/>
              <p:cNvCxnSpPr/>
              <p:nvPr/>
            </p:nvCxnSpPr>
            <p:spPr>
              <a:xfrm rot="16200000" flipH="1">
                <a:off x="5807869" y="3817144"/>
                <a:ext cx="414342" cy="295276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53 Conector recto"/>
              <p:cNvCxnSpPr/>
              <p:nvPr/>
            </p:nvCxnSpPr>
            <p:spPr>
              <a:xfrm flipV="1">
                <a:off x="5397500" y="4781550"/>
                <a:ext cx="463550" cy="6350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54 Conector recto"/>
              <p:cNvCxnSpPr/>
              <p:nvPr/>
            </p:nvCxnSpPr>
            <p:spPr>
              <a:xfrm rot="5400000" flipH="1" flipV="1">
                <a:off x="5756276" y="5377004"/>
                <a:ext cx="412751" cy="317504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55 Conector recto"/>
              <p:cNvCxnSpPr/>
              <p:nvPr/>
            </p:nvCxnSpPr>
            <p:spPr>
              <a:xfrm rot="16200000" flipV="1">
                <a:off x="7027430" y="5330825"/>
                <a:ext cx="354445" cy="333086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56 Conector recto"/>
              <p:cNvCxnSpPr/>
              <p:nvPr/>
            </p:nvCxnSpPr>
            <p:spPr>
              <a:xfrm rot="10800000">
                <a:off x="7264406" y="4832352"/>
                <a:ext cx="507994" cy="6348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280288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Contratos, Portafolios y Balance</a:t>
            </a:r>
            <a:endParaRPr lang="es-MX" sz="2800" b="1" cap="small" dirty="0">
              <a:solidFill>
                <a:schemeClr val="bg1">
                  <a:lumMod val="50000"/>
                </a:schemeClr>
              </a:solidFill>
              <a:latin typeface="+mn-lt"/>
              <a:ea typeface="Tahoma" charset="0"/>
              <a:cs typeface="Tahoma" charset="0"/>
            </a:endParaRPr>
          </a:p>
        </p:txBody>
      </p:sp>
      <p:sp>
        <p:nvSpPr>
          <p:cNvPr id="67" name="66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sp>
        <p:nvSpPr>
          <p:cNvPr id="7" name="CuadroTexto 1"/>
          <p:cNvSpPr txBox="1"/>
          <p:nvPr/>
        </p:nvSpPr>
        <p:spPr>
          <a:xfrm>
            <a:off x="137991" y="3510880"/>
            <a:ext cx="2526089" cy="12003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s-MX" dirty="0"/>
              <a:t>Las </a:t>
            </a:r>
            <a:r>
              <a:rPr lang="es-MX" b="1" dirty="0"/>
              <a:t>funciones de </a:t>
            </a:r>
            <a:r>
              <a:rPr lang="es-MX" b="1" dirty="0" smtClean="0"/>
              <a:t>compensación </a:t>
            </a:r>
            <a:r>
              <a:rPr lang="es-MX" dirty="0" smtClean="0"/>
              <a:t>para </a:t>
            </a:r>
            <a:r>
              <a:rPr lang="es-MX" dirty="0"/>
              <a:t>cada Portafolio </a:t>
            </a:r>
            <a:r>
              <a:rPr lang="es-MX" dirty="0" smtClean="0"/>
              <a:t>son de </a:t>
            </a:r>
            <a:r>
              <a:rPr lang="es-MX" dirty="0"/>
              <a:t>forma </a:t>
            </a:r>
            <a:r>
              <a:rPr lang="es-MX" dirty="0" smtClean="0"/>
              <a:t>independiente.</a:t>
            </a:r>
          </a:p>
        </p:txBody>
      </p:sp>
      <p:grpSp>
        <p:nvGrpSpPr>
          <p:cNvPr id="12" name="Grupo 11"/>
          <p:cNvGrpSpPr/>
          <p:nvPr/>
        </p:nvGrpSpPr>
        <p:grpSpPr>
          <a:xfrm>
            <a:off x="2844520" y="3723158"/>
            <a:ext cx="2405121" cy="2227692"/>
            <a:chOff x="4201395" y="3576914"/>
            <a:chExt cx="2764183" cy="2628721"/>
          </a:xfrm>
        </p:grpSpPr>
        <p:sp>
          <p:nvSpPr>
            <p:cNvPr id="11" name="Elipse 10"/>
            <p:cNvSpPr/>
            <p:nvPr/>
          </p:nvSpPr>
          <p:spPr>
            <a:xfrm>
              <a:off x="4201395" y="3576914"/>
              <a:ext cx="2764183" cy="2628721"/>
            </a:xfrm>
            <a:prstGeom prst="ellipse">
              <a:avLst/>
            </a:prstGeom>
            <a:noFill/>
            <a:ln w="76200">
              <a:solidFill>
                <a:srgbClr val="FF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419"/>
            </a:p>
          </p:txBody>
        </p:sp>
        <p:grpSp>
          <p:nvGrpSpPr>
            <p:cNvPr id="2" name="41 Grupo"/>
            <p:cNvGrpSpPr/>
            <p:nvPr/>
          </p:nvGrpSpPr>
          <p:grpSpPr>
            <a:xfrm>
              <a:off x="4524188" y="3907490"/>
              <a:ext cx="2175435" cy="1893794"/>
              <a:chOff x="4591039" y="3037610"/>
              <a:chExt cx="3941051" cy="3323320"/>
            </a:xfrm>
          </p:grpSpPr>
          <p:grpSp>
            <p:nvGrpSpPr>
              <p:cNvPr id="3" name="175 Grupo"/>
              <p:cNvGrpSpPr/>
              <p:nvPr/>
            </p:nvGrpSpPr>
            <p:grpSpPr>
              <a:xfrm>
                <a:off x="7075340" y="3037610"/>
                <a:ext cx="815975" cy="746125"/>
                <a:chOff x="647700" y="3667125"/>
                <a:chExt cx="714375" cy="619125"/>
              </a:xfrm>
            </p:grpSpPr>
            <p:sp>
              <p:nvSpPr>
                <p:cNvPr id="72" name="71 Elipse"/>
                <p:cNvSpPr/>
                <p:nvPr/>
              </p:nvSpPr>
              <p:spPr>
                <a:xfrm>
                  <a:off x="647700" y="3667125"/>
                  <a:ext cx="714375" cy="619125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rgbClr val="FF66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MX"/>
                </a:p>
              </p:txBody>
            </p:sp>
            <p:pic>
              <p:nvPicPr>
                <p:cNvPr id="73" name="Picture 10" descr="http://www.sparksolar.ca/wp-content/themes/Spark%20Solar/images/solartracker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33425" y="3756025"/>
                  <a:ext cx="546615" cy="393700"/>
                </a:xfrm>
                <a:prstGeom prst="rect">
                  <a:avLst/>
                </a:prstGeom>
                <a:solidFill>
                  <a:schemeClr val="bg1">
                    <a:alpha val="0"/>
                  </a:schemeClr>
                </a:solidFill>
                <a:ln>
                  <a:noFill/>
                </a:ln>
                <a:extLst/>
              </p:spPr>
            </p:pic>
          </p:grpSp>
          <p:grpSp>
            <p:nvGrpSpPr>
              <p:cNvPr id="4" name="171 Grupo"/>
              <p:cNvGrpSpPr/>
              <p:nvPr/>
            </p:nvGrpSpPr>
            <p:grpSpPr>
              <a:xfrm>
                <a:off x="4591039" y="4452945"/>
                <a:ext cx="758825" cy="669600"/>
                <a:chOff x="1171575" y="5495925"/>
                <a:chExt cx="714375" cy="619125"/>
              </a:xfrm>
            </p:grpSpPr>
            <p:sp>
              <p:nvSpPr>
                <p:cNvPr id="70" name="69 Elipse"/>
                <p:cNvSpPr/>
                <p:nvPr/>
              </p:nvSpPr>
              <p:spPr>
                <a:xfrm>
                  <a:off x="1171575" y="5495925"/>
                  <a:ext cx="714375" cy="619125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rgbClr val="FF66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MX"/>
                </a:p>
              </p:txBody>
            </p:sp>
            <p:pic>
              <p:nvPicPr>
                <p:cNvPr id="71" name="Picture 25" descr="http://www.navigantresearch.com/wp-assets/uploads/2013/04/WindEnergy_Icon.gif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01525" y="5575143"/>
                  <a:ext cx="460599" cy="4605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5" name="174 Grupo"/>
              <p:cNvGrpSpPr/>
              <p:nvPr/>
            </p:nvGrpSpPr>
            <p:grpSpPr>
              <a:xfrm>
                <a:off x="7801840" y="4403435"/>
                <a:ext cx="730250" cy="717550"/>
                <a:chOff x="628650" y="4791075"/>
                <a:chExt cx="714375" cy="619125"/>
              </a:xfrm>
            </p:grpSpPr>
            <p:sp>
              <p:nvSpPr>
                <p:cNvPr id="66" name="65 Elipse"/>
                <p:cNvSpPr/>
                <p:nvPr/>
              </p:nvSpPr>
              <p:spPr>
                <a:xfrm>
                  <a:off x="628650" y="4791075"/>
                  <a:ext cx="714375" cy="619125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rgbClr val="FF66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MX"/>
                </a:p>
              </p:txBody>
            </p:sp>
            <p:pic>
              <p:nvPicPr>
                <p:cNvPr id="68" name="Picture 19" descr="https://encrypted-tbn2.gstatic.com/images?q=tbn:ANd9GcRYBZASLTkoxmn0FVaGcnKQ4Ivcw_mi4tX433Z7hjuSZMtlGrkHkBzXJjtb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97920" y="4905374"/>
                  <a:ext cx="419002" cy="3905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6" name="184 Grupo"/>
              <p:cNvGrpSpPr/>
              <p:nvPr/>
            </p:nvGrpSpPr>
            <p:grpSpPr>
              <a:xfrm>
                <a:off x="5292862" y="3117996"/>
                <a:ext cx="698499" cy="647700"/>
                <a:chOff x="2228850" y="3276600"/>
                <a:chExt cx="714375" cy="619125"/>
              </a:xfrm>
            </p:grpSpPr>
            <p:sp>
              <p:nvSpPr>
                <p:cNvPr id="64" name="63 Elipse"/>
                <p:cNvSpPr/>
                <p:nvPr/>
              </p:nvSpPr>
              <p:spPr>
                <a:xfrm>
                  <a:off x="2228850" y="3276600"/>
                  <a:ext cx="714375" cy="619125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rgbClr val="FF66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MX"/>
                </a:p>
              </p:txBody>
            </p:sp>
            <p:pic>
              <p:nvPicPr>
                <p:cNvPr id="65" name="Picture 3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183" t="19894" r="6213" b="8708"/>
                <a:stretch>
                  <a:fillRect/>
                </a:stretch>
              </p:blipFill>
              <p:spPr bwMode="auto">
                <a:xfrm>
                  <a:off x="2329486" y="3407507"/>
                  <a:ext cx="476832" cy="3503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8" name="185 Grupo"/>
              <p:cNvGrpSpPr/>
              <p:nvPr/>
            </p:nvGrpSpPr>
            <p:grpSpPr>
              <a:xfrm>
                <a:off x="5248566" y="5729430"/>
                <a:ext cx="704850" cy="631500"/>
                <a:chOff x="2905125" y="4248150"/>
                <a:chExt cx="714375" cy="619125"/>
              </a:xfrm>
            </p:grpSpPr>
            <p:sp>
              <p:nvSpPr>
                <p:cNvPr id="62" name="61 Elipse"/>
                <p:cNvSpPr/>
                <p:nvPr/>
              </p:nvSpPr>
              <p:spPr>
                <a:xfrm>
                  <a:off x="2905125" y="4248150"/>
                  <a:ext cx="714375" cy="619125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rgbClr val="FF66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MX"/>
                </a:p>
              </p:txBody>
            </p:sp>
            <p:pic>
              <p:nvPicPr>
                <p:cNvPr id="63" name="Picture 37" descr="https://encrypted-tbn1.gstatic.com/images?q=tbn:ANd9GcRdyxTtmZ6UJ8BhvOaeARtiM6e_hDqJOeYoMU5-UBLRV7S7RNzeEg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002509" y="4411349"/>
                  <a:ext cx="502692" cy="31157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9" name="186 Grupo"/>
              <p:cNvGrpSpPr/>
              <p:nvPr/>
            </p:nvGrpSpPr>
            <p:grpSpPr>
              <a:xfrm>
                <a:off x="7252855" y="5640530"/>
                <a:ext cx="762000" cy="704850"/>
                <a:chOff x="2419350" y="5372100"/>
                <a:chExt cx="714375" cy="619125"/>
              </a:xfrm>
            </p:grpSpPr>
            <p:sp>
              <p:nvSpPr>
                <p:cNvPr id="60" name="59 Elipse"/>
                <p:cNvSpPr/>
                <p:nvPr/>
              </p:nvSpPr>
              <p:spPr>
                <a:xfrm>
                  <a:off x="2419350" y="5372100"/>
                  <a:ext cx="714375" cy="619125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rgbClr val="FF66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MX"/>
                </a:p>
              </p:txBody>
            </p:sp>
            <p:pic>
              <p:nvPicPr>
                <p:cNvPr id="61" name="Picture 7" descr="http://www.smartpowergeneration.com/spg/assets/img/myth_icon_1.png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32646"/>
                <a:stretch>
                  <a:fillRect/>
                </a:stretch>
              </p:blipFill>
              <p:spPr bwMode="auto">
                <a:xfrm>
                  <a:off x="2546649" y="5465738"/>
                  <a:ext cx="501351" cy="3705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10" name="519 Grupo"/>
              <p:cNvGrpSpPr/>
              <p:nvPr/>
            </p:nvGrpSpPr>
            <p:grpSpPr>
              <a:xfrm>
                <a:off x="5511799" y="4070925"/>
                <a:ext cx="2133601" cy="1333499"/>
                <a:chOff x="5511799" y="4165991"/>
                <a:chExt cx="2427393" cy="1155309"/>
              </a:xfrm>
            </p:grpSpPr>
            <p:sp>
              <p:nvSpPr>
                <p:cNvPr id="58" name="57 Elipse"/>
                <p:cNvSpPr/>
                <p:nvPr/>
              </p:nvSpPr>
              <p:spPr>
                <a:xfrm>
                  <a:off x="5943600" y="4165991"/>
                  <a:ext cx="1549400" cy="1155309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 w="25400">
                  <a:solidFill>
                    <a:srgbClr val="FF66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MX"/>
                </a:p>
              </p:txBody>
            </p:sp>
            <p:sp>
              <p:nvSpPr>
                <p:cNvPr id="59" name="58 CuadroTexto"/>
                <p:cNvSpPr txBox="1"/>
                <p:nvPr/>
              </p:nvSpPr>
              <p:spPr>
                <a:xfrm>
                  <a:off x="5511799" y="4418816"/>
                  <a:ext cx="2427393" cy="60738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MX" sz="800" dirty="0">
                      <a:solidFill>
                        <a:schemeClr val="bg1"/>
                      </a:solidFill>
                    </a:rPr>
                    <a:t>Cámara de </a:t>
                  </a:r>
                  <a:r>
                    <a:rPr lang="es-MX" sz="800" dirty="0" smtClean="0">
                      <a:solidFill>
                        <a:schemeClr val="bg1"/>
                      </a:solidFill>
                    </a:rPr>
                    <a:t>Compensación</a:t>
                  </a:r>
                  <a:endParaRPr lang="es-MX" sz="800" dirty="0">
                    <a:solidFill>
                      <a:schemeClr val="bg1"/>
                    </a:solidFill>
                  </a:endParaRPr>
                </a:p>
              </p:txBody>
            </p:sp>
          </p:grpSp>
          <p:cxnSp>
            <p:nvCxnSpPr>
              <p:cNvPr id="52" name="51 Conector recto"/>
              <p:cNvCxnSpPr/>
              <p:nvPr/>
            </p:nvCxnSpPr>
            <p:spPr>
              <a:xfrm rot="5400000">
                <a:off x="6921500" y="3822700"/>
                <a:ext cx="406400" cy="279400"/>
              </a:xfrm>
              <a:prstGeom prst="line">
                <a:avLst/>
              </a:prstGeom>
              <a:ln w="25400">
                <a:solidFill>
                  <a:srgbClr val="FF6600"/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52 Conector recto"/>
              <p:cNvCxnSpPr/>
              <p:nvPr/>
            </p:nvCxnSpPr>
            <p:spPr>
              <a:xfrm rot="16200000" flipH="1">
                <a:off x="5807869" y="3817144"/>
                <a:ext cx="414342" cy="295276"/>
              </a:xfrm>
              <a:prstGeom prst="line">
                <a:avLst/>
              </a:prstGeom>
              <a:ln w="25400">
                <a:solidFill>
                  <a:srgbClr val="FF6600"/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53 Conector recto"/>
              <p:cNvCxnSpPr/>
              <p:nvPr/>
            </p:nvCxnSpPr>
            <p:spPr>
              <a:xfrm flipV="1">
                <a:off x="5397500" y="4781550"/>
                <a:ext cx="463550" cy="6350"/>
              </a:xfrm>
              <a:prstGeom prst="line">
                <a:avLst/>
              </a:prstGeom>
              <a:ln w="25400">
                <a:solidFill>
                  <a:srgbClr val="FF6600"/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54 Conector recto"/>
              <p:cNvCxnSpPr/>
              <p:nvPr/>
            </p:nvCxnSpPr>
            <p:spPr>
              <a:xfrm rot="5400000" flipH="1" flipV="1">
                <a:off x="5756276" y="5377004"/>
                <a:ext cx="412751" cy="317504"/>
              </a:xfrm>
              <a:prstGeom prst="line">
                <a:avLst/>
              </a:prstGeom>
              <a:ln w="25400">
                <a:solidFill>
                  <a:srgbClr val="FF6600"/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55 Conector recto"/>
              <p:cNvCxnSpPr/>
              <p:nvPr/>
            </p:nvCxnSpPr>
            <p:spPr>
              <a:xfrm rot="16200000" flipV="1">
                <a:off x="7027430" y="5330825"/>
                <a:ext cx="354445" cy="333086"/>
              </a:xfrm>
              <a:prstGeom prst="line">
                <a:avLst/>
              </a:prstGeom>
              <a:ln w="25400">
                <a:solidFill>
                  <a:srgbClr val="FF6600"/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56 Conector recto"/>
              <p:cNvCxnSpPr/>
              <p:nvPr/>
            </p:nvCxnSpPr>
            <p:spPr>
              <a:xfrm rot="10800000">
                <a:off x="7264406" y="4832352"/>
                <a:ext cx="507994" cy="6348"/>
              </a:xfrm>
              <a:prstGeom prst="line">
                <a:avLst/>
              </a:prstGeom>
              <a:ln w="25400">
                <a:solidFill>
                  <a:srgbClr val="FF6600"/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4" name="3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457950" y="6386660"/>
            <a:ext cx="1865866" cy="334816"/>
          </a:xfrm>
        </p:spPr>
        <p:txBody>
          <a:bodyPr/>
          <a:lstStyle/>
          <a:p>
            <a:fld id="{C9966A13-F9AF-4CB5-AE86-3EBB639FB98C}" type="slidenum">
              <a:rPr lang="es-ES" smtClean="0"/>
              <a:pPr/>
              <a:t>18</a:t>
            </a:fld>
            <a:endParaRPr lang="es-ES"/>
          </a:p>
        </p:txBody>
      </p:sp>
      <p:grpSp>
        <p:nvGrpSpPr>
          <p:cNvPr id="37" name="Grupo 36"/>
          <p:cNvGrpSpPr/>
          <p:nvPr/>
        </p:nvGrpSpPr>
        <p:grpSpPr>
          <a:xfrm>
            <a:off x="6562691" y="3723158"/>
            <a:ext cx="2405121" cy="2227692"/>
            <a:chOff x="4201395" y="3576914"/>
            <a:chExt cx="2764183" cy="2628721"/>
          </a:xfrm>
        </p:grpSpPr>
        <p:sp>
          <p:nvSpPr>
            <p:cNvPr id="38" name="Elipse 37"/>
            <p:cNvSpPr/>
            <p:nvPr/>
          </p:nvSpPr>
          <p:spPr>
            <a:xfrm>
              <a:off x="4201395" y="3576914"/>
              <a:ext cx="2764183" cy="2628721"/>
            </a:xfrm>
            <a:prstGeom prst="ellipse">
              <a:avLst/>
            </a:prstGeom>
            <a:noFill/>
            <a:ln w="7620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419"/>
            </a:p>
          </p:txBody>
        </p:sp>
        <p:grpSp>
          <p:nvGrpSpPr>
            <p:cNvPr id="39" name="41 Grupo"/>
            <p:cNvGrpSpPr/>
            <p:nvPr/>
          </p:nvGrpSpPr>
          <p:grpSpPr>
            <a:xfrm>
              <a:off x="4524188" y="3907490"/>
              <a:ext cx="2175435" cy="1893794"/>
              <a:chOff x="4591039" y="3037610"/>
              <a:chExt cx="3941051" cy="3323320"/>
            </a:xfrm>
          </p:grpSpPr>
          <p:grpSp>
            <p:nvGrpSpPr>
              <p:cNvPr id="40" name="175 Grupo"/>
              <p:cNvGrpSpPr/>
              <p:nvPr/>
            </p:nvGrpSpPr>
            <p:grpSpPr>
              <a:xfrm>
                <a:off x="7075340" y="3037610"/>
                <a:ext cx="815975" cy="746125"/>
                <a:chOff x="647700" y="3667125"/>
                <a:chExt cx="714375" cy="619125"/>
              </a:xfrm>
            </p:grpSpPr>
            <p:sp>
              <p:nvSpPr>
                <p:cNvPr id="88" name="71 Elipse"/>
                <p:cNvSpPr/>
                <p:nvPr/>
              </p:nvSpPr>
              <p:spPr>
                <a:xfrm>
                  <a:off x="647700" y="3667125"/>
                  <a:ext cx="714375" cy="619125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MX"/>
                </a:p>
              </p:txBody>
            </p:sp>
            <p:pic>
              <p:nvPicPr>
                <p:cNvPr id="89" name="Picture 10" descr="http://www.sparksolar.ca/wp-content/themes/Spark%20Solar/images/solartracker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33425" y="3756025"/>
                  <a:ext cx="546615" cy="393700"/>
                </a:xfrm>
                <a:prstGeom prst="rect">
                  <a:avLst/>
                </a:prstGeom>
                <a:solidFill>
                  <a:schemeClr val="bg1">
                    <a:alpha val="0"/>
                  </a:schemeClr>
                </a:solidFill>
                <a:ln>
                  <a:noFill/>
                </a:ln>
                <a:extLst/>
              </p:spPr>
            </p:pic>
          </p:grpSp>
          <p:grpSp>
            <p:nvGrpSpPr>
              <p:cNvPr id="41" name="171 Grupo"/>
              <p:cNvGrpSpPr/>
              <p:nvPr/>
            </p:nvGrpSpPr>
            <p:grpSpPr>
              <a:xfrm>
                <a:off x="4591039" y="4452945"/>
                <a:ext cx="758825" cy="669600"/>
                <a:chOff x="1171575" y="5495925"/>
                <a:chExt cx="714375" cy="619125"/>
              </a:xfrm>
            </p:grpSpPr>
            <p:sp>
              <p:nvSpPr>
                <p:cNvPr id="86" name="69 Elipse"/>
                <p:cNvSpPr/>
                <p:nvPr/>
              </p:nvSpPr>
              <p:spPr>
                <a:xfrm>
                  <a:off x="1171575" y="5495925"/>
                  <a:ext cx="714375" cy="619125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MX"/>
                </a:p>
              </p:txBody>
            </p:sp>
            <p:pic>
              <p:nvPicPr>
                <p:cNvPr id="87" name="Picture 25" descr="http://www.navigantresearch.com/wp-assets/uploads/2013/04/WindEnergy_Icon.gif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01525" y="5575143"/>
                  <a:ext cx="460599" cy="460599"/>
                </a:xfrm>
                <a:prstGeom prst="rect">
                  <a:avLst/>
                </a:prstGeom>
                <a:noFill/>
                <a:ln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42" name="174 Grupo"/>
              <p:cNvGrpSpPr/>
              <p:nvPr/>
            </p:nvGrpSpPr>
            <p:grpSpPr>
              <a:xfrm>
                <a:off x="7801840" y="4403435"/>
                <a:ext cx="730250" cy="717550"/>
                <a:chOff x="628650" y="4791075"/>
                <a:chExt cx="714375" cy="619125"/>
              </a:xfrm>
            </p:grpSpPr>
            <p:sp>
              <p:nvSpPr>
                <p:cNvPr id="84" name="65 Elipse"/>
                <p:cNvSpPr/>
                <p:nvPr/>
              </p:nvSpPr>
              <p:spPr>
                <a:xfrm>
                  <a:off x="628650" y="4791075"/>
                  <a:ext cx="714375" cy="619125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MX"/>
                </a:p>
              </p:txBody>
            </p:sp>
            <p:pic>
              <p:nvPicPr>
                <p:cNvPr id="85" name="Picture 19" descr="https://encrypted-tbn2.gstatic.com/images?q=tbn:ANd9GcRYBZASLTkoxmn0FVaGcnKQ4Ivcw_mi4tX433Z7hjuSZMtlGrkHkBzXJjtb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97920" y="4905374"/>
                  <a:ext cx="419002" cy="3905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44" name="184 Grupo"/>
              <p:cNvGrpSpPr/>
              <p:nvPr/>
            </p:nvGrpSpPr>
            <p:grpSpPr>
              <a:xfrm>
                <a:off x="5292862" y="3117996"/>
                <a:ext cx="698499" cy="647700"/>
                <a:chOff x="2228850" y="3276600"/>
                <a:chExt cx="714375" cy="619125"/>
              </a:xfrm>
            </p:grpSpPr>
            <p:sp>
              <p:nvSpPr>
                <p:cNvPr id="82" name="63 Elipse"/>
                <p:cNvSpPr/>
                <p:nvPr/>
              </p:nvSpPr>
              <p:spPr>
                <a:xfrm>
                  <a:off x="2228850" y="3276600"/>
                  <a:ext cx="714375" cy="619125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MX"/>
                </a:p>
              </p:txBody>
            </p:sp>
            <p:pic>
              <p:nvPicPr>
                <p:cNvPr id="83" name="Picture 3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183" t="19894" r="6213" b="8708"/>
                <a:stretch>
                  <a:fillRect/>
                </a:stretch>
              </p:blipFill>
              <p:spPr bwMode="auto">
                <a:xfrm>
                  <a:off x="2329486" y="3407507"/>
                  <a:ext cx="476832" cy="3503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45" name="185 Grupo"/>
              <p:cNvGrpSpPr/>
              <p:nvPr/>
            </p:nvGrpSpPr>
            <p:grpSpPr>
              <a:xfrm>
                <a:off x="5248566" y="5729430"/>
                <a:ext cx="704850" cy="631500"/>
                <a:chOff x="2905125" y="4248150"/>
                <a:chExt cx="714375" cy="619125"/>
              </a:xfrm>
            </p:grpSpPr>
            <p:sp>
              <p:nvSpPr>
                <p:cNvPr id="80" name="61 Elipse"/>
                <p:cNvSpPr/>
                <p:nvPr/>
              </p:nvSpPr>
              <p:spPr>
                <a:xfrm>
                  <a:off x="2905125" y="4248150"/>
                  <a:ext cx="714375" cy="619125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MX"/>
                </a:p>
              </p:txBody>
            </p:sp>
            <p:pic>
              <p:nvPicPr>
                <p:cNvPr id="81" name="Picture 37" descr="https://encrypted-tbn1.gstatic.com/images?q=tbn:ANd9GcRdyxTtmZ6UJ8BhvOaeARtiM6e_hDqJOeYoMU5-UBLRV7S7RNzeEg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002509" y="4411349"/>
                  <a:ext cx="502692" cy="31157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46" name="186 Grupo"/>
              <p:cNvGrpSpPr/>
              <p:nvPr/>
            </p:nvGrpSpPr>
            <p:grpSpPr>
              <a:xfrm>
                <a:off x="7252855" y="5640530"/>
                <a:ext cx="762000" cy="704850"/>
                <a:chOff x="2419350" y="5372100"/>
                <a:chExt cx="714375" cy="619125"/>
              </a:xfrm>
            </p:grpSpPr>
            <p:sp>
              <p:nvSpPr>
                <p:cNvPr id="78" name="59 Elipse"/>
                <p:cNvSpPr/>
                <p:nvPr/>
              </p:nvSpPr>
              <p:spPr>
                <a:xfrm>
                  <a:off x="2419350" y="5372100"/>
                  <a:ext cx="714375" cy="619125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MX"/>
                </a:p>
              </p:txBody>
            </p:sp>
            <p:pic>
              <p:nvPicPr>
                <p:cNvPr id="79" name="Picture 7" descr="http://www.smartpowergeneration.com/spg/assets/img/myth_icon_1.png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32646"/>
                <a:stretch>
                  <a:fillRect/>
                </a:stretch>
              </p:blipFill>
              <p:spPr bwMode="auto">
                <a:xfrm>
                  <a:off x="2546649" y="5465738"/>
                  <a:ext cx="501351" cy="3705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47" name="519 Grupo"/>
              <p:cNvGrpSpPr/>
              <p:nvPr/>
            </p:nvGrpSpPr>
            <p:grpSpPr>
              <a:xfrm>
                <a:off x="5511799" y="4070925"/>
                <a:ext cx="2133601" cy="1333499"/>
                <a:chOff x="5511799" y="4165991"/>
                <a:chExt cx="2427393" cy="1155309"/>
              </a:xfrm>
            </p:grpSpPr>
            <p:sp>
              <p:nvSpPr>
                <p:cNvPr id="76" name="57 Elipse"/>
                <p:cNvSpPr/>
                <p:nvPr/>
              </p:nvSpPr>
              <p:spPr>
                <a:xfrm>
                  <a:off x="5943600" y="4165991"/>
                  <a:ext cx="1549400" cy="1155309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 w="25400"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MX"/>
                </a:p>
              </p:txBody>
            </p:sp>
            <p:sp>
              <p:nvSpPr>
                <p:cNvPr id="77" name="58 CuadroTexto"/>
                <p:cNvSpPr txBox="1"/>
                <p:nvPr/>
              </p:nvSpPr>
              <p:spPr>
                <a:xfrm>
                  <a:off x="5511799" y="4418816"/>
                  <a:ext cx="2427393" cy="60738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MX" sz="800" dirty="0">
                      <a:solidFill>
                        <a:schemeClr val="bg1"/>
                      </a:solidFill>
                    </a:rPr>
                    <a:t>Cámara de </a:t>
                  </a:r>
                  <a:r>
                    <a:rPr lang="es-MX" sz="800" dirty="0" smtClean="0">
                      <a:solidFill>
                        <a:schemeClr val="bg1"/>
                      </a:solidFill>
                    </a:rPr>
                    <a:t>Compensación</a:t>
                  </a:r>
                  <a:endParaRPr lang="es-MX" sz="800" dirty="0">
                    <a:solidFill>
                      <a:schemeClr val="bg1"/>
                    </a:solidFill>
                  </a:endParaRPr>
                </a:p>
              </p:txBody>
            </p:sp>
          </p:grpSp>
          <p:cxnSp>
            <p:nvCxnSpPr>
              <p:cNvPr id="48" name="51 Conector recto"/>
              <p:cNvCxnSpPr/>
              <p:nvPr/>
            </p:nvCxnSpPr>
            <p:spPr>
              <a:xfrm rot="5400000">
                <a:off x="6921500" y="3822700"/>
                <a:ext cx="406400" cy="279400"/>
              </a:xfrm>
              <a:prstGeom prst="line">
                <a:avLst/>
              </a:prstGeom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52 Conector recto"/>
              <p:cNvCxnSpPr/>
              <p:nvPr/>
            </p:nvCxnSpPr>
            <p:spPr>
              <a:xfrm rot="16200000" flipH="1">
                <a:off x="5807869" y="3817144"/>
                <a:ext cx="414342" cy="295276"/>
              </a:xfrm>
              <a:prstGeom prst="line">
                <a:avLst/>
              </a:prstGeom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53 Conector recto"/>
              <p:cNvCxnSpPr/>
              <p:nvPr/>
            </p:nvCxnSpPr>
            <p:spPr>
              <a:xfrm flipV="1">
                <a:off x="5397500" y="4781550"/>
                <a:ext cx="463550" cy="6350"/>
              </a:xfrm>
              <a:prstGeom prst="line">
                <a:avLst/>
              </a:prstGeom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54 Conector recto"/>
              <p:cNvCxnSpPr/>
              <p:nvPr/>
            </p:nvCxnSpPr>
            <p:spPr>
              <a:xfrm rot="5400000" flipH="1" flipV="1">
                <a:off x="5756276" y="5377004"/>
                <a:ext cx="412751" cy="317504"/>
              </a:xfrm>
              <a:prstGeom prst="line">
                <a:avLst/>
              </a:prstGeom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55 Conector recto"/>
              <p:cNvCxnSpPr/>
              <p:nvPr/>
            </p:nvCxnSpPr>
            <p:spPr>
              <a:xfrm rot="16200000" flipV="1">
                <a:off x="7027430" y="5330825"/>
                <a:ext cx="354445" cy="333086"/>
              </a:xfrm>
              <a:prstGeom prst="line">
                <a:avLst/>
              </a:prstGeom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56 Conector recto"/>
              <p:cNvCxnSpPr/>
              <p:nvPr/>
            </p:nvCxnSpPr>
            <p:spPr>
              <a:xfrm rot="10800000">
                <a:off x="7264406" y="4832352"/>
                <a:ext cx="507994" cy="6348"/>
              </a:xfrm>
              <a:prstGeom prst="line">
                <a:avLst/>
              </a:prstGeom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0" name="Grupo 89"/>
          <p:cNvGrpSpPr/>
          <p:nvPr/>
        </p:nvGrpSpPr>
        <p:grpSpPr>
          <a:xfrm>
            <a:off x="4656605" y="1930814"/>
            <a:ext cx="2405121" cy="2227692"/>
            <a:chOff x="4201395" y="3576914"/>
            <a:chExt cx="2764183" cy="2628721"/>
          </a:xfrm>
        </p:grpSpPr>
        <p:sp>
          <p:nvSpPr>
            <p:cNvPr id="91" name="Elipse 90"/>
            <p:cNvSpPr/>
            <p:nvPr/>
          </p:nvSpPr>
          <p:spPr>
            <a:xfrm>
              <a:off x="4201395" y="3576914"/>
              <a:ext cx="2764183" cy="2628721"/>
            </a:xfrm>
            <a:prstGeom prst="ellipse">
              <a:avLst/>
            </a:pr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419"/>
            </a:p>
          </p:txBody>
        </p:sp>
        <p:grpSp>
          <p:nvGrpSpPr>
            <p:cNvPr id="92" name="41 Grupo"/>
            <p:cNvGrpSpPr/>
            <p:nvPr/>
          </p:nvGrpSpPr>
          <p:grpSpPr>
            <a:xfrm>
              <a:off x="4524188" y="3907490"/>
              <a:ext cx="2175435" cy="1893794"/>
              <a:chOff x="4591039" y="3037610"/>
              <a:chExt cx="3941051" cy="3323320"/>
            </a:xfrm>
          </p:grpSpPr>
          <p:grpSp>
            <p:nvGrpSpPr>
              <p:cNvPr id="93" name="175 Grupo"/>
              <p:cNvGrpSpPr/>
              <p:nvPr/>
            </p:nvGrpSpPr>
            <p:grpSpPr>
              <a:xfrm>
                <a:off x="7075340" y="3037610"/>
                <a:ext cx="815975" cy="746125"/>
                <a:chOff x="647700" y="3667125"/>
                <a:chExt cx="714375" cy="619125"/>
              </a:xfrm>
            </p:grpSpPr>
            <p:sp>
              <p:nvSpPr>
                <p:cNvPr id="118" name="71 Elipse"/>
                <p:cNvSpPr/>
                <p:nvPr/>
              </p:nvSpPr>
              <p:spPr>
                <a:xfrm>
                  <a:off x="647700" y="3667125"/>
                  <a:ext cx="714375" cy="619125"/>
                </a:xfrm>
                <a:prstGeom prst="ellipse">
                  <a:avLst/>
                </a:prstGeom>
                <a:solidFill>
                  <a:schemeClr val="bg1"/>
                </a:solidFill>
                <a:ln w="254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MX"/>
                </a:p>
              </p:txBody>
            </p:sp>
            <p:pic>
              <p:nvPicPr>
                <p:cNvPr id="119" name="Picture 10" descr="http://www.sparksolar.ca/wp-content/themes/Spark%20Solar/images/solartracker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33425" y="3756025"/>
                  <a:ext cx="546615" cy="393700"/>
                </a:xfrm>
                <a:prstGeom prst="rect">
                  <a:avLst/>
                </a:prstGeom>
                <a:solidFill>
                  <a:schemeClr val="bg1">
                    <a:alpha val="0"/>
                  </a:schemeClr>
                </a:solidFill>
                <a:extLst/>
              </p:spPr>
            </p:pic>
          </p:grpSp>
          <p:grpSp>
            <p:nvGrpSpPr>
              <p:cNvPr id="94" name="171 Grupo"/>
              <p:cNvGrpSpPr/>
              <p:nvPr/>
            </p:nvGrpSpPr>
            <p:grpSpPr>
              <a:xfrm>
                <a:off x="4591039" y="4452945"/>
                <a:ext cx="758825" cy="669600"/>
                <a:chOff x="1171575" y="5495925"/>
                <a:chExt cx="714375" cy="619125"/>
              </a:xfrm>
            </p:grpSpPr>
            <p:sp>
              <p:nvSpPr>
                <p:cNvPr id="116" name="69 Elipse"/>
                <p:cNvSpPr/>
                <p:nvPr/>
              </p:nvSpPr>
              <p:spPr>
                <a:xfrm>
                  <a:off x="1171575" y="5495925"/>
                  <a:ext cx="714375" cy="619125"/>
                </a:xfrm>
                <a:prstGeom prst="ellipse">
                  <a:avLst/>
                </a:prstGeom>
                <a:solidFill>
                  <a:schemeClr val="bg1"/>
                </a:solidFill>
                <a:ln w="254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MX"/>
                </a:p>
              </p:txBody>
            </p:sp>
            <p:pic>
              <p:nvPicPr>
                <p:cNvPr id="117" name="Picture 25" descr="http://www.navigantresearch.com/wp-assets/uploads/2013/04/WindEnergy_Icon.gif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01525" y="5575143"/>
                  <a:ext cx="460599" cy="460599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95" name="174 Grupo"/>
              <p:cNvGrpSpPr/>
              <p:nvPr/>
            </p:nvGrpSpPr>
            <p:grpSpPr>
              <a:xfrm>
                <a:off x="7801840" y="4403435"/>
                <a:ext cx="730250" cy="717550"/>
                <a:chOff x="628650" y="4791075"/>
                <a:chExt cx="714375" cy="619125"/>
              </a:xfrm>
            </p:grpSpPr>
            <p:sp>
              <p:nvSpPr>
                <p:cNvPr id="114" name="65 Elipse"/>
                <p:cNvSpPr/>
                <p:nvPr/>
              </p:nvSpPr>
              <p:spPr>
                <a:xfrm>
                  <a:off x="628650" y="4791075"/>
                  <a:ext cx="714375" cy="619125"/>
                </a:xfrm>
                <a:prstGeom prst="ellipse">
                  <a:avLst/>
                </a:prstGeom>
                <a:solidFill>
                  <a:schemeClr val="bg1"/>
                </a:solidFill>
                <a:ln w="254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MX"/>
                </a:p>
              </p:txBody>
            </p:sp>
            <p:pic>
              <p:nvPicPr>
                <p:cNvPr id="115" name="Picture 19" descr="https://encrypted-tbn2.gstatic.com/images?q=tbn:ANd9GcRYBZASLTkoxmn0FVaGcnKQ4Ivcw_mi4tX433Z7hjuSZMtlGrkHkBzXJjtb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97920" y="4905374"/>
                  <a:ext cx="419002" cy="3905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96" name="184 Grupo"/>
              <p:cNvGrpSpPr/>
              <p:nvPr/>
            </p:nvGrpSpPr>
            <p:grpSpPr>
              <a:xfrm>
                <a:off x="5292862" y="3117996"/>
                <a:ext cx="698499" cy="647700"/>
                <a:chOff x="2228850" y="3276600"/>
                <a:chExt cx="714375" cy="619125"/>
              </a:xfrm>
            </p:grpSpPr>
            <p:sp>
              <p:nvSpPr>
                <p:cNvPr id="112" name="63 Elipse"/>
                <p:cNvSpPr/>
                <p:nvPr/>
              </p:nvSpPr>
              <p:spPr>
                <a:xfrm>
                  <a:off x="2228850" y="3276600"/>
                  <a:ext cx="714375" cy="619125"/>
                </a:xfrm>
                <a:prstGeom prst="ellipse">
                  <a:avLst/>
                </a:prstGeom>
                <a:solidFill>
                  <a:schemeClr val="bg1"/>
                </a:solidFill>
                <a:ln w="254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MX"/>
                </a:p>
              </p:txBody>
            </p:sp>
            <p:pic>
              <p:nvPicPr>
                <p:cNvPr id="113" name="Picture 3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183" t="19894" r="6213" b="8708"/>
                <a:stretch>
                  <a:fillRect/>
                </a:stretch>
              </p:blipFill>
              <p:spPr bwMode="auto">
                <a:xfrm>
                  <a:off x="2329486" y="3407507"/>
                  <a:ext cx="476832" cy="35037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97" name="185 Grupo"/>
              <p:cNvGrpSpPr/>
              <p:nvPr/>
            </p:nvGrpSpPr>
            <p:grpSpPr>
              <a:xfrm>
                <a:off x="5248566" y="5729430"/>
                <a:ext cx="704850" cy="631500"/>
                <a:chOff x="2905125" y="4248150"/>
                <a:chExt cx="714375" cy="619125"/>
              </a:xfrm>
            </p:grpSpPr>
            <p:sp>
              <p:nvSpPr>
                <p:cNvPr id="110" name="61 Elipse"/>
                <p:cNvSpPr/>
                <p:nvPr/>
              </p:nvSpPr>
              <p:spPr>
                <a:xfrm>
                  <a:off x="2905125" y="4248150"/>
                  <a:ext cx="714375" cy="619125"/>
                </a:xfrm>
                <a:prstGeom prst="ellipse">
                  <a:avLst/>
                </a:prstGeom>
                <a:solidFill>
                  <a:schemeClr val="bg1"/>
                </a:solidFill>
                <a:ln w="254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MX"/>
                </a:p>
              </p:txBody>
            </p:sp>
            <p:pic>
              <p:nvPicPr>
                <p:cNvPr id="111" name="Picture 37" descr="https://encrypted-tbn1.gstatic.com/images?q=tbn:ANd9GcRdyxTtmZ6UJ8BhvOaeARtiM6e_hDqJOeYoMU5-UBLRV7S7RNzeEg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002509" y="4411349"/>
                  <a:ext cx="502692" cy="3115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98" name="186 Grupo"/>
              <p:cNvGrpSpPr/>
              <p:nvPr/>
            </p:nvGrpSpPr>
            <p:grpSpPr>
              <a:xfrm>
                <a:off x="7252855" y="5640530"/>
                <a:ext cx="762000" cy="704850"/>
                <a:chOff x="2419350" y="5372100"/>
                <a:chExt cx="714375" cy="619125"/>
              </a:xfrm>
            </p:grpSpPr>
            <p:sp>
              <p:nvSpPr>
                <p:cNvPr id="108" name="59 Elipse"/>
                <p:cNvSpPr/>
                <p:nvPr/>
              </p:nvSpPr>
              <p:spPr>
                <a:xfrm>
                  <a:off x="2419350" y="5372100"/>
                  <a:ext cx="714375" cy="619125"/>
                </a:xfrm>
                <a:prstGeom prst="ellipse">
                  <a:avLst/>
                </a:prstGeom>
                <a:solidFill>
                  <a:schemeClr val="bg1"/>
                </a:solidFill>
                <a:ln w="254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MX"/>
                </a:p>
              </p:txBody>
            </p:sp>
            <p:pic>
              <p:nvPicPr>
                <p:cNvPr id="109" name="Picture 7" descr="http://www.smartpowergeneration.com/spg/assets/img/myth_icon_1.png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32646"/>
                <a:stretch>
                  <a:fillRect/>
                </a:stretch>
              </p:blipFill>
              <p:spPr bwMode="auto">
                <a:xfrm>
                  <a:off x="2546649" y="5465738"/>
                  <a:ext cx="501351" cy="3705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99" name="519 Grupo"/>
              <p:cNvGrpSpPr/>
              <p:nvPr/>
            </p:nvGrpSpPr>
            <p:grpSpPr>
              <a:xfrm>
                <a:off x="5511799" y="4070925"/>
                <a:ext cx="2133601" cy="1333499"/>
                <a:chOff x="5511799" y="4165991"/>
                <a:chExt cx="2427393" cy="1155309"/>
              </a:xfrm>
            </p:grpSpPr>
            <p:sp>
              <p:nvSpPr>
                <p:cNvPr id="106" name="57 Elipse"/>
                <p:cNvSpPr/>
                <p:nvPr/>
              </p:nvSpPr>
              <p:spPr>
                <a:xfrm>
                  <a:off x="5943600" y="4165991"/>
                  <a:ext cx="1549400" cy="1155309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 w="254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MX"/>
                </a:p>
              </p:txBody>
            </p:sp>
            <p:sp>
              <p:nvSpPr>
                <p:cNvPr id="107" name="58 CuadroTexto"/>
                <p:cNvSpPr txBox="1"/>
                <p:nvPr/>
              </p:nvSpPr>
              <p:spPr>
                <a:xfrm>
                  <a:off x="5511799" y="4418816"/>
                  <a:ext cx="2427393" cy="60738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MX" sz="800" dirty="0">
                      <a:solidFill>
                        <a:schemeClr val="bg1"/>
                      </a:solidFill>
                    </a:rPr>
                    <a:t>Cámara de </a:t>
                  </a:r>
                  <a:r>
                    <a:rPr lang="es-MX" sz="800" dirty="0" smtClean="0">
                      <a:solidFill>
                        <a:schemeClr val="bg1"/>
                      </a:solidFill>
                    </a:rPr>
                    <a:t>Compensación</a:t>
                  </a:r>
                  <a:endParaRPr lang="es-MX" sz="800" dirty="0">
                    <a:solidFill>
                      <a:schemeClr val="bg1"/>
                    </a:solidFill>
                  </a:endParaRPr>
                </a:p>
              </p:txBody>
            </p:sp>
          </p:grpSp>
          <p:cxnSp>
            <p:nvCxnSpPr>
              <p:cNvPr id="100" name="51 Conector recto"/>
              <p:cNvCxnSpPr/>
              <p:nvPr/>
            </p:nvCxnSpPr>
            <p:spPr>
              <a:xfrm rot="5400000">
                <a:off x="6921500" y="3822700"/>
                <a:ext cx="406400" cy="279400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52 Conector recto"/>
              <p:cNvCxnSpPr/>
              <p:nvPr/>
            </p:nvCxnSpPr>
            <p:spPr>
              <a:xfrm rot="16200000" flipH="1">
                <a:off x="5807869" y="3817144"/>
                <a:ext cx="414342" cy="295276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53 Conector recto"/>
              <p:cNvCxnSpPr/>
              <p:nvPr/>
            </p:nvCxnSpPr>
            <p:spPr>
              <a:xfrm flipV="1">
                <a:off x="5397500" y="4781550"/>
                <a:ext cx="463550" cy="6350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54 Conector recto"/>
              <p:cNvCxnSpPr/>
              <p:nvPr/>
            </p:nvCxnSpPr>
            <p:spPr>
              <a:xfrm rot="5400000" flipH="1" flipV="1">
                <a:off x="5756276" y="5377004"/>
                <a:ext cx="412751" cy="317504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55 Conector recto"/>
              <p:cNvCxnSpPr/>
              <p:nvPr/>
            </p:nvCxnSpPr>
            <p:spPr>
              <a:xfrm rot="16200000" flipV="1">
                <a:off x="7027430" y="5330825"/>
                <a:ext cx="354445" cy="333086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56 Conector recto"/>
              <p:cNvCxnSpPr/>
              <p:nvPr/>
            </p:nvCxnSpPr>
            <p:spPr>
              <a:xfrm rot="10800000">
                <a:off x="7264406" y="4832352"/>
                <a:ext cx="507994" cy="6348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" name="CuadroTexto 12"/>
          <p:cNvSpPr txBox="1"/>
          <p:nvPr/>
        </p:nvSpPr>
        <p:spPr>
          <a:xfrm>
            <a:off x="5340684" y="4158108"/>
            <a:ext cx="12525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>
                <a:solidFill>
                  <a:schemeClr val="accent5">
                    <a:lumMod val="75000"/>
                  </a:schemeClr>
                </a:solidFill>
              </a:rPr>
              <a:t>Portafolio 1</a:t>
            </a:r>
            <a:endParaRPr lang="es-419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20" name="CuadroTexto 119"/>
          <p:cNvSpPr txBox="1"/>
          <p:nvPr/>
        </p:nvSpPr>
        <p:spPr>
          <a:xfrm>
            <a:off x="3388127" y="5925421"/>
            <a:ext cx="12525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>
                <a:solidFill>
                  <a:srgbClr val="FF6600"/>
                </a:solidFill>
              </a:rPr>
              <a:t>Portafolio 2</a:t>
            </a:r>
            <a:endParaRPr lang="es-419" b="1" dirty="0">
              <a:solidFill>
                <a:srgbClr val="FF6600"/>
              </a:solidFill>
            </a:endParaRPr>
          </a:p>
        </p:txBody>
      </p:sp>
      <p:sp>
        <p:nvSpPr>
          <p:cNvPr id="121" name="CuadroTexto 120"/>
          <p:cNvSpPr txBox="1"/>
          <p:nvPr/>
        </p:nvSpPr>
        <p:spPr>
          <a:xfrm>
            <a:off x="7227893" y="5942559"/>
            <a:ext cx="12525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>
                <a:solidFill>
                  <a:schemeClr val="accent6">
                    <a:lumMod val="75000"/>
                  </a:schemeClr>
                </a:solidFill>
              </a:rPr>
              <a:t>Portafolio 3</a:t>
            </a:r>
            <a:endParaRPr lang="es-419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170847" y="5000511"/>
            <a:ext cx="24728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s-MX" dirty="0"/>
              <a:t>El </a:t>
            </a:r>
            <a:r>
              <a:rPr lang="es-MX" b="1" dirty="0"/>
              <a:t>balance</a:t>
            </a:r>
            <a:r>
              <a:rPr lang="es-MX" dirty="0"/>
              <a:t> </a:t>
            </a:r>
            <a:r>
              <a:rPr lang="es-MX" dirty="0" smtClean="0"/>
              <a:t>con </a:t>
            </a:r>
            <a:r>
              <a:rPr lang="es-MX" dirty="0"/>
              <a:t>respecto a los pagos </a:t>
            </a:r>
            <a:r>
              <a:rPr lang="es-MX" dirty="0" smtClean="0"/>
              <a:t>y productos corresponden </a:t>
            </a:r>
            <a:r>
              <a:rPr lang="es-MX" dirty="0"/>
              <a:t>al mismo Portafolio.</a:t>
            </a:r>
            <a:endParaRPr lang="es-MX" dirty="0"/>
          </a:p>
        </p:txBody>
      </p:sp>
      <p:sp>
        <p:nvSpPr>
          <p:cNvPr id="122" name="CuadroTexto 1"/>
          <p:cNvSpPr txBox="1"/>
          <p:nvPr/>
        </p:nvSpPr>
        <p:spPr>
          <a:xfrm>
            <a:off x="137991" y="2155517"/>
            <a:ext cx="2526089" cy="12003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s-MX" dirty="0" smtClean="0"/>
              <a:t>Un </a:t>
            </a:r>
            <a:r>
              <a:rPr lang="es-MX" b="1" dirty="0" smtClean="0"/>
              <a:t>Portafolio</a:t>
            </a:r>
            <a:r>
              <a:rPr lang="es-MX" dirty="0" smtClean="0"/>
              <a:t> se integra por los Contratos con la Cámara de cada Subasta de Largo Plazo.</a:t>
            </a:r>
          </a:p>
        </p:txBody>
      </p:sp>
    </p:spTree>
    <p:extLst>
      <p:ext uri="{BB962C8B-B14F-4D97-AF65-F5344CB8AC3E}">
        <p14:creationId xmlns:p14="http://schemas.microsoft.com/office/powerpoint/2010/main" val="44037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Asignación de Contratos 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25878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sp>
        <p:nvSpPr>
          <p:cNvPr id="7" name="CuadroTexto 1"/>
          <p:cNvSpPr txBox="1"/>
          <p:nvPr/>
        </p:nvSpPr>
        <p:spPr>
          <a:xfrm>
            <a:off x="169894" y="1750193"/>
            <a:ext cx="8516905" cy="17543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MX" dirty="0"/>
              <a:t>Cada Comprador </a:t>
            </a:r>
            <a:r>
              <a:rPr lang="es-MX" b="1" dirty="0" smtClean="0"/>
              <a:t>recibe </a:t>
            </a:r>
            <a:r>
              <a:rPr lang="es-MX" b="1" dirty="0"/>
              <a:t>una asignación proporcional </a:t>
            </a:r>
            <a:r>
              <a:rPr lang="es-MX" dirty="0"/>
              <a:t>de cada Oferta de Venta seleccionada como ganadora de acuerdo a su porcentaje de participación en la Subasta </a:t>
            </a:r>
            <a:r>
              <a:rPr lang="es-MX" dirty="0" smtClean="0"/>
              <a:t>(</a:t>
            </a:r>
            <a:r>
              <a:rPr lang="es-MX" b="1" dirty="0" smtClean="0"/>
              <a:t>Factor </a:t>
            </a:r>
            <a:r>
              <a:rPr lang="es-MX" b="1" dirty="0"/>
              <a:t>de Asignación Proporcional </a:t>
            </a:r>
            <a:r>
              <a:rPr lang="es-MX" dirty="0"/>
              <a:t>“FAP” en el Portafolio de </a:t>
            </a:r>
            <a:r>
              <a:rPr lang="es-MX" dirty="0" smtClean="0"/>
              <a:t>Contratos)</a:t>
            </a:r>
          </a:p>
          <a:p>
            <a:pPr>
              <a:buFont typeface="Wingdings" pitchFamily="2" charset="2"/>
              <a:buChar char="Ø"/>
            </a:pPr>
            <a:r>
              <a:rPr lang="es-MX" dirty="0" smtClean="0"/>
              <a:t>El </a:t>
            </a:r>
            <a:r>
              <a:rPr lang="es-MX" dirty="0"/>
              <a:t>FAP </a:t>
            </a:r>
            <a:r>
              <a:rPr lang="es-MX" dirty="0" smtClean="0"/>
              <a:t>determina </a:t>
            </a:r>
            <a:r>
              <a:rPr lang="es-MX" dirty="0"/>
              <a:t>el monto que le corresponderá respecto a cada uno de los Productos que sean entregados por los Vendedores)</a:t>
            </a:r>
          </a:p>
          <a:p>
            <a:pPr>
              <a:buFont typeface="Wingdings" pitchFamily="2" charset="2"/>
              <a:buChar char="Ø"/>
            </a:pPr>
            <a:endParaRPr lang="es-MX" dirty="0"/>
          </a:p>
        </p:txBody>
      </p:sp>
      <p:sp>
        <p:nvSpPr>
          <p:cNvPr id="41" name="Rectángulo redondeado 37"/>
          <p:cNvSpPr/>
          <p:nvPr/>
        </p:nvSpPr>
        <p:spPr>
          <a:xfrm>
            <a:off x="125184" y="3432984"/>
            <a:ext cx="8810625" cy="2340322"/>
          </a:xfrm>
          <a:prstGeom prst="roundRect">
            <a:avLst>
              <a:gd name="adj" fmla="val 9556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" name="Rectángulo 38"/>
          <p:cNvSpPr/>
          <p:nvPr/>
        </p:nvSpPr>
        <p:spPr>
          <a:xfrm>
            <a:off x="376239" y="3877943"/>
            <a:ext cx="2584451" cy="432048"/>
          </a:xfrm>
          <a:prstGeom prst="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/>
              <a:t>Ofertas de Venta </a:t>
            </a:r>
            <a:r>
              <a:rPr lang="es-MX" sz="1400" b="1" dirty="0" smtClean="0"/>
              <a:t>aceptadas</a:t>
            </a:r>
            <a:endParaRPr lang="es-MX" sz="1400" b="1" dirty="0"/>
          </a:p>
        </p:txBody>
      </p:sp>
      <p:sp>
        <p:nvSpPr>
          <p:cNvPr id="9" name="Rectángulo 41"/>
          <p:cNvSpPr/>
          <p:nvPr/>
        </p:nvSpPr>
        <p:spPr>
          <a:xfrm>
            <a:off x="6164832" y="3870309"/>
            <a:ext cx="2621981" cy="432048"/>
          </a:xfrm>
          <a:prstGeom prst="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 smtClean="0"/>
              <a:t>Compradores</a:t>
            </a:r>
            <a:endParaRPr lang="es-MX" sz="1400" b="1" dirty="0"/>
          </a:p>
        </p:txBody>
      </p:sp>
      <p:sp>
        <p:nvSpPr>
          <p:cNvPr id="10" name="CuadroTexto 48"/>
          <p:cNvSpPr txBox="1"/>
          <p:nvPr/>
        </p:nvSpPr>
        <p:spPr>
          <a:xfrm>
            <a:off x="2301453" y="4545829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/>
              <a:t>Gen 1</a:t>
            </a:r>
          </a:p>
          <a:p>
            <a:r>
              <a:rPr lang="es-MX" sz="1200" dirty="0"/>
              <a:t>Gen 2</a:t>
            </a:r>
          </a:p>
          <a:p>
            <a:r>
              <a:rPr lang="es-MX" sz="1200" dirty="0"/>
              <a:t>Gen 3</a:t>
            </a:r>
          </a:p>
          <a:p>
            <a:r>
              <a:rPr lang="es-MX" sz="1200" dirty="0"/>
              <a:t>Gen 4</a:t>
            </a:r>
          </a:p>
        </p:txBody>
      </p:sp>
      <p:sp>
        <p:nvSpPr>
          <p:cNvPr id="11" name="CuadroTexto 54"/>
          <p:cNvSpPr txBox="1"/>
          <p:nvPr/>
        </p:nvSpPr>
        <p:spPr>
          <a:xfrm>
            <a:off x="1267194" y="4592166"/>
            <a:ext cx="936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/>
              <a:t>100 MW</a:t>
            </a:r>
          </a:p>
          <a:p>
            <a:r>
              <a:rPr lang="es-MX" sz="1200" dirty="0"/>
              <a:t>75   MW</a:t>
            </a:r>
          </a:p>
          <a:p>
            <a:pPr marL="228600" indent="-228600">
              <a:buAutoNum type="arabicPlain" startAt="25"/>
            </a:pPr>
            <a:r>
              <a:rPr lang="es-MX" sz="1200" dirty="0"/>
              <a:t> MW</a:t>
            </a:r>
          </a:p>
          <a:p>
            <a:pPr marL="228600" indent="-228600"/>
            <a:r>
              <a:rPr lang="es-MX" sz="1200" dirty="0"/>
              <a:t>10   MW</a:t>
            </a:r>
          </a:p>
        </p:txBody>
      </p:sp>
      <p:sp>
        <p:nvSpPr>
          <p:cNvPr id="12" name="CuadroTexto 56"/>
          <p:cNvSpPr txBox="1"/>
          <p:nvPr/>
        </p:nvSpPr>
        <p:spPr>
          <a:xfrm>
            <a:off x="6205504" y="4573477"/>
            <a:ext cx="684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/>
              <a:t>SSB</a:t>
            </a:r>
          </a:p>
          <a:p>
            <a:r>
              <a:rPr lang="es-MX" sz="1200" dirty="0"/>
              <a:t>SSC </a:t>
            </a:r>
          </a:p>
          <a:p>
            <a:r>
              <a:rPr lang="es-MX" sz="1200" dirty="0"/>
              <a:t>SUR</a:t>
            </a:r>
          </a:p>
          <a:p>
            <a:r>
              <a:rPr lang="es-MX" sz="1200" dirty="0"/>
              <a:t>UCPM</a:t>
            </a:r>
          </a:p>
        </p:txBody>
      </p:sp>
      <p:sp>
        <p:nvSpPr>
          <p:cNvPr id="13" name="CuadroTexto 59"/>
          <p:cNvSpPr txBox="1"/>
          <p:nvPr/>
        </p:nvSpPr>
        <p:spPr>
          <a:xfrm>
            <a:off x="7001020" y="4571736"/>
            <a:ext cx="8904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/>
              <a:t>65   </a:t>
            </a:r>
            <a:r>
              <a:rPr lang="es-MX" sz="1200" dirty="0" err="1" smtClean="0"/>
              <a:t>mdp</a:t>
            </a:r>
            <a:endParaRPr lang="es-MX" sz="1200" dirty="0"/>
          </a:p>
          <a:p>
            <a:r>
              <a:rPr lang="es-MX" sz="1200" dirty="0"/>
              <a:t>45   </a:t>
            </a:r>
            <a:r>
              <a:rPr lang="es-MX" sz="1200" dirty="0" err="1" smtClean="0"/>
              <a:t>mdp</a:t>
            </a:r>
            <a:endParaRPr lang="es-MX" sz="1200" dirty="0"/>
          </a:p>
          <a:p>
            <a:pPr marL="228600" indent="-228600"/>
            <a:r>
              <a:rPr lang="es-MX" sz="1200" dirty="0"/>
              <a:t>40   </a:t>
            </a:r>
            <a:r>
              <a:rPr lang="es-MX" sz="1200" dirty="0" err="1" smtClean="0"/>
              <a:t>mdp</a:t>
            </a:r>
            <a:endParaRPr lang="es-MX" sz="1200" dirty="0"/>
          </a:p>
          <a:p>
            <a:pPr marL="228600" indent="-228600"/>
            <a:r>
              <a:rPr lang="es-MX" sz="1200" dirty="0"/>
              <a:t>60   </a:t>
            </a:r>
            <a:r>
              <a:rPr lang="es-MX" sz="1200" dirty="0" err="1" smtClean="0"/>
              <a:t>mdp</a:t>
            </a:r>
            <a:endParaRPr lang="es-MX" sz="1200" dirty="0"/>
          </a:p>
        </p:txBody>
      </p:sp>
      <p:sp>
        <p:nvSpPr>
          <p:cNvPr id="19" name="CuadroTexto 75"/>
          <p:cNvSpPr txBox="1"/>
          <p:nvPr/>
        </p:nvSpPr>
        <p:spPr>
          <a:xfrm>
            <a:off x="1249682" y="4351844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/>
              <a:t>Capacidad  </a:t>
            </a:r>
          </a:p>
        </p:txBody>
      </p:sp>
      <p:sp>
        <p:nvSpPr>
          <p:cNvPr id="20" name="CuadroTexto 75"/>
          <p:cNvSpPr txBox="1"/>
          <p:nvPr/>
        </p:nvSpPr>
        <p:spPr>
          <a:xfrm>
            <a:off x="6939182" y="4332795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/>
              <a:t>Capacidad</a:t>
            </a:r>
            <a:r>
              <a:rPr lang="es-MX" sz="1200" dirty="0"/>
              <a:t>  </a:t>
            </a:r>
          </a:p>
        </p:txBody>
      </p:sp>
      <p:sp>
        <p:nvSpPr>
          <p:cNvPr id="25" name="CuadroTexto 59"/>
          <p:cNvSpPr txBox="1"/>
          <p:nvPr/>
        </p:nvSpPr>
        <p:spPr>
          <a:xfrm>
            <a:off x="7942090" y="4552686"/>
            <a:ext cx="10424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0.30952381</a:t>
            </a:r>
          </a:p>
          <a:p>
            <a:r>
              <a:rPr lang="es-MX" sz="1200" b="1" dirty="0" smtClean="0"/>
              <a:t>0.21428571</a:t>
            </a:r>
          </a:p>
          <a:p>
            <a:r>
              <a:rPr lang="es-MX" sz="1200" b="1" dirty="0" smtClean="0"/>
              <a:t>0.19047619</a:t>
            </a:r>
          </a:p>
          <a:p>
            <a:r>
              <a:rPr lang="es-MX" sz="1200" b="1" dirty="0"/>
              <a:t>0.28571429</a:t>
            </a:r>
            <a:endParaRPr lang="es-MX" sz="1200" b="1" dirty="0"/>
          </a:p>
        </p:txBody>
      </p:sp>
      <p:sp>
        <p:nvSpPr>
          <p:cNvPr id="26" name="CuadroTexto 75"/>
          <p:cNvSpPr txBox="1"/>
          <p:nvPr/>
        </p:nvSpPr>
        <p:spPr>
          <a:xfrm>
            <a:off x="7930012" y="4332795"/>
            <a:ext cx="10818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FAP</a:t>
            </a:r>
            <a:endParaRPr lang="es-MX" sz="1200" dirty="0"/>
          </a:p>
        </p:txBody>
      </p:sp>
      <p:sp>
        <p:nvSpPr>
          <p:cNvPr id="27" name="CuadroTexto 48"/>
          <p:cNvSpPr txBox="1"/>
          <p:nvPr/>
        </p:nvSpPr>
        <p:spPr>
          <a:xfrm>
            <a:off x="459794" y="4568689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/>
              <a:t>48%</a:t>
            </a:r>
          </a:p>
          <a:p>
            <a:r>
              <a:rPr lang="es-MX" sz="1200" b="1" dirty="0"/>
              <a:t>36%</a:t>
            </a:r>
          </a:p>
          <a:p>
            <a:r>
              <a:rPr lang="es-MX" sz="1200" b="1" dirty="0"/>
              <a:t>12%</a:t>
            </a:r>
          </a:p>
          <a:p>
            <a:r>
              <a:rPr lang="es-MX" sz="1200" b="1" dirty="0"/>
              <a:t>4</a:t>
            </a:r>
            <a:r>
              <a:rPr lang="es-MX" sz="1200" b="1" dirty="0" smtClean="0"/>
              <a:t>%</a:t>
            </a:r>
            <a:endParaRPr lang="es-MX" sz="1200" b="1" dirty="0"/>
          </a:p>
        </p:txBody>
      </p:sp>
      <p:sp>
        <p:nvSpPr>
          <p:cNvPr id="28" name="CuadroTexto 75"/>
          <p:cNvSpPr txBox="1"/>
          <p:nvPr/>
        </p:nvSpPr>
        <p:spPr>
          <a:xfrm>
            <a:off x="256076" y="4342320"/>
            <a:ext cx="12542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/>
              <a:t>Participación</a:t>
            </a:r>
            <a:r>
              <a:rPr lang="es-MX" sz="1200" dirty="0"/>
              <a:t>  </a:t>
            </a:r>
          </a:p>
          <a:p>
            <a:r>
              <a:rPr lang="es-MX" sz="1200" dirty="0" smtClean="0"/>
              <a:t>  </a:t>
            </a:r>
            <a:endParaRPr lang="es-MX" sz="1200" dirty="0"/>
          </a:p>
        </p:txBody>
      </p:sp>
      <p:sp>
        <p:nvSpPr>
          <p:cNvPr id="29" name="CuadroTexto 75"/>
          <p:cNvSpPr txBox="1"/>
          <p:nvPr/>
        </p:nvSpPr>
        <p:spPr>
          <a:xfrm>
            <a:off x="1985964" y="4344224"/>
            <a:ext cx="1060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/>
              <a:t>Generadores  </a:t>
            </a:r>
          </a:p>
        </p:txBody>
      </p:sp>
      <p:sp>
        <p:nvSpPr>
          <p:cNvPr id="30" name="CuadroTexto 75"/>
          <p:cNvSpPr txBox="1"/>
          <p:nvPr/>
        </p:nvSpPr>
        <p:spPr>
          <a:xfrm>
            <a:off x="6116222" y="4340415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err="1"/>
              <a:t>ERC´s</a:t>
            </a:r>
            <a:r>
              <a:rPr lang="es-MX" sz="1200" dirty="0"/>
              <a:t>  </a:t>
            </a:r>
          </a:p>
        </p:txBody>
      </p:sp>
      <p:grpSp>
        <p:nvGrpSpPr>
          <p:cNvPr id="48" name="47 Grupo"/>
          <p:cNvGrpSpPr/>
          <p:nvPr/>
        </p:nvGrpSpPr>
        <p:grpSpPr>
          <a:xfrm rot="10800000" flipH="1">
            <a:off x="2799184" y="4699278"/>
            <a:ext cx="3452974" cy="551199"/>
            <a:chOff x="3060700" y="4551026"/>
            <a:chExt cx="3014180" cy="551199"/>
          </a:xfrm>
        </p:grpSpPr>
        <p:cxnSp>
          <p:nvCxnSpPr>
            <p:cNvPr id="14" name="Conector recto de flecha 62"/>
            <p:cNvCxnSpPr/>
            <p:nvPr/>
          </p:nvCxnSpPr>
          <p:spPr>
            <a:xfrm rot="10800000" flipV="1">
              <a:off x="3090864" y="4551026"/>
              <a:ext cx="2984014" cy="475013"/>
            </a:xfrm>
            <a:prstGeom prst="straightConnector1">
              <a:avLst/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de flecha 63"/>
            <p:cNvCxnSpPr/>
            <p:nvPr/>
          </p:nvCxnSpPr>
          <p:spPr>
            <a:xfrm rot="10800000" flipV="1">
              <a:off x="3086102" y="4730902"/>
              <a:ext cx="2988778" cy="295138"/>
            </a:xfrm>
            <a:prstGeom prst="straightConnector1">
              <a:avLst/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de flecha 64"/>
            <p:cNvCxnSpPr/>
            <p:nvPr/>
          </p:nvCxnSpPr>
          <p:spPr>
            <a:xfrm rot="10800000" flipV="1">
              <a:off x="3088484" y="4897452"/>
              <a:ext cx="2967037" cy="128588"/>
            </a:xfrm>
            <a:prstGeom prst="straightConnector1">
              <a:avLst/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de flecha 65"/>
            <p:cNvCxnSpPr/>
            <p:nvPr/>
          </p:nvCxnSpPr>
          <p:spPr>
            <a:xfrm rot="10800000">
              <a:off x="3088485" y="5018898"/>
              <a:ext cx="2972590" cy="73802"/>
            </a:xfrm>
            <a:prstGeom prst="straightConnector1">
              <a:avLst/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20 Conector recto de flecha"/>
            <p:cNvCxnSpPr/>
            <p:nvPr/>
          </p:nvCxnSpPr>
          <p:spPr>
            <a:xfrm rot="10800000">
              <a:off x="3074198" y="4571221"/>
              <a:ext cx="2996403" cy="531004"/>
            </a:xfrm>
            <a:prstGeom prst="straightConnector1">
              <a:avLst/>
            </a:prstGeom>
            <a:ln>
              <a:solidFill>
                <a:srgbClr val="FF660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21 Conector recto de flecha"/>
            <p:cNvCxnSpPr/>
            <p:nvPr/>
          </p:nvCxnSpPr>
          <p:spPr>
            <a:xfrm rot="10800000">
              <a:off x="3074196" y="4575985"/>
              <a:ext cx="2983709" cy="326235"/>
            </a:xfrm>
            <a:prstGeom prst="straightConnector1">
              <a:avLst/>
            </a:prstGeom>
            <a:ln>
              <a:solidFill>
                <a:srgbClr val="FF660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22 Conector recto de flecha"/>
            <p:cNvCxnSpPr/>
            <p:nvPr/>
          </p:nvCxnSpPr>
          <p:spPr>
            <a:xfrm rot="10800000">
              <a:off x="3078959" y="4583128"/>
              <a:ext cx="2986089" cy="150018"/>
            </a:xfrm>
            <a:prstGeom prst="straightConnector1">
              <a:avLst/>
            </a:prstGeom>
            <a:ln>
              <a:solidFill>
                <a:srgbClr val="FF660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23 Conector recto de flecha"/>
            <p:cNvCxnSpPr/>
            <p:nvPr/>
          </p:nvCxnSpPr>
          <p:spPr>
            <a:xfrm rot="10800000" flipV="1">
              <a:off x="3078958" y="4559313"/>
              <a:ext cx="2990056" cy="26195"/>
            </a:xfrm>
            <a:prstGeom prst="straightConnector1">
              <a:avLst/>
            </a:prstGeom>
            <a:ln>
              <a:solidFill>
                <a:srgbClr val="FF660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30 Conector recto de flecha"/>
            <p:cNvCxnSpPr/>
            <p:nvPr/>
          </p:nvCxnSpPr>
          <p:spPr>
            <a:xfrm rot="10800000" flipV="1">
              <a:off x="3060700" y="4556147"/>
              <a:ext cx="3011487" cy="187303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31 Conector recto de flecha"/>
            <p:cNvCxnSpPr/>
            <p:nvPr/>
          </p:nvCxnSpPr>
          <p:spPr>
            <a:xfrm rot="10800000" flipV="1">
              <a:off x="3067050" y="4737100"/>
              <a:ext cx="3007830" cy="6350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33 Conector recto de flecha"/>
            <p:cNvCxnSpPr/>
            <p:nvPr/>
          </p:nvCxnSpPr>
          <p:spPr>
            <a:xfrm rot="10800000">
              <a:off x="3063876" y="4746625"/>
              <a:ext cx="2994029" cy="155595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34 Conector recto de flecha"/>
            <p:cNvCxnSpPr/>
            <p:nvPr/>
          </p:nvCxnSpPr>
          <p:spPr>
            <a:xfrm rot="10800000">
              <a:off x="3060703" y="4746627"/>
              <a:ext cx="3004345" cy="355598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35 Conector recto de flecha"/>
            <p:cNvCxnSpPr/>
            <p:nvPr/>
          </p:nvCxnSpPr>
          <p:spPr>
            <a:xfrm rot="10800000">
              <a:off x="3073401" y="4889500"/>
              <a:ext cx="2991647" cy="203200"/>
            </a:xfrm>
            <a:prstGeom prst="straightConnector1">
              <a:avLst/>
            </a:prstGeom>
            <a:ln>
              <a:solidFill>
                <a:srgbClr val="70AD47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36 Conector recto de flecha"/>
            <p:cNvCxnSpPr/>
            <p:nvPr/>
          </p:nvCxnSpPr>
          <p:spPr>
            <a:xfrm rot="10800000">
              <a:off x="3076580" y="4899025"/>
              <a:ext cx="2981325" cy="3195"/>
            </a:xfrm>
            <a:prstGeom prst="straightConnector1">
              <a:avLst/>
            </a:prstGeom>
            <a:ln>
              <a:solidFill>
                <a:srgbClr val="70AD47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37 Conector recto de flecha"/>
            <p:cNvCxnSpPr/>
            <p:nvPr/>
          </p:nvCxnSpPr>
          <p:spPr>
            <a:xfrm rot="10800000" flipV="1">
              <a:off x="3076582" y="4737100"/>
              <a:ext cx="2998298" cy="165100"/>
            </a:xfrm>
            <a:prstGeom prst="straightConnector1">
              <a:avLst/>
            </a:prstGeom>
            <a:ln>
              <a:solidFill>
                <a:srgbClr val="70AD47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38 Conector recto de flecha"/>
            <p:cNvCxnSpPr/>
            <p:nvPr/>
          </p:nvCxnSpPr>
          <p:spPr>
            <a:xfrm rot="10800000" flipV="1">
              <a:off x="3121205" y="4561728"/>
              <a:ext cx="2949579" cy="339726"/>
            </a:xfrm>
            <a:prstGeom prst="straightConnector1">
              <a:avLst/>
            </a:prstGeom>
            <a:ln>
              <a:solidFill>
                <a:srgbClr val="70AD47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Rectángulo 67"/>
          <p:cNvSpPr/>
          <p:nvPr/>
        </p:nvSpPr>
        <p:spPr>
          <a:xfrm>
            <a:off x="2935689" y="3197425"/>
            <a:ext cx="3338858" cy="51677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/>
              <a:t>Contratos con Cámara de Compensación</a:t>
            </a:r>
          </a:p>
        </p:txBody>
      </p:sp>
      <p:sp>
        <p:nvSpPr>
          <p:cNvPr id="44" name="43 CuadroTexto"/>
          <p:cNvSpPr txBox="1"/>
          <p:nvPr/>
        </p:nvSpPr>
        <p:spPr>
          <a:xfrm>
            <a:off x="168016" y="5829109"/>
            <a:ext cx="8699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s-MX" dirty="0"/>
              <a:t>La </a:t>
            </a:r>
            <a:r>
              <a:rPr lang="es-MX" b="1" dirty="0"/>
              <a:t>asignación es independiente en cada Subasta</a:t>
            </a:r>
            <a:r>
              <a:rPr lang="es-MX" dirty="0"/>
              <a:t>, la suscripción de </a:t>
            </a:r>
            <a:r>
              <a:rPr lang="es-MX" b="1" dirty="0"/>
              <a:t>nuevos contratos </a:t>
            </a:r>
            <a:r>
              <a:rPr lang="es-MX" dirty="0"/>
              <a:t>de los mismos participantes </a:t>
            </a:r>
            <a:r>
              <a:rPr lang="es-MX" b="1" dirty="0"/>
              <a:t>en subastas anteriores o subsecuentes</a:t>
            </a:r>
            <a:r>
              <a:rPr lang="es-MX" dirty="0"/>
              <a:t>, </a:t>
            </a:r>
            <a:r>
              <a:rPr lang="es-MX" b="1" dirty="0"/>
              <a:t>no alterará la asignación de los contratos </a:t>
            </a:r>
            <a:r>
              <a:rPr lang="es-MX" dirty="0"/>
              <a:t>en la Subasta de que se trate. </a:t>
            </a:r>
          </a:p>
          <a:p>
            <a:endParaRPr lang="es-MX" dirty="0"/>
          </a:p>
        </p:txBody>
      </p:sp>
      <p:sp>
        <p:nvSpPr>
          <p:cNvPr id="45" name="4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19</a:t>
            </a:fld>
            <a:endParaRPr lang="es-ES"/>
          </a:p>
        </p:txBody>
      </p:sp>
      <p:sp>
        <p:nvSpPr>
          <p:cNvPr id="46" name="Rectángulo 67"/>
          <p:cNvSpPr/>
          <p:nvPr/>
        </p:nvSpPr>
        <p:spPr>
          <a:xfrm rot="5400000">
            <a:off x="4227897" y="4385688"/>
            <a:ext cx="601245" cy="11430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MX" sz="1200" b="1" dirty="0"/>
              <a:t>Cámara de </a:t>
            </a:r>
            <a:br>
              <a:rPr lang="es-MX" sz="1200" b="1" dirty="0"/>
            </a:br>
            <a:r>
              <a:rPr lang="es-MX" sz="1200" b="1" dirty="0"/>
              <a:t>Compensación</a:t>
            </a:r>
          </a:p>
        </p:txBody>
      </p:sp>
    </p:spTree>
    <p:extLst>
      <p:ext uri="{BB962C8B-B14F-4D97-AF65-F5344CB8AC3E}">
        <p14:creationId xmlns:p14="http://schemas.microsoft.com/office/powerpoint/2010/main" val="44037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1" y="635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400" b="1" cap="small" dirty="0">
                <a:solidFill>
                  <a:schemeClr val="bg1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Temas</a:t>
            </a:r>
            <a:endParaRPr lang="es-MX" sz="3600" b="1" cap="small" dirty="0">
              <a:solidFill>
                <a:schemeClr val="bg1">
                  <a:lumMod val="50000"/>
                </a:schemeClr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429486" y="912076"/>
            <a:ext cx="8714513" cy="6217087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s-MX" b="1" cap="small" dirty="0">
                <a:solidFill>
                  <a:schemeClr val="bg1">
                    <a:lumMod val="50000"/>
                  </a:schemeClr>
                </a:solidFill>
              </a:rPr>
              <a:t>Cámara de Compensación </a:t>
            </a:r>
            <a:endParaRPr lang="es-419" dirty="0">
              <a:solidFill>
                <a:schemeClr val="bg1">
                  <a:lumMod val="50000"/>
                </a:schemeClr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s-MX" b="1" cap="small" dirty="0">
                <a:solidFill>
                  <a:schemeClr val="bg1">
                    <a:lumMod val="50000"/>
                  </a:schemeClr>
                </a:solidFill>
              </a:rPr>
              <a:t>¿Quiénes pueden participar en la Cámara de Compensación?</a:t>
            </a:r>
            <a:endParaRPr lang="es-419" dirty="0">
              <a:solidFill>
                <a:schemeClr val="bg1">
                  <a:lumMod val="50000"/>
                </a:schemeClr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s-MX" b="1" cap="small" dirty="0">
                <a:solidFill>
                  <a:schemeClr val="bg1">
                    <a:lumMod val="50000"/>
                  </a:schemeClr>
                </a:solidFill>
              </a:rPr>
              <a:t>Proceso para poder entrar a la Cámara de Compensación</a:t>
            </a:r>
            <a:endParaRPr lang="es-419" dirty="0">
              <a:solidFill>
                <a:schemeClr val="bg1">
                  <a:lumMod val="50000"/>
                </a:schemeClr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s-MX" b="1" cap="small" dirty="0">
                <a:solidFill>
                  <a:schemeClr val="bg1">
                    <a:lumMod val="50000"/>
                  </a:schemeClr>
                </a:solidFill>
              </a:rPr>
              <a:t>Reporte de Calidad Crediticia </a:t>
            </a:r>
            <a:endParaRPr lang="es-419" dirty="0">
              <a:solidFill>
                <a:schemeClr val="bg1">
                  <a:lumMod val="50000"/>
                </a:schemeClr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s-MX" b="1" cap="small" dirty="0">
                <a:solidFill>
                  <a:schemeClr val="bg1">
                    <a:lumMod val="50000"/>
                  </a:schemeClr>
                </a:solidFill>
              </a:rPr>
              <a:t>Solicitud del Reporte de Calidad Crediticia </a:t>
            </a:r>
            <a:endParaRPr lang="es-419" dirty="0">
              <a:solidFill>
                <a:schemeClr val="bg1">
                  <a:lumMod val="50000"/>
                </a:schemeClr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s-MX" b="1" cap="small" dirty="0">
                <a:solidFill>
                  <a:schemeClr val="bg1">
                    <a:lumMod val="50000"/>
                  </a:schemeClr>
                </a:solidFill>
              </a:rPr>
              <a:t>Evaluación de Calidad Crediticia</a:t>
            </a:r>
            <a:endParaRPr lang="es-419" dirty="0">
              <a:solidFill>
                <a:schemeClr val="bg1">
                  <a:lumMod val="50000"/>
                </a:schemeClr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s-MX" b="1" cap="small" dirty="0">
                <a:solidFill>
                  <a:schemeClr val="bg1">
                    <a:lumMod val="50000"/>
                  </a:schemeClr>
                </a:solidFill>
              </a:rPr>
              <a:t>Ofertas de Compra</a:t>
            </a:r>
            <a:endParaRPr lang="es-419" dirty="0">
              <a:solidFill>
                <a:schemeClr val="bg1">
                  <a:lumMod val="50000"/>
                </a:schemeClr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s-MX" b="1" cap="small" dirty="0">
                <a:solidFill>
                  <a:schemeClr val="bg1">
                    <a:lumMod val="50000"/>
                  </a:schemeClr>
                </a:solidFill>
              </a:rPr>
              <a:t>Garantía de Seriedad </a:t>
            </a:r>
            <a:endParaRPr lang="es-419" dirty="0">
              <a:solidFill>
                <a:schemeClr val="bg1">
                  <a:lumMod val="50000"/>
                </a:schemeClr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s-MX" b="1" cap="small" dirty="0">
                <a:solidFill>
                  <a:schemeClr val="bg1">
                    <a:lumMod val="50000"/>
                  </a:schemeClr>
                </a:solidFill>
              </a:rPr>
              <a:t>Firma de Contratos</a:t>
            </a:r>
            <a:endParaRPr lang="es-419" dirty="0">
              <a:solidFill>
                <a:schemeClr val="bg1">
                  <a:lumMod val="50000"/>
                </a:schemeClr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s-MX" b="1" cap="small" dirty="0">
                <a:solidFill>
                  <a:schemeClr val="bg1">
                    <a:lumMod val="50000"/>
                  </a:schemeClr>
                </a:solidFill>
              </a:rPr>
              <a:t>Contratos, Portafolios y Balance</a:t>
            </a:r>
            <a:endParaRPr lang="es-419" dirty="0">
              <a:solidFill>
                <a:schemeClr val="bg1">
                  <a:lumMod val="50000"/>
                </a:schemeClr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s-MX" b="1" cap="small" dirty="0">
                <a:solidFill>
                  <a:schemeClr val="bg1">
                    <a:lumMod val="50000"/>
                  </a:schemeClr>
                </a:solidFill>
              </a:rPr>
              <a:t>Asignación de Contratos </a:t>
            </a:r>
            <a:endParaRPr lang="es-419" dirty="0">
              <a:solidFill>
                <a:schemeClr val="bg1">
                  <a:lumMod val="50000"/>
                </a:schemeClr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s-MX" b="1" cap="small" dirty="0">
                <a:solidFill>
                  <a:schemeClr val="bg1">
                    <a:lumMod val="50000"/>
                  </a:schemeClr>
                </a:solidFill>
              </a:rPr>
              <a:t>Factor de </a:t>
            </a:r>
            <a:r>
              <a:rPr lang="es-MX" b="1" cap="small" dirty="0" smtClean="0">
                <a:solidFill>
                  <a:schemeClr val="bg1">
                    <a:lumMod val="50000"/>
                  </a:schemeClr>
                </a:solidFill>
              </a:rPr>
              <a:t>Asignación </a:t>
            </a:r>
            <a:r>
              <a:rPr lang="es-MX" b="1" cap="small" dirty="0">
                <a:solidFill>
                  <a:schemeClr val="bg1">
                    <a:lumMod val="50000"/>
                  </a:schemeClr>
                </a:solidFill>
              </a:rPr>
              <a:t>Proporcional</a:t>
            </a:r>
            <a:endParaRPr lang="es-419" dirty="0">
              <a:solidFill>
                <a:schemeClr val="bg1">
                  <a:lumMod val="50000"/>
                </a:schemeClr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s-MX" b="1" cap="small" dirty="0" smtClean="0">
                <a:solidFill>
                  <a:schemeClr val="bg1">
                    <a:lumMod val="50000"/>
                  </a:schemeClr>
                </a:solidFill>
              </a:rPr>
              <a:t>Gestión </a:t>
            </a:r>
            <a:r>
              <a:rPr lang="es-MX" b="1" cap="small" dirty="0">
                <a:solidFill>
                  <a:schemeClr val="bg1">
                    <a:lumMod val="50000"/>
                  </a:schemeClr>
                </a:solidFill>
              </a:rPr>
              <a:t>y Modificación de Contratos</a:t>
            </a:r>
            <a:endParaRPr lang="es-419" dirty="0">
              <a:solidFill>
                <a:schemeClr val="bg1">
                  <a:lumMod val="50000"/>
                </a:schemeClr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s-MX" b="1" cap="small" dirty="0">
                <a:solidFill>
                  <a:schemeClr val="bg1">
                    <a:lumMod val="50000"/>
                  </a:schemeClr>
                </a:solidFill>
              </a:rPr>
              <a:t>Entrega de Productos</a:t>
            </a:r>
            <a:endParaRPr lang="es-419" dirty="0">
              <a:solidFill>
                <a:schemeClr val="bg1">
                  <a:lumMod val="50000"/>
                </a:schemeClr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s-MX" b="1" cap="small" dirty="0">
                <a:solidFill>
                  <a:schemeClr val="bg1">
                    <a:lumMod val="50000"/>
                  </a:schemeClr>
                </a:solidFill>
              </a:rPr>
              <a:t>Tipos de Garantías I</a:t>
            </a:r>
            <a:endParaRPr lang="es-419" dirty="0">
              <a:solidFill>
                <a:schemeClr val="bg1">
                  <a:lumMod val="50000"/>
                </a:schemeClr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s-MX" b="1" cap="small" dirty="0">
                <a:solidFill>
                  <a:schemeClr val="bg1">
                    <a:lumMod val="50000"/>
                  </a:schemeClr>
                </a:solidFill>
              </a:rPr>
              <a:t>Tipos de Garantías II</a:t>
            </a:r>
            <a:endParaRPr lang="es-419" dirty="0">
              <a:solidFill>
                <a:schemeClr val="bg1">
                  <a:lumMod val="50000"/>
                </a:schemeClr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s-MX" b="1" cap="small" dirty="0">
                <a:solidFill>
                  <a:schemeClr val="bg1">
                    <a:lumMod val="50000"/>
                  </a:schemeClr>
                </a:solidFill>
              </a:rPr>
              <a:t>Terminación anticipada de Contratos</a:t>
            </a:r>
            <a:endParaRPr lang="es-419" dirty="0">
              <a:solidFill>
                <a:schemeClr val="bg1">
                  <a:lumMod val="50000"/>
                </a:schemeClr>
              </a:solidFill>
            </a:endParaRPr>
          </a:p>
          <a:p>
            <a:pPr lvl="0"/>
            <a:endParaRPr lang="es-MX" b="1" cap="small" dirty="0" smtClean="0"/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s-MX" b="1" cap="small" dirty="0" smtClean="0">
                <a:solidFill>
                  <a:schemeClr val="bg1">
                    <a:lumMod val="50000"/>
                  </a:schemeClr>
                </a:solidFill>
              </a:rPr>
              <a:t>Garantías </a:t>
            </a:r>
            <a:r>
              <a:rPr lang="es-MX" b="1" cap="small" dirty="0">
                <a:solidFill>
                  <a:schemeClr val="bg1">
                    <a:lumMod val="50000"/>
                  </a:schemeClr>
                </a:solidFill>
              </a:rPr>
              <a:t>de Cumplimiento</a:t>
            </a:r>
            <a:endParaRPr lang="es-419" dirty="0">
              <a:solidFill>
                <a:schemeClr val="bg1">
                  <a:lumMod val="50000"/>
                </a:schemeClr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s-MX" b="1" cap="small" dirty="0">
                <a:solidFill>
                  <a:schemeClr val="bg1">
                    <a:lumMod val="50000"/>
                  </a:schemeClr>
                </a:solidFill>
              </a:rPr>
              <a:t>Garantías de Cumplimiento SSB</a:t>
            </a:r>
            <a:endParaRPr lang="es-419" dirty="0">
              <a:solidFill>
                <a:schemeClr val="bg1">
                  <a:lumMod val="50000"/>
                </a:schemeClr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s-MX" b="1" cap="small" dirty="0">
                <a:solidFill>
                  <a:schemeClr val="bg1">
                    <a:lumMod val="50000"/>
                  </a:schemeClr>
                </a:solidFill>
              </a:rPr>
              <a:t>Garantías de los Compradores</a:t>
            </a:r>
            <a:endParaRPr lang="es-419" dirty="0">
              <a:solidFill>
                <a:schemeClr val="bg1">
                  <a:lumMod val="50000"/>
                </a:schemeClr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s-MX" b="1" cap="small" dirty="0">
                <a:solidFill>
                  <a:schemeClr val="bg1">
                    <a:lumMod val="50000"/>
                  </a:schemeClr>
                </a:solidFill>
              </a:rPr>
              <a:t>Garantías de Cumplimiento de los Compradores</a:t>
            </a:r>
            <a:endParaRPr lang="es-419" dirty="0">
              <a:solidFill>
                <a:schemeClr val="bg1">
                  <a:lumMod val="50000"/>
                </a:schemeClr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s-MX" b="1" cap="small" dirty="0">
                <a:solidFill>
                  <a:schemeClr val="bg1">
                    <a:lumMod val="50000"/>
                  </a:schemeClr>
                </a:solidFill>
              </a:rPr>
              <a:t>Contribuciones al Fondo de Reserva</a:t>
            </a:r>
            <a:endParaRPr lang="es-419" dirty="0">
              <a:solidFill>
                <a:schemeClr val="bg1">
                  <a:lumMod val="50000"/>
                </a:schemeClr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s-MX" b="1" cap="small" dirty="0">
                <a:solidFill>
                  <a:schemeClr val="bg1">
                    <a:lumMod val="50000"/>
                  </a:schemeClr>
                </a:solidFill>
              </a:rPr>
              <a:t>Contribuciones al Fondo de Reserva con Concentración </a:t>
            </a:r>
            <a:endParaRPr lang="es-419" dirty="0">
              <a:solidFill>
                <a:schemeClr val="bg1">
                  <a:lumMod val="50000"/>
                </a:schemeClr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s-MX" b="1" cap="small" dirty="0">
                <a:solidFill>
                  <a:schemeClr val="bg1">
                    <a:lumMod val="50000"/>
                  </a:schemeClr>
                </a:solidFill>
              </a:rPr>
              <a:t>Red de Seguridad</a:t>
            </a:r>
            <a:endParaRPr lang="es-419" dirty="0">
              <a:solidFill>
                <a:schemeClr val="bg1">
                  <a:lumMod val="50000"/>
                </a:schemeClr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s-MX" b="1" cap="small" dirty="0">
                <a:solidFill>
                  <a:schemeClr val="bg1">
                    <a:lumMod val="50000"/>
                  </a:schemeClr>
                </a:solidFill>
              </a:rPr>
              <a:t>Fondo de Reserva</a:t>
            </a:r>
            <a:endParaRPr lang="es-419" dirty="0">
              <a:solidFill>
                <a:schemeClr val="bg1">
                  <a:lumMod val="50000"/>
                </a:schemeClr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s-MX" b="1" cap="small" dirty="0">
                <a:solidFill>
                  <a:schemeClr val="bg1">
                    <a:lumMod val="50000"/>
                  </a:schemeClr>
                </a:solidFill>
              </a:rPr>
              <a:t>Gestión de Desbalances</a:t>
            </a:r>
            <a:endParaRPr lang="es-419" dirty="0">
              <a:solidFill>
                <a:schemeClr val="bg1">
                  <a:lumMod val="50000"/>
                </a:schemeClr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s-MX" b="1" cap="small" dirty="0">
                <a:solidFill>
                  <a:schemeClr val="bg1">
                    <a:lumMod val="50000"/>
                  </a:schemeClr>
                </a:solidFill>
              </a:rPr>
              <a:t>Estados de Cuenta, Facturación y Pagos</a:t>
            </a:r>
            <a:endParaRPr lang="es-419" dirty="0">
              <a:solidFill>
                <a:schemeClr val="bg1">
                  <a:lumMod val="50000"/>
                </a:schemeClr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s-MX" b="1" cap="small" dirty="0">
                <a:solidFill>
                  <a:schemeClr val="bg1">
                    <a:lumMod val="50000"/>
                  </a:schemeClr>
                </a:solidFill>
              </a:rPr>
              <a:t>Estados de Cuenta</a:t>
            </a:r>
            <a:endParaRPr lang="es-419" dirty="0">
              <a:solidFill>
                <a:schemeClr val="bg1">
                  <a:lumMod val="50000"/>
                </a:schemeClr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s-MX" b="1" cap="small" dirty="0">
                <a:solidFill>
                  <a:schemeClr val="bg1">
                    <a:lumMod val="50000"/>
                  </a:schemeClr>
                </a:solidFill>
              </a:rPr>
              <a:t>Facturas</a:t>
            </a:r>
            <a:endParaRPr lang="es-419" dirty="0">
              <a:solidFill>
                <a:schemeClr val="bg1">
                  <a:lumMod val="50000"/>
                </a:schemeClr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s-MX" b="1" cap="small" dirty="0">
                <a:solidFill>
                  <a:schemeClr val="bg1">
                    <a:lumMod val="50000"/>
                  </a:schemeClr>
                </a:solidFill>
              </a:rPr>
              <a:t>Cesión de Contratos para Compradores</a:t>
            </a:r>
            <a:endParaRPr lang="es-419" dirty="0">
              <a:solidFill>
                <a:schemeClr val="bg1">
                  <a:lumMod val="50000"/>
                </a:schemeClr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s-MX" b="1" cap="small" dirty="0">
                <a:solidFill>
                  <a:schemeClr val="bg1">
                    <a:lumMod val="50000"/>
                  </a:schemeClr>
                </a:solidFill>
              </a:rPr>
              <a:t>Solución de Controversias</a:t>
            </a:r>
            <a:endParaRPr lang="es-419" dirty="0">
              <a:solidFill>
                <a:schemeClr val="bg1">
                  <a:lumMod val="50000"/>
                </a:schemeClr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s-MX" b="1" cap="small" dirty="0">
                <a:solidFill>
                  <a:schemeClr val="bg1">
                    <a:lumMod val="50000"/>
                  </a:schemeClr>
                </a:solidFill>
              </a:rPr>
              <a:t>Portal de la Cámara de Compensación</a:t>
            </a:r>
            <a:endParaRPr lang="es-419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D205-C991-406C-B6C7-120F51257457}" type="slidenum">
              <a:rPr lang="es-MX" smtClean="0"/>
              <a:pPr/>
              <a:t>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653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Asignación de </a:t>
            </a:r>
            <a:r>
              <a:rPr lang="es-MX" sz="2800" b="1" cap="small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Contratos</a:t>
            </a:r>
            <a:endParaRPr lang="es-MX" sz="2800" b="1" cap="small" dirty="0">
              <a:solidFill>
                <a:schemeClr val="bg1">
                  <a:lumMod val="50000"/>
                </a:schemeClr>
              </a:solidFill>
              <a:latin typeface="+mn-lt"/>
              <a:ea typeface="Tahoma" charset="0"/>
              <a:cs typeface="Tahoma" charset="0"/>
            </a:endParaRPr>
          </a:p>
        </p:txBody>
      </p:sp>
      <p:sp>
        <p:nvSpPr>
          <p:cNvPr id="67" name="66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25878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sp>
        <p:nvSpPr>
          <p:cNvPr id="7" name="CuadroTexto 1"/>
          <p:cNvSpPr txBox="1"/>
          <p:nvPr/>
        </p:nvSpPr>
        <p:spPr>
          <a:xfrm>
            <a:off x="169894" y="1994033"/>
            <a:ext cx="8824673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s-MX" dirty="0"/>
              <a:t>A cada </a:t>
            </a:r>
            <a:r>
              <a:rPr lang="es-MX" b="1" dirty="0"/>
              <a:t>Licitante Ganador se le asignará un Contrato para vender a la Cámara </a:t>
            </a:r>
            <a:r>
              <a:rPr lang="es-MX" dirty="0"/>
              <a:t>de Compensación todos los Productos de su Oferta de Venta</a:t>
            </a:r>
            <a:r>
              <a:rPr lang="es-MX" dirty="0" smtClean="0"/>
              <a:t>.</a:t>
            </a:r>
            <a:endParaRPr lang="es-MX" dirty="0"/>
          </a:p>
        </p:txBody>
      </p:sp>
      <p:sp>
        <p:nvSpPr>
          <p:cNvPr id="41" name="Rectángulo redondeado 37"/>
          <p:cNvSpPr/>
          <p:nvPr/>
        </p:nvSpPr>
        <p:spPr>
          <a:xfrm>
            <a:off x="183942" y="3127110"/>
            <a:ext cx="8810625" cy="2340322"/>
          </a:xfrm>
          <a:prstGeom prst="roundRect">
            <a:avLst>
              <a:gd name="adj" fmla="val 9556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" name="Rectángulo 38"/>
          <p:cNvSpPr/>
          <p:nvPr/>
        </p:nvSpPr>
        <p:spPr>
          <a:xfrm>
            <a:off x="393492" y="3554175"/>
            <a:ext cx="2584451" cy="432048"/>
          </a:xfrm>
          <a:prstGeom prst="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 smtClean="0"/>
              <a:t>Licitantes Ganadores</a:t>
            </a:r>
            <a:endParaRPr lang="es-MX" sz="1400" b="1" dirty="0"/>
          </a:p>
        </p:txBody>
      </p:sp>
      <p:sp>
        <p:nvSpPr>
          <p:cNvPr id="9" name="Rectángulo 41"/>
          <p:cNvSpPr/>
          <p:nvPr/>
        </p:nvSpPr>
        <p:spPr>
          <a:xfrm>
            <a:off x="6182085" y="3546541"/>
            <a:ext cx="2621981" cy="432048"/>
          </a:xfrm>
          <a:prstGeom prst="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 smtClean="0"/>
              <a:t>Compradores</a:t>
            </a:r>
            <a:endParaRPr lang="es-MX" sz="1400" b="1" dirty="0"/>
          </a:p>
        </p:txBody>
      </p:sp>
      <p:sp>
        <p:nvSpPr>
          <p:cNvPr id="10" name="CuadroTexto 48"/>
          <p:cNvSpPr txBox="1"/>
          <p:nvPr/>
        </p:nvSpPr>
        <p:spPr>
          <a:xfrm>
            <a:off x="2318706" y="4222061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/>
              <a:t>Gen 1</a:t>
            </a:r>
          </a:p>
          <a:p>
            <a:r>
              <a:rPr lang="es-MX" sz="1200" dirty="0"/>
              <a:t>Gen 2</a:t>
            </a:r>
          </a:p>
          <a:p>
            <a:r>
              <a:rPr lang="es-MX" sz="1200" dirty="0"/>
              <a:t>Gen 3</a:t>
            </a:r>
          </a:p>
          <a:p>
            <a:r>
              <a:rPr lang="es-MX" sz="1200" dirty="0"/>
              <a:t>Gen 4</a:t>
            </a:r>
          </a:p>
        </p:txBody>
      </p:sp>
      <p:sp>
        <p:nvSpPr>
          <p:cNvPr id="11" name="CuadroTexto 54"/>
          <p:cNvSpPr txBox="1"/>
          <p:nvPr/>
        </p:nvSpPr>
        <p:spPr>
          <a:xfrm>
            <a:off x="1284447" y="4268398"/>
            <a:ext cx="936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/>
              <a:t>100 </a:t>
            </a:r>
            <a:r>
              <a:rPr lang="es-MX" sz="1200" dirty="0" err="1" smtClean="0"/>
              <a:t>mdp</a:t>
            </a:r>
            <a:endParaRPr lang="es-MX" sz="1200" dirty="0"/>
          </a:p>
          <a:p>
            <a:r>
              <a:rPr lang="es-MX" sz="1200" dirty="0"/>
              <a:t>75   </a:t>
            </a:r>
            <a:r>
              <a:rPr lang="es-MX" sz="1200" dirty="0" err="1" smtClean="0"/>
              <a:t>mdp</a:t>
            </a:r>
            <a:endParaRPr lang="es-MX" sz="1200" dirty="0"/>
          </a:p>
          <a:p>
            <a:pPr marL="228600" indent="-228600">
              <a:buAutoNum type="arabicPlain" startAt="25"/>
            </a:pPr>
            <a:r>
              <a:rPr lang="es-MX" sz="1200" dirty="0"/>
              <a:t> </a:t>
            </a:r>
            <a:r>
              <a:rPr lang="es-MX" sz="1200" dirty="0" err="1" smtClean="0"/>
              <a:t>mdp</a:t>
            </a:r>
            <a:endParaRPr lang="es-MX" sz="1200" dirty="0"/>
          </a:p>
          <a:p>
            <a:pPr marL="228600" indent="-228600"/>
            <a:r>
              <a:rPr lang="es-MX" sz="1200" dirty="0"/>
              <a:t>10   </a:t>
            </a:r>
            <a:r>
              <a:rPr lang="es-MX" sz="1200" dirty="0" err="1" smtClean="0"/>
              <a:t>mdp</a:t>
            </a:r>
            <a:endParaRPr lang="es-MX" sz="1200" dirty="0"/>
          </a:p>
        </p:txBody>
      </p:sp>
      <p:sp>
        <p:nvSpPr>
          <p:cNvPr id="12" name="CuadroTexto 56"/>
          <p:cNvSpPr txBox="1"/>
          <p:nvPr/>
        </p:nvSpPr>
        <p:spPr>
          <a:xfrm>
            <a:off x="6222757" y="4249709"/>
            <a:ext cx="684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/>
              <a:t>SSB</a:t>
            </a:r>
          </a:p>
          <a:p>
            <a:r>
              <a:rPr lang="es-MX" sz="1200" dirty="0"/>
              <a:t>SSC </a:t>
            </a:r>
          </a:p>
          <a:p>
            <a:r>
              <a:rPr lang="es-MX" sz="1200" dirty="0"/>
              <a:t>SUR</a:t>
            </a:r>
          </a:p>
          <a:p>
            <a:r>
              <a:rPr lang="es-MX" sz="1200" dirty="0"/>
              <a:t>UCPM</a:t>
            </a:r>
          </a:p>
        </p:txBody>
      </p:sp>
      <p:sp>
        <p:nvSpPr>
          <p:cNvPr id="13" name="CuadroTexto 59"/>
          <p:cNvSpPr txBox="1"/>
          <p:nvPr/>
        </p:nvSpPr>
        <p:spPr>
          <a:xfrm>
            <a:off x="7018273" y="4247968"/>
            <a:ext cx="8904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/>
              <a:t>65   </a:t>
            </a:r>
            <a:r>
              <a:rPr lang="es-MX" sz="1200" dirty="0" err="1" smtClean="0"/>
              <a:t>mdp</a:t>
            </a:r>
            <a:endParaRPr lang="es-MX" sz="1200" dirty="0"/>
          </a:p>
          <a:p>
            <a:r>
              <a:rPr lang="es-MX" sz="1200" dirty="0"/>
              <a:t>45   </a:t>
            </a:r>
            <a:r>
              <a:rPr lang="es-MX" sz="1200" dirty="0" err="1" smtClean="0"/>
              <a:t>mdp</a:t>
            </a:r>
            <a:endParaRPr lang="es-MX" sz="1200" dirty="0"/>
          </a:p>
          <a:p>
            <a:pPr marL="228600" indent="-228600"/>
            <a:r>
              <a:rPr lang="es-MX" sz="1200" dirty="0"/>
              <a:t>40   </a:t>
            </a:r>
            <a:r>
              <a:rPr lang="es-MX" sz="1200" dirty="0" err="1" smtClean="0"/>
              <a:t>mdp</a:t>
            </a:r>
            <a:endParaRPr lang="es-MX" sz="1200" dirty="0"/>
          </a:p>
          <a:p>
            <a:pPr marL="228600" indent="-228600"/>
            <a:r>
              <a:rPr lang="es-MX" sz="1200" dirty="0"/>
              <a:t>60   </a:t>
            </a:r>
            <a:r>
              <a:rPr lang="es-MX" sz="1200" dirty="0" err="1" smtClean="0"/>
              <a:t>mdp</a:t>
            </a:r>
            <a:endParaRPr lang="es-MX" sz="1200" dirty="0"/>
          </a:p>
        </p:txBody>
      </p:sp>
      <p:sp>
        <p:nvSpPr>
          <p:cNvPr id="19" name="CuadroTexto 75"/>
          <p:cNvSpPr txBox="1"/>
          <p:nvPr/>
        </p:nvSpPr>
        <p:spPr>
          <a:xfrm>
            <a:off x="1174375" y="4028076"/>
            <a:ext cx="11183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Precio Anual  </a:t>
            </a:r>
            <a:endParaRPr lang="es-MX" sz="1200" b="1" dirty="0"/>
          </a:p>
        </p:txBody>
      </p:sp>
      <p:sp>
        <p:nvSpPr>
          <p:cNvPr id="20" name="CuadroTexto 75"/>
          <p:cNvSpPr txBox="1"/>
          <p:nvPr/>
        </p:nvSpPr>
        <p:spPr>
          <a:xfrm>
            <a:off x="6907685" y="4009027"/>
            <a:ext cx="9848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Precio Anual</a:t>
            </a:r>
            <a:endParaRPr lang="es-MX" sz="1200" dirty="0"/>
          </a:p>
        </p:txBody>
      </p:sp>
      <p:sp>
        <p:nvSpPr>
          <p:cNvPr id="26" name="CuadroTexto 75"/>
          <p:cNvSpPr txBox="1"/>
          <p:nvPr/>
        </p:nvSpPr>
        <p:spPr>
          <a:xfrm>
            <a:off x="7992369" y="4000364"/>
            <a:ext cx="10818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FAP</a:t>
            </a:r>
            <a:endParaRPr lang="es-MX" sz="1200" dirty="0"/>
          </a:p>
        </p:txBody>
      </p:sp>
      <p:sp>
        <p:nvSpPr>
          <p:cNvPr id="27" name="CuadroTexto 48"/>
          <p:cNvSpPr txBox="1"/>
          <p:nvPr/>
        </p:nvSpPr>
        <p:spPr>
          <a:xfrm>
            <a:off x="283911" y="4244921"/>
            <a:ext cx="10476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/>
              <a:t>0.47619048</a:t>
            </a:r>
            <a:endParaRPr lang="es-MX" sz="1200" b="1" dirty="0"/>
          </a:p>
          <a:p>
            <a:r>
              <a:rPr lang="es-MX" sz="1200" b="1" dirty="0" smtClean="0"/>
              <a:t>0.35714286</a:t>
            </a:r>
          </a:p>
          <a:p>
            <a:r>
              <a:rPr lang="es-MX" sz="1200" b="1" dirty="0" smtClean="0"/>
              <a:t>0.11904762</a:t>
            </a:r>
          </a:p>
          <a:p>
            <a:r>
              <a:rPr lang="es-MX" sz="1200" b="1" dirty="0"/>
              <a:t>0.04761905</a:t>
            </a:r>
            <a:endParaRPr lang="es-MX" sz="1200" b="1" dirty="0"/>
          </a:p>
        </p:txBody>
      </p:sp>
      <p:sp>
        <p:nvSpPr>
          <p:cNvPr id="28" name="CuadroTexto 75"/>
          <p:cNvSpPr txBox="1"/>
          <p:nvPr/>
        </p:nvSpPr>
        <p:spPr>
          <a:xfrm>
            <a:off x="531379" y="4028415"/>
            <a:ext cx="10818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FAP</a:t>
            </a:r>
            <a:r>
              <a:rPr lang="es-MX" sz="1200" dirty="0" smtClean="0"/>
              <a:t>  </a:t>
            </a:r>
            <a:endParaRPr lang="es-MX" sz="1200" dirty="0"/>
          </a:p>
          <a:p>
            <a:r>
              <a:rPr lang="es-MX" sz="1200" dirty="0" smtClean="0"/>
              <a:t>  </a:t>
            </a:r>
            <a:endParaRPr lang="es-MX" sz="1200" dirty="0"/>
          </a:p>
        </p:txBody>
      </p:sp>
      <p:sp>
        <p:nvSpPr>
          <p:cNvPr id="29" name="CuadroTexto 75"/>
          <p:cNvSpPr txBox="1"/>
          <p:nvPr/>
        </p:nvSpPr>
        <p:spPr>
          <a:xfrm>
            <a:off x="2003217" y="4020456"/>
            <a:ext cx="1060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/>
              <a:t>Generadores  </a:t>
            </a:r>
          </a:p>
        </p:txBody>
      </p:sp>
      <p:sp>
        <p:nvSpPr>
          <p:cNvPr id="30" name="CuadroTexto 75"/>
          <p:cNvSpPr txBox="1"/>
          <p:nvPr/>
        </p:nvSpPr>
        <p:spPr>
          <a:xfrm>
            <a:off x="6133475" y="4016647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err="1"/>
              <a:t>ERC´s</a:t>
            </a:r>
            <a:r>
              <a:rPr lang="es-MX" sz="1200" dirty="0"/>
              <a:t>  </a:t>
            </a:r>
          </a:p>
        </p:txBody>
      </p:sp>
      <p:sp>
        <p:nvSpPr>
          <p:cNvPr id="40" name="Rectángulo 67"/>
          <p:cNvSpPr/>
          <p:nvPr/>
        </p:nvSpPr>
        <p:spPr>
          <a:xfrm>
            <a:off x="2952942" y="2873657"/>
            <a:ext cx="3338858" cy="51677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/>
              <a:t>Contratos con Cámara de Compensación</a:t>
            </a:r>
          </a:p>
        </p:txBody>
      </p:sp>
      <p:sp>
        <p:nvSpPr>
          <p:cNvPr id="45" name="4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20</a:t>
            </a:fld>
            <a:endParaRPr lang="es-ES"/>
          </a:p>
        </p:txBody>
      </p:sp>
      <p:grpSp>
        <p:nvGrpSpPr>
          <p:cNvPr id="2" name="Grupo 1"/>
          <p:cNvGrpSpPr/>
          <p:nvPr/>
        </p:nvGrpSpPr>
        <p:grpSpPr>
          <a:xfrm>
            <a:off x="2816333" y="4349832"/>
            <a:ext cx="1142043" cy="563880"/>
            <a:chOff x="2799080" y="4673600"/>
            <a:chExt cx="1529080" cy="563880"/>
          </a:xfrm>
        </p:grpSpPr>
        <p:cxnSp>
          <p:nvCxnSpPr>
            <p:cNvPr id="131" name="130 Conector recto de flecha"/>
            <p:cNvCxnSpPr/>
            <p:nvPr/>
          </p:nvCxnSpPr>
          <p:spPr>
            <a:xfrm flipV="1">
              <a:off x="2804160" y="4673600"/>
              <a:ext cx="1524000" cy="15240"/>
            </a:xfrm>
            <a:prstGeom prst="straightConnector1">
              <a:avLst/>
            </a:prstGeom>
            <a:ln w="12700">
              <a:solidFill>
                <a:srgbClr val="C63A3A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131 Conector recto de flecha"/>
            <p:cNvCxnSpPr/>
            <p:nvPr/>
          </p:nvCxnSpPr>
          <p:spPr>
            <a:xfrm flipV="1">
              <a:off x="2804160" y="4851400"/>
              <a:ext cx="1524000" cy="15240"/>
            </a:xfrm>
            <a:prstGeom prst="straightConnector1">
              <a:avLst/>
            </a:prstGeom>
            <a:ln w="12700">
              <a:solidFill>
                <a:srgbClr val="C63A3A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132 Conector recto de flecha"/>
            <p:cNvCxnSpPr/>
            <p:nvPr/>
          </p:nvCxnSpPr>
          <p:spPr>
            <a:xfrm flipV="1">
              <a:off x="2799080" y="5039360"/>
              <a:ext cx="1524000" cy="15240"/>
            </a:xfrm>
            <a:prstGeom prst="straightConnector1">
              <a:avLst/>
            </a:prstGeom>
            <a:ln w="12700">
              <a:solidFill>
                <a:srgbClr val="C63A3A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133 Conector recto de flecha"/>
            <p:cNvCxnSpPr/>
            <p:nvPr/>
          </p:nvCxnSpPr>
          <p:spPr>
            <a:xfrm flipV="1">
              <a:off x="2799080" y="5222240"/>
              <a:ext cx="1524000" cy="15240"/>
            </a:xfrm>
            <a:prstGeom prst="straightConnector1">
              <a:avLst/>
            </a:prstGeom>
            <a:ln w="12700">
              <a:solidFill>
                <a:srgbClr val="C63A3A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ctángulo 67"/>
          <p:cNvSpPr/>
          <p:nvPr/>
        </p:nvSpPr>
        <p:spPr>
          <a:xfrm rot="5400000">
            <a:off x="4263080" y="4070885"/>
            <a:ext cx="601245" cy="11430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MX" sz="1200" b="1" dirty="0"/>
              <a:t>Cámara de </a:t>
            </a:r>
            <a:br>
              <a:rPr lang="es-MX" sz="1200" b="1" dirty="0"/>
            </a:br>
            <a:r>
              <a:rPr lang="es-MX" sz="1200" b="1" dirty="0"/>
              <a:t>Compensación</a:t>
            </a:r>
          </a:p>
        </p:txBody>
      </p:sp>
      <p:grpSp>
        <p:nvGrpSpPr>
          <p:cNvPr id="32" name="47 Grupo"/>
          <p:cNvGrpSpPr/>
          <p:nvPr/>
        </p:nvGrpSpPr>
        <p:grpSpPr>
          <a:xfrm rot="10800000" flipH="1">
            <a:off x="5169029" y="4375508"/>
            <a:ext cx="1100381" cy="551199"/>
            <a:chOff x="3060700" y="4551026"/>
            <a:chExt cx="3014180" cy="551199"/>
          </a:xfrm>
        </p:grpSpPr>
        <p:cxnSp>
          <p:nvCxnSpPr>
            <p:cNvPr id="33" name="Conector recto de flecha 62"/>
            <p:cNvCxnSpPr/>
            <p:nvPr/>
          </p:nvCxnSpPr>
          <p:spPr>
            <a:xfrm rot="10800000" flipV="1">
              <a:off x="3090864" y="4551026"/>
              <a:ext cx="2984014" cy="475013"/>
            </a:xfrm>
            <a:prstGeom prst="straightConnector1">
              <a:avLst/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cto de flecha 63"/>
            <p:cNvCxnSpPr/>
            <p:nvPr/>
          </p:nvCxnSpPr>
          <p:spPr>
            <a:xfrm rot="10800000" flipV="1">
              <a:off x="3086102" y="4730902"/>
              <a:ext cx="2988778" cy="295138"/>
            </a:xfrm>
            <a:prstGeom prst="straightConnector1">
              <a:avLst/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ctor recto de flecha 64"/>
            <p:cNvCxnSpPr/>
            <p:nvPr/>
          </p:nvCxnSpPr>
          <p:spPr>
            <a:xfrm rot="10800000" flipV="1">
              <a:off x="3088484" y="4897452"/>
              <a:ext cx="2967037" cy="128588"/>
            </a:xfrm>
            <a:prstGeom prst="straightConnector1">
              <a:avLst/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ector recto de flecha 65"/>
            <p:cNvCxnSpPr/>
            <p:nvPr/>
          </p:nvCxnSpPr>
          <p:spPr>
            <a:xfrm rot="10800000">
              <a:off x="3088485" y="5018898"/>
              <a:ext cx="2972590" cy="73802"/>
            </a:xfrm>
            <a:prstGeom prst="straightConnector1">
              <a:avLst/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20 Conector recto de flecha"/>
            <p:cNvCxnSpPr/>
            <p:nvPr/>
          </p:nvCxnSpPr>
          <p:spPr>
            <a:xfrm rot="10800000">
              <a:off x="3074198" y="4571221"/>
              <a:ext cx="2996403" cy="531004"/>
            </a:xfrm>
            <a:prstGeom prst="straightConnector1">
              <a:avLst/>
            </a:prstGeom>
            <a:ln>
              <a:solidFill>
                <a:srgbClr val="FF660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21 Conector recto de flecha"/>
            <p:cNvCxnSpPr/>
            <p:nvPr/>
          </p:nvCxnSpPr>
          <p:spPr>
            <a:xfrm rot="10800000">
              <a:off x="3074196" y="4575985"/>
              <a:ext cx="2983709" cy="326235"/>
            </a:xfrm>
            <a:prstGeom prst="straightConnector1">
              <a:avLst/>
            </a:prstGeom>
            <a:ln>
              <a:solidFill>
                <a:srgbClr val="FF660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22 Conector recto de flecha"/>
            <p:cNvCxnSpPr/>
            <p:nvPr/>
          </p:nvCxnSpPr>
          <p:spPr>
            <a:xfrm rot="10800000">
              <a:off x="3078959" y="4583128"/>
              <a:ext cx="2986089" cy="150018"/>
            </a:xfrm>
            <a:prstGeom prst="straightConnector1">
              <a:avLst/>
            </a:prstGeom>
            <a:ln>
              <a:solidFill>
                <a:srgbClr val="FF660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23 Conector recto de flecha"/>
            <p:cNvCxnSpPr/>
            <p:nvPr/>
          </p:nvCxnSpPr>
          <p:spPr>
            <a:xfrm rot="10800000" flipV="1">
              <a:off x="3078958" y="4559313"/>
              <a:ext cx="2990056" cy="26195"/>
            </a:xfrm>
            <a:prstGeom prst="straightConnector1">
              <a:avLst/>
            </a:prstGeom>
            <a:ln>
              <a:solidFill>
                <a:srgbClr val="FF660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30 Conector recto de flecha"/>
            <p:cNvCxnSpPr/>
            <p:nvPr/>
          </p:nvCxnSpPr>
          <p:spPr>
            <a:xfrm rot="10800000" flipV="1">
              <a:off x="3060700" y="4556147"/>
              <a:ext cx="3011487" cy="187303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31 Conector recto de flecha"/>
            <p:cNvCxnSpPr/>
            <p:nvPr/>
          </p:nvCxnSpPr>
          <p:spPr>
            <a:xfrm rot="10800000" flipV="1">
              <a:off x="3067050" y="4737100"/>
              <a:ext cx="3007830" cy="6350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33 Conector recto de flecha"/>
            <p:cNvCxnSpPr/>
            <p:nvPr/>
          </p:nvCxnSpPr>
          <p:spPr>
            <a:xfrm rot="10800000">
              <a:off x="3063876" y="4746625"/>
              <a:ext cx="2994029" cy="155595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34 Conector recto de flecha"/>
            <p:cNvCxnSpPr/>
            <p:nvPr/>
          </p:nvCxnSpPr>
          <p:spPr>
            <a:xfrm rot="10800000">
              <a:off x="3060703" y="4746627"/>
              <a:ext cx="3004345" cy="355598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35 Conector recto de flecha"/>
            <p:cNvCxnSpPr/>
            <p:nvPr/>
          </p:nvCxnSpPr>
          <p:spPr>
            <a:xfrm rot="10800000">
              <a:off x="3073401" y="4889500"/>
              <a:ext cx="2991647" cy="203200"/>
            </a:xfrm>
            <a:prstGeom prst="straightConnector1">
              <a:avLst/>
            </a:prstGeom>
            <a:ln>
              <a:solidFill>
                <a:srgbClr val="70AD47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36 Conector recto de flecha"/>
            <p:cNvCxnSpPr/>
            <p:nvPr/>
          </p:nvCxnSpPr>
          <p:spPr>
            <a:xfrm rot="10800000">
              <a:off x="3076580" y="4899025"/>
              <a:ext cx="2981325" cy="3195"/>
            </a:xfrm>
            <a:prstGeom prst="straightConnector1">
              <a:avLst/>
            </a:prstGeom>
            <a:ln>
              <a:solidFill>
                <a:srgbClr val="70AD47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37 Conector recto de flecha"/>
            <p:cNvCxnSpPr/>
            <p:nvPr/>
          </p:nvCxnSpPr>
          <p:spPr>
            <a:xfrm rot="10800000" flipV="1">
              <a:off x="3076582" y="4737100"/>
              <a:ext cx="2998298" cy="165100"/>
            </a:xfrm>
            <a:prstGeom prst="straightConnector1">
              <a:avLst/>
            </a:prstGeom>
            <a:ln>
              <a:solidFill>
                <a:srgbClr val="70AD47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38 Conector recto de flecha"/>
            <p:cNvCxnSpPr/>
            <p:nvPr/>
          </p:nvCxnSpPr>
          <p:spPr>
            <a:xfrm rot="10800000" flipV="1">
              <a:off x="3121205" y="4561728"/>
              <a:ext cx="2949579" cy="339726"/>
            </a:xfrm>
            <a:prstGeom prst="straightConnector1">
              <a:avLst/>
            </a:prstGeom>
            <a:ln>
              <a:solidFill>
                <a:srgbClr val="70AD47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Rectángulo 2"/>
          <p:cNvSpPr/>
          <p:nvPr/>
        </p:nvSpPr>
        <p:spPr>
          <a:xfrm>
            <a:off x="149435" y="5683874"/>
            <a:ext cx="88451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MX" dirty="0"/>
              <a:t>Con base en la proporción que tenga su oferta económica ($) en el Portafolio </a:t>
            </a:r>
            <a:r>
              <a:rPr lang="es-MX" dirty="0" smtClean="0"/>
              <a:t>se </a:t>
            </a:r>
            <a:r>
              <a:rPr lang="es-MX" dirty="0"/>
              <a:t>definirá su FAP, el cual sólo se </a:t>
            </a:r>
            <a:r>
              <a:rPr lang="es-MX" dirty="0" smtClean="0"/>
              <a:t>utiliza </a:t>
            </a:r>
            <a:r>
              <a:rPr lang="es-MX" dirty="0"/>
              <a:t>para distribuir los faltante de pago que lleguen a existir (por incumplimientos de pago).</a:t>
            </a:r>
            <a:endParaRPr lang="es-MX" dirty="0"/>
          </a:p>
        </p:txBody>
      </p:sp>
      <p:sp>
        <p:nvSpPr>
          <p:cNvPr id="56" name="CuadroTexto 59"/>
          <p:cNvSpPr txBox="1"/>
          <p:nvPr/>
        </p:nvSpPr>
        <p:spPr>
          <a:xfrm>
            <a:off x="7847677" y="4231481"/>
            <a:ext cx="10424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0.30952381</a:t>
            </a:r>
          </a:p>
          <a:p>
            <a:r>
              <a:rPr lang="es-MX" sz="1200" b="1" dirty="0" smtClean="0"/>
              <a:t>0.21428571</a:t>
            </a:r>
          </a:p>
          <a:p>
            <a:r>
              <a:rPr lang="es-MX" sz="1200" b="1" dirty="0" smtClean="0"/>
              <a:t>0.19047619</a:t>
            </a:r>
          </a:p>
          <a:p>
            <a:r>
              <a:rPr lang="es-MX" sz="1200" b="1" dirty="0"/>
              <a:t>0.28571429</a:t>
            </a:r>
            <a:endParaRPr lang="es-MX" sz="1200" b="1" dirty="0"/>
          </a:p>
        </p:txBody>
      </p:sp>
    </p:spTree>
    <p:extLst>
      <p:ext uri="{BB962C8B-B14F-4D97-AF65-F5344CB8AC3E}">
        <p14:creationId xmlns:p14="http://schemas.microsoft.com/office/powerpoint/2010/main" val="44037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Factor de Asignación Proporcional</a:t>
            </a:r>
            <a:endParaRPr lang="es-MX" sz="2800" b="1" cap="small" dirty="0">
              <a:solidFill>
                <a:schemeClr val="bg1">
                  <a:lumMod val="50000"/>
                </a:schemeClr>
              </a:solidFill>
              <a:latin typeface="+mn-lt"/>
              <a:ea typeface="Tahoma" charset="0"/>
              <a:cs typeface="Tahoma" charset="0"/>
            </a:endParaRPr>
          </a:p>
        </p:txBody>
      </p:sp>
      <p:sp>
        <p:nvSpPr>
          <p:cNvPr id="67" name="66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25878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grpSp>
        <p:nvGrpSpPr>
          <p:cNvPr id="56" name="Grupo 55"/>
          <p:cNvGrpSpPr/>
          <p:nvPr/>
        </p:nvGrpSpPr>
        <p:grpSpPr>
          <a:xfrm>
            <a:off x="375447" y="1853694"/>
            <a:ext cx="8575986" cy="476180"/>
            <a:chOff x="81726" y="313452"/>
            <a:chExt cx="8575986" cy="476180"/>
          </a:xfrm>
        </p:grpSpPr>
        <p:sp>
          <p:nvSpPr>
            <p:cNvPr id="57" name="Rectángulo redondeado 56"/>
            <p:cNvSpPr/>
            <p:nvPr/>
          </p:nvSpPr>
          <p:spPr>
            <a:xfrm>
              <a:off x="81726" y="313452"/>
              <a:ext cx="8575986" cy="476180"/>
            </a:xfrm>
            <a:prstGeom prst="roundRect">
              <a:avLst/>
            </a:prstGeom>
            <a:solidFill>
              <a:schemeClr val="accent1">
                <a:lumMod val="75000"/>
                <a:alpha val="89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58" name="Rectángulo 57"/>
            <p:cNvSpPr/>
            <p:nvPr/>
          </p:nvSpPr>
          <p:spPr>
            <a:xfrm>
              <a:off x="104971" y="336697"/>
              <a:ext cx="8529496" cy="4296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34290" rIns="68580" bIns="3429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b="1" dirty="0" smtClean="0"/>
                <a:t>Oferta de Venta y FAP del Comprador</a:t>
              </a:r>
              <a:endParaRPr lang="es-ES" sz="1800" b="1" kern="1200" dirty="0"/>
            </a:p>
          </p:txBody>
        </p:sp>
      </p:grp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550475"/>
              </p:ext>
            </p:extLst>
          </p:nvPr>
        </p:nvGraphicFramePr>
        <p:xfrm>
          <a:off x="4604746" y="4518372"/>
          <a:ext cx="4222246" cy="174498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1592854"/>
                <a:gridCol w="1777364"/>
                <a:gridCol w="852028"/>
              </a:tblGrid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none" strike="noStrike" dirty="0" err="1" smtClean="0">
                          <a:effectLst/>
                        </a:rPr>
                        <a:t>ERC´s</a:t>
                      </a:r>
                      <a:endParaRPr lang="es-419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419" sz="1600" b="1" u="none" strike="noStrike" dirty="0">
                          <a:effectLst/>
                        </a:rPr>
                        <a:t>Valor Individual de Referencia</a:t>
                      </a:r>
                      <a:endParaRPr lang="es-419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419" sz="1600" b="1" u="none" strike="noStrike" dirty="0">
                          <a:effectLst/>
                        </a:rPr>
                        <a:t>FAP</a:t>
                      </a:r>
                      <a:endParaRPr lang="es-419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just" fontAlgn="ctr"/>
                      <a:r>
                        <a:rPr lang="es-ES" sz="1600" u="none" strike="noStrike" dirty="0">
                          <a:effectLst/>
                        </a:rPr>
                        <a:t>1. </a:t>
                      </a:r>
                      <a:r>
                        <a:rPr lang="es-ES" sz="1600" u="none" strike="noStrike" dirty="0" smtClean="0">
                          <a:effectLst/>
                        </a:rPr>
                        <a:t>SSB</a:t>
                      </a:r>
                      <a:endParaRPr lang="es-419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419" sz="1600" u="none" strike="noStrike">
                          <a:effectLst/>
                        </a:rPr>
                        <a:t>100</a:t>
                      </a:r>
                      <a:endParaRPr lang="es-419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419" sz="1600" u="none" strike="noStrike">
                          <a:effectLst/>
                        </a:rPr>
                        <a:t>0.800000</a:t>
                      </a:r>
                      <a:endParaRPr lang="es-419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</a:tr>
              <a:tr h="182880">
                <a:tc>
                  <a:txBody>
                    <a:bodyPr/>
                    <a:lstStyle/>
                    <a:p>
                      <a:pPr algn="just" fontAlgn="ctr"/>
                      <a:r>
                        <a:rPr lang="es-ES" sz="1600" u="none" strike="noStrike" dirty="0">
                          <a:effectLst/>
                        </a:rPr>
                        <a:t>2. </a:t>
                      </a:r>
                      <a:r>
                        <a:rPr lang="es-ES" sz="1600" u="none" strike="noStrike" dirty="0" smtClean="0">
                          <a:effectLst/>
                        </a:rPr>
                        <a:t>SSC</a:t>
                      </a:r>
                      <a:endParaRPr lang="es-419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419" sz="1600" u="none" strike="noStrike">
                          <a:effectLst/>
                        </a:rPr>
                        <a:t>20</a:t>
                      </a:r>
                      <a:endParaRPr lang="es-419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419" sz="1600" u="none" strike="noStrike">
                          <a:effectLst/>
                        </a:rPr>
                        <a:t>0.160000</a:t>
                      </a:r>
                      <a:endParaRPr lang="es-419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</a:tr>
              <a:tr h="220980">
                <a:tc>
                  <a:txBody>
                    <a:bodyPr/>
                    <a:lstStyle/>
                    <a:p>
                      <a:pPr algn="just" fontAlgn="ctr"/>
                      <a:r>
                        <a:rPr lang="es-ES" sz="1600" u="none" strike="noStrike" dirty="0">
                          <a:effectLst/>
                        </a:rPr>
                        <a:t>3. </a:t>
                      </a:r>
                      <a:r>
                        <a:rPr lang="es-ES" sz="1600" u="none" strike="noStrike" dirty="0" smtClean="0">
                          <a:effectLst/>
                        </a:rPr>
                        <a:t>UCPM</a:t>
                      </a:r>
                      <a:endParaRPr lang="es-419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419" sz="1600" u="none" strike="noStrike">
                          <a:effectLst/>
                        </a:rPr>
                        <a:t>5</a:t>
                      </a:r>
                      <a:endParaRPr lang="es-419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419" sz="1600" u="none" strike="noStrike">
                          <a:effectLst/>
                        </a:rPr>
                        <a:t>0.040000</a:t>
                      </a:r>
                      <a:endParaRPr lang="es-419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none" strike="noStrike" dirty="0">
                          <a:effectLst/>
                        </a:rPr>
                        <a:t>El Valor Total de Referencia </a:t>
                      </a:r>
                      <a:endParaRPr lang="es-419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419" sz="1600" b="1" u="none" strike="noStrike" dirty="0">
                          <a:effectLst/>
                        </a:rPr>
                        <a:t>125</a:t>
                      </a:r>
                      <a:endParaRPr lang="es-419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419" sz="1600" b="1" u="none" strike="noStrike" dirty="0">
                          <a:effectLst/>
                        </a:rPr>
                        <a:t>1.000000</a:t>
                      </a:r>
                      <a:endParaRPr lang="es-419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2856207"/>
              </p:ext>
            </p:extLst>
          </p:nvPr>
        </p:nvGraphicFramePr>
        <p:xfrm>
          <a:off x="4631922" y="2690120"/>
          <a:ext cx="4216400" cy="1575288"/>
        </p:xfrm>
        <a:graphic>
          <a:graphicData uri="http://schemas.openxmlformats.org/drawingml/2006/table">
            <a:tbl>
              <a:tblPr bandRow="1">
                <a:tableStyleId>{5FD0F851-EC5A-4D38-B0AD-8093EC10F338}</a:tableStyleId>
              </a:tblPr>
              <a:tblGrid>
                <a:gridCol w="1676400"/>
                <a:gridCol w="853440"/>
                <a:gridCol w="883920"/>
                <a:gridCol w="802640"/>
              </a:tblGrid>
              <a:tr h="447528">
                <a:tc>
                  <a:txBody>
                    <a:bodyPr/>
                    <a:lstStyle/>
                    <a:p>
                      <a:pPr algn="ctr" fontAlgn="b"/>
                      <a:r>
                        <a:rPr lang="es-MX" sz="2000" b="1" u="none" strike="noStrike" dirty="0" smtClean="0">
                          <a:effectLst/>
                        </a:rPr>
                        <a:t>Productos</a:t>
                      </a:r>
                      <a:endParaRPr lang="es-MX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419" sz="1800" b="1" u="none" strike="noStrike" dirty="0" smtClean="0">
                          <a:effectLst/>
                        </a:rPr>
                        <a:t>Gen 1</a:t>
                      </a:r>
                      <a:endParaRPr lang="es-419" sz="1800" b="1" u="none" strike="noStrike" dirty="0">
                        <a:effectLst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419" sz="1800" b="1" u="none" strike="noStrike" dirty="0" smtClean="0">
                          <a:effectLst/>
                        </a:rPr>
                        <a:t>Gen2</a:t>
                      </a:r>
                      <a:endParaRPr lang="es-419" sz="1800" b="1" u="none" strike="noStrike" dirty="0">
                        <a:effectLst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419" sz="1800" b="1" u="none" strike="noStrike" dirty="0" smtClean="0">
                          <a:effectLst/>
                        </a:rPr>
                        <a:t>Gen 3</a:t>
                      </a:r>
                      <a:endParaRPr lang="es-419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CEL</a:t>
                      </a:r>
                      <a:endParaRPr lang="es-419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100,000</a:t>
                      </a:r>
                      <a:endParaRPr lang="es-419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s-419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50,000</a:t>
                      </a:r>
                      <a:endParaRPr lang="es-419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Potencia</a:t>
                      </a:r>
                      <a:endParaRPr lang="es-419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s-419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s-419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s-419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Energía</a:t>
                      </a:r>
                      <a:endParaRPr lang="es-419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s-419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s-419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50,000</a:t>
                      </a:r>
                      <a:endParaRPr lang="es-419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s-419" sz="1800" b="1" u="none" strike="noStrike" dirty="0" smtClean="0">
                          <a:effectLst/>
                        </a:rPr>
                        <a:t>Precio (</a:t>
                      </a:r>
                      <a:r>
                        <a:rPr lang="es-419" sz="1800" b="1" u="none" strike="noStrike" dirty="0" err="1" smtClean="0">
                          <a:effectLst/>
                        </a:rPr>
                        <a:t>mdp</a:t>
                      </a:r>
                      <a:r>
                        <a:rPr lang="es-419" sz="1800" b="1" u="none" strike="noStrike" dirty="0" smtClean="0">
                          <a:effectLst/>
                        </a:rPr>
                        <a:t>)</a:t>
                      </a:r>
                      <a:endParaRPr lang="es-419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419" sz="1800" b="1" u="none" strike="noStrike" dirty="0" smtClean="0">
                          <a:effectLst/>
                        </a:rPr>
                        <a:t>30</a:t>
                      </a:r>
                      <a:endParaRPr lang="es-419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419" sz="1800" b="1" u="none" strike="noStrike" dirty="0" smtClean="0">
                          <a:effectLst/>
                        </a:rPr>
                        <a:t>4</a:t>
                      </a:r>
                      <a:endParaRPr lang="es-419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419" sz="1800" b="1" u="none" strike="noStrike" dirty="0" smtClean="0">
                          <a:effectLst/>
                        </a:rPr>
                        <a:t>25</a:t>
                      </a:r>
                      <a:endParaRPr lang="es-419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</a:tr>
            </a:tbl>
          </a:graphicData>
        </a:graphic>
      </p:graphicFrame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1929589241"/>
              </p:ext>
            </p:extLst>
          </p:nvPr>
        </p:nvGraphicFramePr>
        <p:xfrm>
          <a:off x="255861" y="2679101"/>
          <a:ext cx="4168001" cy="35794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21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3817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Factor </a:t>
            </a:r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de </a:t>
            </a:r>
            <a:r>
              <a:rPr lang="es-MX" sz="2800" b="1" cap="small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Asignación Proporcional</a:t>
            </a:r>
            <a:endParaRPr lang="es-MX" sz="2800" b="1" cap="small" dirty="0">
              <a:solidFill>
                <a:schemeClr val="bg1">
                  <a:lumMod val="50000"/>
                </a:schemeClr>
              </a:solidFill>
              <a:latin typeface="+mn-lt"/>
              <a:ea typeface="Tahoma" charset="0"/>
              <a:cs typeface="Tahoma" charset="0"/>
            </a:endParaRPr>
          </a:p>
        </p:txBody>
      </p:sp>
      <p:sp>
        <p:nvSpPr>
          <p:cNvPr id="67" name="66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25878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grpSp>
        <p:nvGrpSpPr>
          <p:cNvPr id="56" name="Grupo 55"/>
          <p:cNvGrpSpPr/>
          <p:nvPr/>
        </p:nvGrpSpPr>
        <p:grpSpPr>
          <a:xfrm>
            <a:off x="375447" y="1853694"/>
            <a:ext cx="8575986" cy="476180"/>
            <a:chOff x="81726" y="313452"/>
            <a:chExt cx="8575986" cy="476180"/>
          </a:xfrm>
        </p:grpSpPr>
        <p:sp>
          <p:nvSpPr>
            <p:cNvPr id="57" name="Rectángulo redondeado 56"/>
            <p:cNvSpPr/>
            <p:nvPr/>
          </p:nvSpPr>
          <p:spPr>
            <a:xfrm>
              <a:off x="81726" y="313452"/>
              <a:ext cx="8575986" cy="476180"/>
            </a:xfrm>
            <a:prstGeom prst="roundRect">
              <a:avLst/>
            </a:prstGeom>
            <a:solidFill>
              <a:schemeClr val="accent1">
                <a:lumMod val="75000"/>
                <a:alpha val="89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58" name="Rectángulo 57"/>
            <p:cNvSpPr/>
            <p:nvPr/>
          </p:nvSpPr>
          <p:spPr>
            <a:xfrm>
              <a:off x="104971" y="336697"/>
              <a:ext cx="8529496" cy="4296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34290" rIns="68580" bIns="3429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800" b="1" kern="1200" dirty="0" smtClean="0"/>
                <a:t>FAP del Vendedor</a:t>
              </a:r>
              <a:endParaRPr lang="es-ES" sz="1800" b="1" kern="1200" dirty="0"/>
            </a:p>
          </p:txBody>
        </p:sp>
      </p:grpSp>
      <p:graphicFrame>
        <p:nvGraphicFramePr>
          <p:cNvPr id="61" name="Tabla 6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06012"/>
              </p:ext>
            </p:extLst>
          </p:nvPr>
        </p:nvGraphicFramePr>
        <p:xfrm>
          <a:off x="1106249" y="3538595"/>
          <a:ext cx="7114382" cy="2426850"/>
        </p:xfrm>
        <a:graphic>
          <a:graphicData uri="http://schemas.openxmlformats.org/drawingml/2006/table">
            <a:tbl>
              <a:tblPr bandRow="1">
                <a:tableStyleId>{C083E6E3-FA7D-4D7B-A595-EF9225AFEA82}</a:tableStyleId>
              </a:tblPr>
              <a:tblGrid>
                <a:gridCol w="1432560"/>
                <a:gridCol w="1626791"/>
                <a:gridCol w="1512649"/>
                <a:gridCol w="1676400"/>
                <a:gridCol w="865982"/>
              </a:tblGrid>
              <a:tr h="101715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800" b="1" u="none" strike="noStrike" dirty="0" smtClean="0">
                          <a:effectLst/>
                        </a:rPr>
                        <a:t>Monto Pago </a:t>
                      </a:r>
                      <a:r>
                        <a:rPr lang="es-MX" sz="1800" b="1" u="none" strike="noStrike" dirty="0">
                          <a:effectLst/>
                        </a:rPr>
                        <a:t>Individual Anual  </a:t>
                      </a:r>
                      <a:endParaRPr lang="es-MX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419" sz="1800" b="1" u="none" strike="noStrike" dirty="0" smtClean="0">
                          <a:effectLst/>
                        </a:rPr>
                        <a:t>Gen </a:t>
                      </a:r>
                      <a:r>
                        <a:rPr lang="es-419" sz="1800" b="1" u="none" strike="noStrike" dirty="0">
                          <a:effectLst/>
                        </a:rPr>
                        <a:t>1</a:t>
                      </a:r>
                    </a:p>
                    <a:p>
                      <a:pPr algn="ctr" fontAlgn="b"/>
                      <a:r>
                        <a:rPr lang="es-MX" sz="1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mdp</a:t>
                      </a:r>
                      <a:endParaRPr lang="es-419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419" sz="1800" b="1" u="none" strike="noStrike" dirty="0" smtClean="0">
                          <a:effectLst/>
                        </a:rPr>
                        <a:t>Gen 2</a:t>
                      </a:r>
                      <a:endParaRPr lang="es-419" sz="1800" b="1" u="none" strike="noStrike" dirty="0">
                        <a:effectLst/>
                      </a:endParaRPr>
                    </a:p>
                    <a:p>
                      <a:pPr algn="ctr" fontAlgn="b"/>
                      <a:r>
                        <a:rPr lang="es-MX" sz="1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mdp</a:t>
                      </a:r>
                      <a:endParaRPr lang="es-419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419" sz="1800" b="1" u="none" strike="noStrike" dirty="0" smtClean="0">
                          <a:effectLst/>
                        </a:rPr>
                        <a:t>Gen 3</a:t>
                      </a:r>
                      <a:endParaRPr lang="es-419" sz="1800" b="1" u="none" strike="noStrike" dirty="0">
                        <a:effectLst/>
                      </a:endParaRPr>
                    </a:p>
                    <a:p>
                      <a:pPr algn="ctr" fontAlgn="b"/>
                      <a:r>
                        <a:rPr lang="es-MX" sz="1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mdp</a:t>
                      </a:r>
                      <a:endParaRPr lang="es-419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  <a:endParaRPr lang="es-419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just" fontAlgn="ctr"/>
                      <a:r>
                        <a:rPr lang="es-ES" sz="1800" u="none" strike="noStrike" dirty="0">
                          <a:effectLst/>
                        </a:rPr>
                        <a:t>1. </a:t>
                      </a:r>
                      <a:r>
                        <a:rPr lang="es-ES" sz="1800" u="none" strike="noStrike" dirty="0" smtClean="0">
                          <a:effectLst/>
                        </a:rPr>
                        <a:t>SSB</a:t>
                      </a:r>
                      <a:endParaRPr lang="es-419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419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419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419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419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47.2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just" fontAlgn="ctr"/>
                      <a:r>
                        <a:rPr lang="es-ES" sz="1800" u="none" strike="noStrike" dirty="0">
                          <a:effectLst/>
                        </a:rPr>
                        <a:t>2. </a:t>
                      </a:r>
                      <a:r>
                        <a:rPr lang="es-ES" sz="1800" u="none" strike="noStrike" dirty="0" smtClean="0">
                          <a:effectLst/>
                        </a:rPr>
                        <a:t>SSC</a:t>
                      </a:r>
                      <a:endParaRPr lang="es-419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419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419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419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419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9.4</a:t>
                      </a:r>
                    </a:p>
                  </a:txBody>
                  <a:tcPr marL="7620" marR="7620" marT="7620" marB="0" anchor="ctr"/>
                </a:tc>
              </a:tr>
              <a:tr h="243840">
                <a:tc>
                  <a:txBody>
                    <a:bodyPr/>
                    <a:lstStyle/>
                    <a:p>
                      <a:pPr algn="just" fontAlgn="ctr"/>
                      <a:r>
                        <a:rPr lang="es-ES" sz="1800" u="none" strike="noStrike" dirty="0">
                          <a:effectLst/>
                        </a:rPr>
                        <a:t>3. </a:t>
                      </a:r>
                      <a:r>
                        <a:rPr lang="es-ES" sz="1800" u="none" strike="noStrike" dirty="0" smtClean="0">
                          <a:effectLst/>
                        </a:rPr>
                        <a:t>UCPM</a:t>
                      </a:r>
                      <a:endParaRPr lang="es-419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419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419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419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419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2.4</a:t>
                      </a:r>
                    </a:p>
                  </a:txBody>
                  <a:tcPr marL="7620" marR="7620" marT="7620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just" fontAlgn="ctr"/>
                      <a:r>
                        <a:rPr lang="es-419" sz="1800" b="1" u="none" strike="noStrike" dirty="0">
                          <a:effectLst/>
                        </a:rPr>
                        <a:t>TOTAL</a:t>
                      </a:r>
                      <a:endParaRPr lang="es-419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419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419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419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419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59.0</a:t>
                      </a:r>
                    </a:p>
                  </a:txBody>
                  <a:tcPr marL="7620" marR="7620" marT="7620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FAP</a:t>
                      </a:r>
                      <a:endParaRPr lang="es-419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419" sz="18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0.50847458</a:t>
                      </a:r>
                      <a:endParaRPr lang="es-419" sz="18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419" sz="18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0.06779661</a:t>
                      </a:r>
                      <a:endParaRPr lang="es-419" sz="18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419" sz="18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0.42372881</a:t>
                      </a:r>
                      <a:endParaRPr lang="es-419" sz="18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8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es-419" sz="18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graphicFrame>
        <p:nvGraphicFramePr>
          <p:cNvPr id="62" name="Diagrama 61"/>
          <p:cNvGraphicFramePr/>
          <p:nvPr>
            <p:extLst>
              <p:ext uri="{D42A27DB-BD31-4B8C-83A1-F6EECF244321}">
                <p14:modId xmlns:p14="http://schemas.microsoft.com/office/powerpoint/2010/main" val="688949162"/>
              </p:ext>
            </p:extLst>
          </p:nvPr>
        </p:nvGraphicFramePr>
        <p:xfrm>
          <a:off x="255861" y="2648621"/>
          <a:ext cx="8695572" cy="11004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CuadroTexto 1"/>
          <p:cNvSpPr txBox="1"/>
          <p:nvPr/>
        </p:nvSpPr>
        <p:spPr>
          <a:xfrm>
            <a:off x="977543" y="2643399"/>
            <a:ext cx="7214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s-MX" dirty="0" smtClean="0"/>
              <a:t>Se determina a partir del total de los productos entregados por cada Generador y montos pagados por cada  Entidad Responsable de Carga. </a:t>
            </a:r>
            <a:endParaRPr lang="es-419" dirty="0"/>
          </a:p>
        </p:txBody>
      </p:sp>
      <p:sp>
        <p:nvSpPr>
          <p:cNvPr id="3" name="Rectángulo 2"/>
          <p:cNvSpPr/>
          <p:nvPr/>
        </p:nvSpPr>
        <p:spPr>
          <a:xfrm>
            <a:off x="1085929" y="5679440"/>
            <a:ext cx="7114382" cy="265685"/>
          </a:xfrm>
          <a:prstGeom prst="rect">
            <a:avLst/>
          </a:prstGeom>
          <a:noFill/>
          <a:ln w="3175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22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45514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31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Gestión </a:t>
            </a:r>
            <a:r>
              <a:rPr lang="es-MX" sz="2800" b="1" cap="small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y Modificación de Contratos</a:t>
            </a:r>
            <a:endParaRPr lang="es-MX" sz="2800" b="1" cap="small" dirty="0">
              <a:solidFill>
                <a:schemeClr val="bg1">
                  <a:lumMod val="50000"/>
                </a:schemeClr>
              </a:solidFill>
              <a:latin typeface="+mn-lt"/>
              <a:ea typeface="Tahoma" charset="0"/>
              <a:cs typeface="Tahoma" charset="0"/>
            </a:endParaRPr>
          </a:p>
        </p:txBody>
      </p:sp>
      <p:sp>
        <p:nvSpPr>
          <p:cNvPr id="23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grpSp>
        <p:nvGrpSpPr>
          <p:cNvPr id="2" name="59 Grupo"/>
          <p:cNvGrpSpPr/>
          <p:nvPr/>
        </p:nvGrpSpPr>
        <p:grpSpPr>
          <a:xfrm>
            <a:off x="216270" y="1921929"/>
            <a:ext cx="6400822" cy="4745519"/>
            <a:chOff x="816575" y="1981198"/>
            <a:chExt cx="6083011" cy="4745519"/>
          </a:xfrm>
        </p:grpSpPr>
        <p:grpSp>
          <p:nvGrpSpPr>
            <p:cNvPr id="3" name="52 Grupo"/>
            <p:cNvGrpSpPr/>
            <p:nvPr/>
          </p:nvGrpSpPr>
          <p:grpSpPr>
            <a:xfrm>
              <a:off x="816575" y="1981198"/>
              <a:ext cx="3478358" cy="4661202"/>
              <a:chOff x="123825" y="3358875"/>
              <a:chExt cx="3788138" cy="3352800"/>
            </a:xfrm>
          </p:grpSpPr>
          <p:sp>
            <p:nvSpPr>
              <p:cNvPr id="52" name="51 Rectángulo redondeado"/>
              <p:cNvSpPr/>
              <p:nvPr/>
            </p:nvSpPr>
            <p:spPr>
              <a:xfrm>
                <a:off x="1019175" y="3358875"/>
                <a:ext cx="2133600" cy="3352800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sp>
            <p:nvSpPr>
              <p:cNvPr id="33" name="Rectángulo redondeado 10"/>
              <p:cNvSpPr/>
              <p:nvPr/>
            </p:nvSpPr>
            <p:spPr>
              <a:xfrm>
                <a:off x="123825" y="3568425"/>
                <a:ext cx="1943100" cy="2867950"/>
              </a:xfrm>
              <a:prstGeom prst="roundRect">
                <a:avLst/>
              </a:prstGeom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sz="2400" b="1" dirty="0"/>
                  <a:t>Gestión de Contratos</a:t>
                </a:r>
              </a:p>
            </p:txBody>
          </p:sp>
          <p:grpSp>
            <p:nvGrpSpPr>
              <p:cNvPr id="4" name="38 Grupo"/>
              <p:cNvGrpSpPr/>
              <p:nvPr/>
            </p:nvGrpSpPr>
            <p:grpSpPr>
              <a:xfrm>
                <a:off x="2274047" y="3553795"/>
                <a:ext cx="1637916" cy="3028231"/>
                <a:chOff x="3497302" y="887595"/>
                <a:chExt cx="1935531" cy="3760662"/>
              </a:xfrm>
            </p:grpSpPr>
            <p:sp>
              <p:nvSpPr>
                <p:cNvPr id="34" name="Rectángulo 6"/>
                <p:cNvSpPr/>
                <p:nvPr/>
              </p:nvSpPr>
              <p:spPr>
                <a:xfrm>
                  <a:off x="3497302" y="887595"/>
                  <a:ext cx="1917699" cy="956496"/>
                </a:xfrm>
                <a:prstGeom prst="rect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3">
                  <a:schemeClr val="lt1"/>
                </a:lnRef>
                <a:fillRef idx="1">
                  <a:schemeClr val="accent3"/>
                </a:fillRef>
                <a:effectRef idx="1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r>
                    <a:rPr lang="es-MX" b="1" dirty="0"/>
                    <a:t>Contratos</a:t>
                  </a:r>
                </a:p>
              </p:txBody>
            </p:sp>
            <p:sp>
              <p:nvSpPr>
                <p:cNvPr id="35" name="Rectángulo 6"/>
                <p:cNvSpPr/>
                <p:nvPr/>
              </p:nvSpPr>
              <p:spPr>
                <a:xfrm>
                  <a:off x="3513547" y="2672842"/>
                  <a:ext cx="1917699" cy="956495"/>
                </a:xfrm>
                <a:prstGeom prst="rect">
                  <a:avLst/>
                </a:prstGeom>
              </p:spPr>
              <p:style>
                <a:lnRef idx="1">
                  <a:schemeClr val="accent3"/>
                </a:lnRef>
                <a:fillRef idx="3">
                  <a:schemeClr val="accent3"/>
                </a:fillRef>
                <a:effectRef idx="2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r>
                    <a:rPr lang="es-MX" b="1" dirty="0"/>
                    <a:t>Modificación de Contratos </a:t>
                  </a:r>
                </a:p>
              </p:txBody>
            </p:sp>
            <p:sp>
              <p:nvSpPr>
                <p:cNvPr id="36" name="Rectángulo 6"/>
                <p:cNvSpPr/>
                <p:nvPr/>
              </p:nvSpPr>
              <p:spPr>
                <a:xfrm>
                  <a:off x="3515135" y="3691761"/>
                  <a:ext cx="1917698" cy="956496"/>
                </a:xfrm>
                <a:prstGeom prst="rect">
                  <a:avLst/>
                </a:prstGeom>
              </p:spPr>
              <p:style>
                <a:lnRef idx="1">
                  <a:schemeClr val="accent3"/>
                </a:lnRef>
                <a:fillRef idx="3">
                  <a:schemeClr val="accent3"/>
                </a:fillRef>
                <a:effectRef idx="2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r>
                    <a:rPr lang="es-MX" b="1" dirty="0"/>
                    <a:t>Entrega y Pago de Productos</a:t>
                  </a:r>
                </a:p>
              </p:txBody>
            </p:sp>
          </p:grpSp>
        </p:grpSp>
        <p:pic>
          <p:nvPicPr>
            <p:cNvPr id="1229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47485" y="2481082"/>
              <a:ext cx="1491029" cy="11929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5" name="54 CuadroTexto"/>
            <p:cNvSpPr txBox="1"/>
            <p:nvPr/>
          </p:nvSpPr>
          <p:spPr>
            <a:xfrm>
              <a:off x="4379433" y="2341422"/>
              <a:ext cx="2466110" cy="830997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s-MX" sz="1600" dirty="0"/>
                <a:t>La Cámara no es garante, sólo administra los contratos</a:t>
              </a:r>
            </a:p>
            <a:p>
              <a:pPr algn="just"/>
              <a:endParaRPr lang="es-MX" sz="1600" dirty="0"/>
            </a:p>
          </p:txBody>
        </p:sp>
        <p:sp>
          <p:nvSpPr>
            <p:cNvPr id="56" name="Rectángulo 6"/>
            <p:cNvSpPr/>
            <p:nvPr/>
          </p:nvSpPr>
          <p:spPr>
            <a:xfrm>
              <a:off x="2804817" y="3397256"/>
              <a:ext cx="1490117" cy="770207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MX" b="1" dirty="0"/>
                <a:t>Gestión de Garantías</a:t>
              </a:r>
            </a:p>
          </p:txBody>
        </p:sp>
        <p:sp>
          <p:nvSpPr>
            <p:cNvPr id="57" name="56 CuadroTexto"/>
            <p:cNvSpPr txBox="1"/>
            <p:nvPr/>
          </p:nvSpPr>
          <p:spPr>
            <a:xfrm>
              <a:off x="4378058" y="3352802"/>
              <a:ext cx="2507673" cy="830997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s-MX" sz="1600" dirty="0"/>
                <a:t>Recibe y administra las Garantías individuales y el Fondo de Reserva</a:t>
              </a:r>
            </a:p>
          </p:txBody>
        </p:sp>
        <p:sp>
          <p:nvSpPr>
            <p:cNvPr id="58" name="57 CuadroTexto"/>
            <p:cNvSpPr txBox="1"/>
            <p:nvPr/>
          </p:nvSpPr>
          <p:spPr>
            <a:xfrm>
              <a:off x="4391913" y="4253348"/>
              <a:ext cx="2507673" cy="1077218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s-MX" sz="1600" dirty="0"/>
                <a:t>Permite modificaciones mediante la actuación de un Comité quien aprueba o rechaza las modificaciones </a:t>
              </a:r>
            </a:p>
          </p:txBody>
        </p:sp>
        <p:sp>
          <p:nvSpPr>
            <p:cNvPr id="59" name="58 CuadroTexto"/>
            <p:cNvSpPr txBox="1"/>
            <p:nvPr/>
          </p:nvSpPr>
          <p:spPr>
            <a:xfrm>
              <a:off x="4378059" y="5403278"/>
              <a:ext cx="2507673" cy="1323439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s-MX" sz="1600" dirty="0"/>
                <a:t>Gestiona los cobros y pagos de manera centralizada y ejecuta la Red de Seguridad para garantizar dichos cobros y pagos</a:t>
              </a:r>
            </a:p>
          </p:txBody>
        </p:sp>
      </p:grpSp>
      <p:sp>
        <p:nvSpPr>
          <p:cNvPr id="19" name="18 Abrir llave"/>
          <p:cNvSpPr/>
          <p:nvPr/>
        </p:nvSpPr>
        <p:spPr>
          <a:xfrm>
            <a:off x="6704318" y="2277370"/>
            <a:ext cx="300332" cy="4397231"/>
          </a:xfrm>
          <a:prstGeom prst="leftBrace">
            <a:avLst>
              <a:gd name="adj1" fmla="val 53947"/>
              <a:gd name="adj2" fmla="val 55714"/>
            </a:avLst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0" name="19 CuadroTexto"/>
          <p:cNvSpPr txBox="1"/>
          <p:nvPr/>
        </p:nvSpPr>
        <p:spPr>
          <a:xfrm>
            <a:off x="6978767" y="2182495"/>
            <a:ext cx="2225615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400" dirty="0"/>
              <a:t>Para </a:t>
            </a:r>
            <a:r>
              <a:rPr lang="es-ES_tradnl" sz="1400" b="1" dirty="0"/>
              <a:t>modificar Contratos con Compradores</a:t>
            </a:r>
            <a:r>
              <a:rPr lang="es-ES_tradnl" sz="1400" dirty="0"/>
              <a:t>, en el comité podrán participar representantes de los Vendedores del mismo Portafolio, quienes tendrán derecho a votar en función de su Factor de Asignación Proporcional (la CC votará por los ausentes).</a:t>
            </a:r>
          </a:p>
          <a:p>
            <a:endParaRPr lang="es-ES_tradnl" sz="1100" dirty="0"/>
          </a:p>
          <a:p>
            <a:r>
              <a:rPr lang="es-ES_tradnl" sz="1400" dirty="0"/>
              <a:t>Para </a:t>
            </a:r>
            <a:r>
              <a:rPr lang="es-ES_tradnl" sz="1400" b="1" dirty="0"/>
              <a:t>modificar Contratos con Vendedores</a:t>
            </a:r>
            <a:r>
              <a:rPr lang="es-ES_tradnl" sz="1400" dirty="0"/>
              <a:t>, en el comité podrán participar representantes de los Compradores  del mismo Portafolio, quienes tendrán derecho a votar en función de su Factor de Asignación Proporcional (la CC votará por los ausentes).</a:t>
            </a:r>
          </a:p>
          <a:p>
            <a:endParaRPr lang="es-MX" sz="1400" dirty="0"/>
          </a:p>
        </p:txBody>
      </p:sp>
    </p:spTree>
    <p:extLst>
      <p:ext uri="{BB962C8B-B14F-4D97-AF65-F5344CB8AC3E}">
        <p14:creationId xmlns:p14="http://schemas.microsoft.com/office/powerpoint/2010/main" val="378719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3309292311"/>
              </p:ext>
            </p:extLst>
          </p:nvPr>
        </p:nvGraphicFramePr>
        <p:xfrm>
          <a:off x="-139523" y="2336799"/>
          <a:ext cx="6641924" cy="42690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6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Entrega de Productos</a:t>
            </a:r>
          </a:p>
        </p:txBody>
      </p:sp>
      <p:sp>
        <p:nvSpPr>
          <p:cNvPr id="5" name="4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0" y="1797050"/>
            <a:ext cx="8985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s-MX" dirty="0"/>
              <a:t>La Cámara entrega productos tanto a los compradores como a los vendedores mediante:</a:t>
            </a:r>
          </a:p>
        </p:txBody>
      </p:sp>
      <p:grpSp>
        <p:nvGrpSpPr>
          <p:cNvPr id="2" name="9 Grupo"/>
          <p:cNvGrpSpPr/>
          <p:nvPr/>
        </p:nvGrpSpPr>
        <p:grpSpPr>
          <a:xfrm>
            <a:off x="6388600" y="2235200"/>
            <a:ext cx="2208801" cy="1460500"/>
            <a:chOff x="3824476" y="1733068"/>
            <a:chExt cx="2208801" cy="872464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1" name="10 Rectángulo redondeado"/>
            <p:cNvSpPr/>
            <p:nvPr/>
          </p:nvSpPr>
          <p:spPr>
            <a:xfrm>
              <a:off x="3824476" y="1733068"/>
              <a:ext cx="2208801" cy="872464"/>
            </a:xfrm>
            <a:prstGeom prst="roundRect">
              <a:avLst>
                <a:gd name="adj" fmla="val 10000"/>
              </a:avLst>
            </a:prstGeom>
            <a:solidFill>
              <a:schemeClr val="tx2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11 Rectángulo"/>
            <p:cNvSpPr/>
            <p:nvPr/>
          </p:nvSpPr>
          <p:spPr>
            <a:xfrm>
              <a:off x="3850030" y="1758622"/>
              <a:ext cx="2157693" cy="821356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600" b="1" dirty="0"/>
                <a:t>Software de Programación Financiera del Mercado para el Balance de Potencia</a:t>
              </a:r>
              <a:endParaRPr lang="es-MX" sz="1600" b="1" kern="1200" dirty="0"/>
            </a:p>
          </p:txBody>
        </p:sp>
      </p:grpSp>
      <p:grpSp>
        <p:nvGrpSpPr>
          <p:cNvPr id="3" name="12 Grupo"/>
          <p:cNvGrpSpPr/>
          <p:nvPr/>
        </p:nvGrpSpPr>
        <p:grpSpPr>
          <a:xfrm>
            <a:off x="6401300" y="3822700"/>
            <a:ext cx="2208801" cy="1295400"/>
            <a:chOff x="3824476" y="1733068"/>
            <a:chExt cx="2208801" cy="872464"/>
          </a:xfrm>
          <a:solidFill>
            <a:schemeClr val="accent5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4" name="13 Rectángulo redondeado"/>
            <p:cNvSpPr/>
            <p:nvPr/>
          </p:nvSpPr>
          <p:spPr>
            <a:xfrm>
              <a:off x="3824476" y="1733068"/>
              <a:ext cx="2208801" cy="872464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14 Rectángulo"/>
            <p:cNvSpPr/>
            <p:nvPr/>
          </p:nvSpPr>
          <p:spPr>
            <a:xfrm>
              <a:off x="3850030" y="1758622"/>
              <a:ext cx="2157693" cy="738817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600" b="1" dirty="0"/>
                <a:t>Software de Programación Financiera del Mercado de Energía de Corto Plazo</a:t>
              </a:r>
              <a:endParaRPr lang="es-MX" sz="1600" b="1" kern="1200" dirty="0"/>
            </a:p>
          </p:txBody>
        </p:sp>
      </p:grpSp>
      <p:grpSp>
        <p:nvGrpSpPr>
          <p:cNvPr id="4" name="16 Grupo"/>
          <p:cNvGrpSpPr/>
          <p:nvPr/>
        </p:nvGrpSpPr>
        <p:grpSpPr>
          <a:xfrm>
            <a:off x="6401300" y="5346700"/>
            <a:ext cx="2208801" cy="1346200"/>
            <a:chOff x="3824476" y="1733068"/>
            <a:chExt cx="2208801" cy="872464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8" name="17 Rectángulo redondeado"/>
            <p:cNvSpPr/>
            <p:nvPr/>
          </p:nvSpPr>
          <p:spPr>
            <a:xfrm>
              <a:off x="3824476" y="1733068"/>
              <a:ext cx="2208801" cy="872464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18 Rectángulo"/>
            <p:cNvSpPr/>
            <p:nvPr/>
          </p:nvSpPr>
          <p:spPr>
            <a:xfrm>
              <a:off x="3850030" y="1758622"/>
              <a:ext cx="2157693" cy="82135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600" b="1" dirty="0"/>
                <a:t>Sistema de Gestión de Certificados y Cumplimiento de Obligaciones de Energías Limpias</a:t>
              </a:r>
              <a:endParaRPr lang="es-MX" sz="1600" b="1" kern="1200" dirty="0"/>
            </a:p>
          </p:txBody>
        </p:sp>
      </p:grpSp>
      <p:sp>
        <p:nvSpPr>
          <p:cNvPr id="17" name="1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24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2977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4257008326"/>
              </p:ext>
            </p:extLst>
          </p:nvPr>
        </p:nvGraphicFramePr>
        <p:xfrm>
          <a:off x="-304007" y="1579805"/>
          <a:ext cx="8982521" cy="50177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Tipos de Garantías I</a:t>
            </a:r>
          </a:p>
        </p:txBody>
      </p:sp>
      <p:sp>
        <p:nvSpPr>
          <p:cNvPr id="69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graphicFrame>
        <p:nvGraphicFramePr>
          <p:cNvPr id="35" name="Diagrama 6"/>
          <p:cNvGraphicFramePr/>
          <p:nvPr>
            <p:extLst>
              <p:ext uri="{D42A27DB-BD31-4B8C-83A1-F6EECF244321}">
                <p14:modId xmlns:p14="http://schemas.microsoft.com/office/powerpoint/2010/main" val="1553365603"/>
              </p:ext>
            </p:extLst>
          </p:nvPr>
        </p:nvGraphicFramePr>
        <p:xfrm>
          <a:off x="1700" y="1465953"/>
          <a:ext cx="8718820" cy="11030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466915" y="6356351"/>
            <a:ext cx="2057400" cy="365125"/>
          </a:xfrm>
        </p:spPr>
        <p:txBody>
          <a:bodyPr/>
          <a:lstStyle/>
          <a:p>
            <a:fld id="{C9966A13-F9AF-4CB5-AE86-3EBB639FB98C}" type="slidenum">
              <a:rPr lang="es-ES" smtClean="0"/>
              <a:pPr/>
              <a:t>25</a:t>
            </a:fld>
            <a:endParaRPr lang="es-ES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114836" y="5754977"/>
            <a:ext cx="1017858" cy="965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14" cstate="print"/>
          <a:srcRect t="10017"/>
          <a:stretch/>
        </p:blipFill>
        <p:spPr>
          <a:xfrm>
            <a:off x="6804210" y="5241781"/>
            <a:ext cx="1138519" cy="1478666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6341644" y="2179321"/>
            <a:ext cx="1693323" cy="1048350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16" cstate="print"/>
          <a:srcRect l="7382" t="19845" r="8602"/>
          <a:stretch/>
        </p:blipFill>
        <p:spPr>
          <a:xfrm>
            <a:off x="412377" y="2677663"/>
            <a:ext cx="1720318" cy="1397523"/>
          </a:xfrm>
          <a:prstGeom prst="rect">
            <a:avLst/>
          </a:prstGeom>
        </p:spPr>
      </p:pic>
      <p:sp>
        <p:nvSpPr>
          <p:cNvPr id="13" name="66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4037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1628539644"/>
              </p:ext>
            </p:extLst>
          </p:nvPr>
        </p:nvGraphicFramePr>
        <p:xfrm>
          <a:off x="-384691" y="1585033"/>
          <a:ext cx="8982521" cy="50177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Tipos de Garantías II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graphicFrame>
        <p:nvGraphicFramePr>
          <p:cNvPr id="35" name="Diagrama 6"/>
          <p:cNvGraphicFramePr/>
          <p:nvPr>
            <p:extLst>
              <p:ext uri="{D42A27DB-BD31-4B8C-83A1-F6EECF244321}">
                <p14:modId xmlns:p14="http://schemas.microsoft.com/office/powerpoint/2010/main" val="1996939799"/>
              </p:ext>
            </p:extLst>
          </p:nvPr>
        </p:nvGraphicFramePr>
        <p:xfrm>
          <a:off x="-78984" y="1471181"/>
          <a:ext cx="8718820" cy="11030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26</a:t>
            </a:fld>
            <a:endParaRPr lang="es-ES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13" cstate="print"/>
          <a:srcRect t="10017"/>
          <a:stretch/>
        </p:blipFill>
        <p:spPr>
          <a:xfrm>
            <a:off x="5963537" y="5149840"/>
            <a:ext cx="1128739" cy="1452958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14" cstate="print"/>
          <a:srcRect l="10973"/>
          <a:stretch/>
        </p:blipFill>
        <p:spPr>
          <a:xfrm>
            <a:off x="528914" y="2131448"/>
            <a:ext cx="1380814" cy="1190500"/>
          </a:xfrm>
          <a:prstGeom prst="rect">
            <a:avLst/>
          </a:prstGeom>
        </p:spPr>
      </p:pic>
      <p:grpSp>
        <p:nvGrpSpPr>
          <p:cNvPr id="13" name="12 Grupo"/>
          <p:cNvGrpSpPr/>
          <p:nvPr/>
        </p:nvGrpSpPr>
        <p:grpSpPr>
          <a:xfrm>
            <a:off x="6392570" y="2049459"/>
            <a:ext cx="2510967" cy="1490814"/>
            <a:chOff x="2603453" y="1818668"/>
            <a:chExt cx="3721455" cy="1490814"/>
          </a:xfrm>
        </p:grpSpPr>
        <p:sp>
          <p:nvSpPr>
            <p:cNvPr id="14" name="13 Elipse"/>
            <p:cNvSpPr/>
            <p:nvPr/>
          </p:nvSpPr>
          <p:spPr>
            <a:xfrm>
              <a:off x="2603453" y="1818668"/>
              <a:ext cx="3721455" cy="1490814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15" name="Elipse 4"/>
            <p:cNvSpPr/>
            <p:nvPr/>
          </p:nvSpPr>
          <p:spPr>
            <a:xfrm>
              <a:off x="2891698" y="2036993"/>
              <a:ext cx="3132051" cy="105416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2400" kern="1200" dirty="0">
                  <a:solidFill>
                    <a:schemeClr val="accent1"/>
                  </a:solidFill>
                </a:rPr>
                <a:t>Penas Convencionales</a:t>
              </a:r>
              <a:endParaRPr lang="es-419" sz="2400" kern="1200" dirty="0">
                <a:solidFill>
                  <a:schemeClr val="accent1"/>
                </a:solidFill>
              </a:endParaRPr>
            </a:p>
          </p:txBody>
        </p:sp>
      </p:grpSp>
      <p:pic>
        <p:nvPicPr>
          <p:cNvPr id="16" name="Picture 1"/>
          <p:cNvPicPr>
            <a:picLocks noChangeAspect="1" noChangeArrowheads="1"/>
          </p:cNvPicPr>
          <p:nvPr/>
        </p:nvPicPr>
        <p:blipFill>
          <a:blip r:embed="rId15" cstate="print"/>
          <a:srcRect r="3519"/>
          <a:stretch>
            <a:fillRect/>
          </a:stretch>
        </p:blipFill>
        <p:spPr bwMode="auto">
          <a:xfrm>
            <a:off x="7257603" y="3612708"/>
            <a:ext cx="995387" cy="1279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4037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11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27</a:t>
            </a:fld>
            <a:endParaRPr lang="es-ES" dirty="0"/>
          </a:p>
        </p:txBody>
      </p:sp>
      <p:graphicFrame>
        <p:nvGraphicFramePr>
          <p:cNvPr id="15" name="14 Diagrama"/>
          <p:cNvGraphicFramePr/>
          <p:nvPr>
            <p:extLst/>
          </p:nvPr>
        </p:nvGraphicFramePr>
        <p:xfrm>
          <a:off x="220133" y="1845733"/>
          <a:ext cx="8813800" cy="46905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Terminación anticipada de Contratos</a:t>
            </a:r>
            <a:endParaRPr lang="es-MX" sz="2800" b="1" cap="small" dirty="0">
              <a:solidFill>
                <a:schemeClr val="bg1">
                  <a:lumMod val="50000"/>
                </a:schemeClr>
              </a:solidFill>
              <a:latin typeface="+mn-lt"/>
              <a:ea typeface="Tahoma" charset="0"/>
              <a:cs typeface="Tahoma" charset="0"/>
            </a:endParaRPr>
          </a:p>
        </p:txBody>
      </p:sp>
      <p:grpSp>
        <p:nvGrpSpPr>
          <p:cNvPr id="12" name="11 Grupo"/>
          <p:cNvGrpSpPr/>
          <p:nvPr/>
        </p:nvGrpSpPr>
        <p:grpSpPr>
          <a:xfrm>
            <a:off x="1837262" y="1973770"/>
            <a:ext cx="5562600" cy="760966"/>
            <a:chOff x="78375" y="11636"/>
            <a:chExt cx="8224430" cy="522863"/>
          </a:xfrm>
        </p:grpSpPr>
        <p:sp>
          <p:nvSpPr>
            <p:cNvPr id="13" name="12 Rectángulo redondeado"/>
            <p:cNvSpPr/>
            <p:nvPr/>
          </p:nvSpPr>
          <p:spPr>
            <a:xfrm>
              <a:off x="78375" y="11636"/>
              <a:ext cx="8224430" cy="522863"/>
            </a:xfrm>
            <a:prstGeom prst="roundRect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</p:sp>
        <p:sp>
          <p:nvSpPr>
            <p:cNvPr id="14" name="13 Rectángulo"/>
            <p:cNvSpPr/>
            <p:nvPr/>
          </p:nvSpPr>
          <p:spPr>
            <a:xfrm>
              <a:off x="103899" y="25524"/>
              <a:ext cx="8173382" cy="47181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38100" rIns="76200" bIns="381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2000" b="1" kern="1200" dirty="0" smtClean="0"/>
                <a:t>Terminación anticipada de Contratos</a:t>
              </a:r>
              <a:endParaRPr lang="es-ES" sz="1800" b="1" kern="1200" dirty="0"/>
            </a:p>
          </p:txBody>
        </p:sp>
      </p:grpSp>
      <p:pic>
        <p:nvPicPr>
          <p:cNvPr id="2" name="Imagen 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747248" y="3191434"/>
            <a:ext cx="1900518" cy="2017059"/>
          </a:xfrm>
          <a:prstGeom prst="rect">
            <a:avLst/>
          </a:prstGeom>
        </p:spPr>
      </p:pic>
      <p:sp>
        <p:nvSpPr>
          <p:cNvPr id="16" name="15 CuadroTexto"/>
          <p:cNvSpPr txBox="1"/>
          <p:nvPr/>
        </p:nvSpPr>
        <p:spPr>
          <a:xfrm>
            <a:off x="4741345" y="5232398"/>
            <a:ext cx="30310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sz="1200" dirty="0"/>
          </a:p>
        </p:txBody>
      </p:sp>
      <p:sp>
        <p:nvSpPr>
          <p:cNvPr id="3" name="CuadroTexto 2"/>
          <p:cNvSpPr txBox="1"/>
          <p:nvPr/>
        </p:nvSpPr>
        <p:spPr>
          <a:xfrm>
            <a:off x="1854525" y="5421745"/>
            <a:ext cx="15444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 smtClean="0"/>
              <a:t>Vendedor</a:t>
            </a:r>
            <a:endParaRPr lang="es-419" b="1" dirty="0"/>
          </a:p>
        </p:txBody>
      </p:sp>
      <p:sp>
        <p:nvSpPr>
          <p:cNvPr id="17" name="CuadroTexto 16"/>
          <p:cNvSpPr txBox="1"/>
          <p:nvPr/>
        </p:nvSpPr>
        <p:spPr>
          <a:xfrm>
            <a:off x="6086487" y="5417039"/>
            <a:ext cx="15444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 smtClean="0"/>
              <a:t>Comprador</a:t>
            </a:r>
            <a:endParaRPr lang="es-419" b="1" dirty="0"/>
          </a:p>
        </p:txBody>
      </p:sp>
    </p:spTree>
    <p:extLst>
      <p:ext uri="{BB962C8B-B14F-4D97-AF65-F5344CB8AC3E}">
        <p14:creationId xmlns:p14="http://schemas.microsoft.com/office/powerpoint/2010/main" val="456693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Garantías de Cumplimiento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graphicFrame>
        <p:nvGraphicFramePr>
          <p:cNvPr id="35" name="Diagrama 6"/>
          <p:cNvGraphicFramePr/>
          <p:nvPr>
            <p:extLst>
              <p:ext uri="{D42A27DB-BD31-4B8C-83A1-F6EECF244321}">
                <p14:modId xmlns:p14="http://schemas.microsoft.com/office/powerpoint/2010/main" val="4163057476"/>
              </p:ext>
            </p:extLst>
          </p:nvPr>
        </p:nvGraphicFramePr>
        <p:xfrm>
          <a:off x="216175" y="1834570"/>
          <a:ext cx="8855748" cy="4526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6" name="35 CuadroTexto"/>
          <p:cNvSpPr txBox="1"/>
          <p:nvPr/>
        </p:nvSpPr>
        <p:spPr>
          <a:xfrm>
            <a:off x="3544570" y="3917545"/>
            <a:ext cx="51015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2075" lvl="0" indent="-92075">
              <a:buFont typeface="Arial" panose="020B0604020202020204" pitchFamily="34" charset="0"/>
              <a:buChar char="•"/>
            </a:pPr>
            <a:r>
              <a:rPr lang="es-MX" sz="1400" dirty="0"/>
              <a:t>32,500 </a:t>
            </a:r>
            <a:r>
              <a:rPr lang="es-419" sz="1400" dirty="0" err="1"/>
              <a:t>UDIs</a:t>
            </a:r>
            <a:r>
              <a:rPr lang="es-419" sz="1400" dirty="0"/>
              <a:t> por MW de Potencia ofrecidos por año, más</a:t>
            </a:r>
          </a:p>
          <a:p>
            <a:pPr marL="92075" indent="-92075">
              <a:buFont typeface="Arial" panose="020B0604020202020204" pitchFamily="34" charset="0"/>
              <a:buChar char="•"/>
            </a:pPr>
            <a:r>
              <a:rPr lang="es-419" sz="1400" dirty="0"/>
              <a:t>15 </a:t>
            </a:r>
            <a:r>
              <a:rPr lang="es-419" sz="1400" dirty="0" err="1"/>
              <a:t>UDIs</a:t>
            </a:r>
            <a:r>
              <a:rPr lang="es-419" sz="1400" dirty="0"/>
              <a:t> por cada </a:t>
            </a:r>
            <a:r>
              <a:rPr lang="es-419" sz="1400" dirty="0" err="1"/>
              <a:t>MWh</a:t>
            </a:r>
            <a:r>
              <a:rPr lang="es-419" sz="1400" dirty="0"/>
              <a:t> de Energía Eléctrica Acumulable o</a:t>
            </a:r>
          </a:p>
          <a:p>
            <a:pPr marL="92075" indent="-92075">
              <a:buFont typeface="Arial" panose="020B0604020202020204" pitchFamily="34" charset="0"/>
              <a:buChar char="•"/>
            </a:pPr>
            <a:r>
              <a:rPr lang="es-419" sz="1400" dirty="0" err="1"/>
              <a:t>frecidos</a:t>
            </a:r>
            <a:r>
              <a:rPr lang="es-419" sz="1400" dirty="0"/>
              <a:t> por año, más</a:t>
            </a:r>
          </a:p>
          <a:p>
            <a:pPr marL="92075" indent="-92075">
              <a:buFont typeface="Arial" panose="020B0604020202020204" pitchFamily="34" charset="0"/>
              <a:buChar char="•"/>
            </a:pPr>
            <a:r>
              <a:rPr lang="es-419" sz="1400" dirty="0"/>
              <a:t>7.5 </a:t>
            </a:r>
            <a:r>
              <a:rPr lang="es-419" sz="1400" dirty="0" err="1"/>
              <a:t>UDIs</a:t>
            </a:r>
            <a:r>
              <a:rPr lang="es-419" sz="1400" dirty="0"/>
              <a:t> por cada CEL ofrecido por año</a:t>
            </a:r>
            <a:endParaRPr lang="es-MX" sz="1400" dirty="0"/>
          </a:p>
        </p:txBody>
      </p:sp>
      <p:sp>
        <p:nvSpPr>
          <p:cNvPr id="37" name="36 CuadroTexto"/>
          <p:cNvSpPr txBox="1"/>
          <p:nvPr/>
        </p:nvSpPr>
        <p:spPr>
          <a:xfrm>
            <a:off x="3544570" y="5414231"/>
            <a:ext cx="4787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s-MX" sz="1400" dirty="0"/>
          </a:p>
          <a:p>
            <a:pPr marL="92075" indent="-92075" algn="just">
              <a:buFont typeface="Arial" panose="020B0604020202020204" pitchFamily="34" charset="0"/>
              <a:buChar char="•"/>
            </a:pPr>
            <a:r>
              <a:rPr lang="es-MX" sz="1400" dirty="0"/>
              <a:t>Monto Mínimo de la Garantía de Cumplimiento</a:t>
            </a:r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28</a:t>
            </a:fld>
            <a:endParaRPr lang="es-ES"/>
          </a:p>
        </p:txBody>
      </p:sp>
      <p:sp>
        <p:nvSpPr>
          <p:cNvPr id="2" name="Rectángulo 1"/>
          <p:cNvSpPr/>
          <p:nvPr/>
        </p:nvSpPr>
        <p:spPr>
          <a:xfrm>
            <a:off x="236495" y="4226560"/>
            <a:ext cx="495025" cy="2184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r>
              <a:rPr lang="es-MX" sz="1600" dirty="0">
                <a:solidFill>
                  <a:schemeClr val="accent5">
                    <a:lumMod val="75000"/>
                  </a:schemeClr>
                </a:solidFill>
              </a:rPr>
              <a:t>Guía Operativa</a:t>
            </a:r>
            <a:endParaRPr lang="es-419" sz="1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236495" y="2407920"/>
            <a:ext cx="495025" cy="2174240"/>
          </a:xfrm>
          <a:prstGeom prst="rect">
            <a:avLst/>
          </a:prstGeom>
          <a:solidFill>
            <a:schemeClr val="accent2">
              <a:lumMod val="40000"/>
              <a:lumOff val="60000"/>
              <a:alpha val="52000"/>
            </a:schemeClr>
          </a:solidFill>
          <a:ln w="254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r"/>
            <a:r>
              <a:rPr lang="es-MX" sz="1600" dirty="0">
                <a:solidFill>
                  <a:schemeClr val="accent2">
                    <a:lumMod val="50000"/>
                  </a:schemeClr>
                </a:solidFill>
              </a:rPr>
              <a:t>Manual de Subastas</a:t>
            </a:r>
            <a:endParaRPr lang="es-419" sz="16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37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Garantías de Cumplimiento SSB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69911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graphicFrame>
        <p:nvGraphicFramePr>
          <p:cNvPr id="35" name="Diagrama 6"/>
          <p:cNvGraphicFramePr/>
          <p:nvPr>
            <p:extLst>
              <p:ext uri="{D42A27DB-BD31-4B8C-83A1-F6EECF244321}">
                <p14:modId xmlns:p14="http://schemas.microsoft.com/office/powerpoint/2010/main" val="2662109985"/>
              </p:ext>
            </p:extLst>
          </p:nvPr>
        </p:nvGraphicFramePr>
        <p:xfrm>
          <a:off x="229750" y="1573665"/>
          <a:ext cx="9234290" cy="11030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7 Diagrama"/>
          <p:cNvGraphicFramePr/>
          <p:nvPr>
            <p:extLst>
              <p:ext uri="{D42A27DB-BD31-4B8C-83A1-F6EECF244321}">
                <p14:modId xmlns:p14="http://schemas.microsoft.com/office/powerpoint/2010/main" val="2741139656"/>
              </p:ext>
            </p:extLst>
          </p:nvPr>
        </p:nvGraphicFramePr>
        <p:xfrm>
          <a:off x="234019" y="2863999"/>
          <a:ext cx="6523331" cy="33505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graphicFrame>
        <p:nvGraphicFramePr>
          <p:cNvPr id="17" name="1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6888286"/>
              </p:ext>
            </p:extLst>
          </p:nvPr>
        </p:nvGraphicFramePr>
        <p:xfrm>
          <a:off x="5010921" y="3800504"/>
          <a:ext cx="3946182" cy="1127760"/>
        </p:xfrm>
        <a:graphic>
          <a:graphicData uri="http://schemas.openxmlformats.org/drawingml/2006/table">
            <a:tbl>
              <a:tblPr/>
              <a:tblGrid>
                <a:gridCol w="11132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5013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9725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8552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74525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Producto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Cantidad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UDIS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Garantía</a:t>
                      </a:r>
                      <a:r>
                        <a:rPr lang="es-MX" sz="1200" b="1" i="0" u="none" strike="noStrike" baseline="0" dirty="0">
                          <a:solidFill>
                            <a:srgbClr val="FFFFFF"/>
                          </a:solidFill>
                          <a:latin typeface="Calibri"/>
                        </a:rPr>
                        <a:t> de Cumplimiento</a:t>
                      </a:r>
                      <a:endParaRPr lang="es-MX" sz="12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7828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Potencia MW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419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419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32,500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419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3,728,205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7828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Energía </a:t>
                      </a:r>
                      <a:r>
                        <a:rPr lang="es-MX" sz="12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MWh</a:t>
                      </a:r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419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100,000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419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419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8,603,550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77828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CEL  año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419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100,000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419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419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4,301,775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77828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s-MX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419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16,633,530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2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29</a:t>
            </a:fld>
            <a:endParaRPr lang="es-ES"/>
          </a:p>
        </p:txBody>
      </p:sp>
      <p:sp>
        <p:nvSpPr>
          <p:cNvPr id="22" name="21 CuadroTexto"/>
          <p:cNvSpPr txBox="1"/>
          <p:nvPr/>
        </p:nvSpPr>
        <p:spPr>
          <a:xfrm>
            <a:off x="7014312" y="2779235"/>
            <a:ext cx="1752599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1400" dirty="0"/>
              <a:t>Valor de la UDI 5.7357</a:t>
            </a: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cxnSp>
        <p:nvCxnSpPr>
          <p:cNvPr id="4" name="Conector recto 3"/>
          <p:cNvCxnSpPr/>
          <p:nvPr/>
        </p:nvCxnSpPr>
        <p:spPr>
          <a:xfrm flipH="1">
            <a:off x="4751294" y="2425415"/>
            <a:ext cx="26894" cy="4352055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037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407035" y="1108774"/>
            <a:ext cx="8212706" cy="40011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2000" b="1" dirty="0"/>
              <a:t>Facilita la gestión de Contratos</a:t>
            </a:r>
          </a:p>
        </p:txBody>
      </p:sp>
      <p:sp>
        <p:nvSpPr>
          <p:cNvPr id="58" name="AutoShape 2" descr="Resultado de imagen para contrato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26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Cámara de Compensación </a:t>
            </a:r>
          </a:p>
        </p:txBody>
      </p:sp>
      <p:grpSp>
        <p:nvGrpSpPr>
          <p:cNvPr id="456" name="455 Grupo"/>
          <p:cNvGrpSpPr/>
          <p:nvPr/>
        </p:nvGrpSpPr>
        <p:grpSpPr>
          <a:xfrm>
            <a:off x="393700" y="1889126"/>
            <a:ext cx="3733800" cy="3416299"/>
            <a:chOff x="447675" y="3495675"/>
            <a:chExt cx="3689350" cy="3038475"/>
          </a:xfrm>
        </p:grpSpPr>
        <p:sp>
          <p:nvSpPr>
            <p:cNvPr id="270" name="269 Elipse"/>
            <p:cNvSpPr/>
            <p:nvPr/>
          </p:nvSpPr>
          <p:spPr>
            <a:xfrm>
              <a:off x="742950" y="3648075"/>
              <a:ext cx="3114675" cy="2686051"/>
            </a:xfrm>
            <a:prstGeom prst="ellipse">
              <a:avLst/>
            </a:prstGeom>
            <a:noFill/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grpSp>
          <p:nvGrpSpPr>
            <p:cNvPr id="176" name="175 Grupo"/>
            <p:cNvGrpSpPr/>
            <p:nvPr/>
          </p:nvGrpSpPr>
          <p:grpSpPr>
            <a:xfrm>
              <a:off x="2790825" y="3543300"/>
              <a:ext cx="714375" cy="619125"/>
              <a:chOff x="647700" y="3667125"/>
              <a:chExt cx="714375" cy="619125"/>
            </a:xfrm>
          </p:grpSpPr>
          <p:sp>
            <p:nvSpPr>
              <p:cNvPr id="89" name="88 Elipse"/>
              <p:cNvSpPr/>
              <p:nvPr/>
            </p:nvSpPr>
            <p:spPr>
              <a:xfrm>
                <a:off x="647700" y="3667125"/>
                <a:ext cx="714375" cy="619125"/>
              </a:xfrm>
              <a:prstGeom prst="ellipse">
                <a:avLst/>
              </a:prstGeom>
              <a:solidFill>
                <a:schemeClr val="bg1"/>
              </a:solidFill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pic>
            <p:nvPicPr>
              <p:cNvPr id="7" name="Picture 10" descr="http://www.sparksolar.ca/wp-content/themes/Spark%20Solar/images/solartracker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3425" y="3756025"/>
                <a:ext cx="546615" cy="393700"/>
              </a:xfrm>
              <a:prstGeom prst="rect">
                <a:avLst/>
              </a:prstGeom>
              <a:solidFill>
                <a:schemeClr val="bg1">
                  <a:alpha val="0"/>
                </a:schemeClr>
              </a:solidFill>
              <a:extLst/>
            </p:spPr>
          </p:pic>
        </p:grpSp>
        <p:grpSp>
          <p:nvGrpSpPr>
            <p:cNvPr id="172" name="171 Grupo"/>
            <p:cNvGrpSpPr/>
            <p:nvPr/>
          </p:nvGrpSpPr>
          <p:grpSpPr>
            <a:xfrm>
              <a:off x="447675" y="4591050"/>
              <a:ext cx="714375" cy="619125"/>
              <a:chOff x="1171575" y="5495925"/>
              <a:chExt cx="714375" cy="619125"/>
            </a:xfrm>
          </p:grpSpPr>
          <p:sp>
            <p:nvSpPr>
              <p:cNvPr id="98" name="97 Elipse"/>
              <p:cNvSpPr/>
              <p:nvPr/>
            </p:nvSpPr>
            <p:spPr>
              <a:xfrm>
                <a:off x="1171575" y="5495925"/>
                <a:ext cx="714375" cy="619125"/>
              </a:xfrm>
              <a:prstGeom prst="ellipse">
                <a:avLst/>
              </a:prstGeom>
              <a:solidFill>
                <a:schemeClr val="bg1"/>
              </a:solidFill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pic>
            <p:nvPicPr>
              <p:cNvPr id="171" name="Picture 25" descr="http://www.navigantresearch.com/wp-assets/uploads/2013/04/WindEnergy_Icon.gif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01525" y="5575143"/>
                <a:ext cx="460599" cy="46059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75" name="174 Grupo"/>
            <p:cNvGrpSpPr/>
            <p:nvPr/>
          </p:nvGrpSpPr>
          <p:grpSpPr>
            <a:xfrm>
              <a:off x="3422650" y="4695825"/>
              <a:ext cx="714375" cy="619125"/>
              <a:chOff x="628650" y="4791075"/>
              <a:chExt cx="714375" cy="619125"/>
            </a:xfrm>
          </p:grpSpPr>
          <p:sp>
            <p:nvSpPr>
              <p:cNvPr id="88" name="87 Elipse"/>
              <p:cNvSpPr/>
              <p:nvPr/>
            </p:nvSpPr>
            <p:spPr>
              <a:xfrm>
                <a:off x="628650" y="4791075"/>
                <a:ext cx="714375" cy="619125"/>
              </a:xfrm>
              <a:prstGeom prst="ellipse">
                <a:avLst/>
              </a:prstGeom>
              <a:solidFill>
                <a:schemeClr val="bg1"/>
              </a:solidFill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pic>
            <p:nvPicPr>
              <p:cNvPr id="174" name="Picture 19" descr="https://encrypted-tbn2.gstatic.com/images?q=tbn:ANd9GcRYBZASLTkoxmn0FVaGcnKQ4Ivcw_mi4tX433Z7hjuSZMtlGrkHkBzXJjtb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9144" y="4905374"/>
                <a:ext cx="419002" cy="3905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5" name="184 Grupo"/>
            <p:cNvGrpSpPr/>
            <p:nvPr/>
          </p:nvGrpSpPr>
          <p:grpSpPr>
            <a:xfrm>
              <a:off x="1333500" y="3495675"/>
              <a:ext cx="714375" cy="619125"/>
              <a:chOff x="2228850" y="3276600"/>
              <a:chExt cx="714375" cy="619125"/>
            </a:xfrm>
          </p:grpSpPr>
          <p:sp>
            <p:nvSpPr>
              <p:cNvPr id="178" name="177 Elipse"/>
              <p:cNvSpPr/>
              <p:nvPr/>
            </p:nvSpPr>
            <p:spPr>
              <a:xfrm>
                <a:off x="2228850" y="3276600"/>
                <a:ext cx="714375" cy="619125"/>
              </a:xfrm>
              <a:prstGeom prst="ellipse">
                <a:avLst/>
              </a:prstGeom>
              <a:solidFill>
                <a:schemeClr val="bg1"/>
              </a:solidFill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pic>
            <p:nvPicPr>
              <p:cNvPr id="182" name="Picture 3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183" t="19894" r="6213" b="8708"/>
              <a:stretch>
                <a:fillRect/>
              </a:stretch>
            </p:blipFill>
            <p:spPr bwMode="auto">
              <a:xfrm>
                <a:off x="2329486" y="3376896"/>
                <a:ext cx="518490" cy="3809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6" name="185 Grupo"/>
            <p:cNvGrpSpPr/>
            <p:nvPr/>
          </p:nvGrpSpPr>
          <p:grpSpPr>
            <a:xfrm>
              <a:off x="1123497" y="5890310"/>
              <a:ext cx="629255" cy="600430"/>
              <a:chOff x="2942772" y="4232960"/>
              <a:chExt cx="629255" cy="600430"/>
            </a:xfrm>
          </p:grpSpPr>
          <p:sp>
            <p:nvSpPr>
              <p:cNvPr id="181" name="180 Elipse"/>
              <p:cNvSpPr/>
              <p:nvPr/>
            </p:nvSpPr>
            <p:spPr>
              <a:xfrm>
                <a:off x="2942772" y="4232960"/>
                <a:ext cx="629255" cy="600430"/>
              </a:xfrm>
              <a:prstGeom prst="ellipse">
                <a:avLst/>
              </a:prstGeom>
              <a:solidFill>
                <a:schemeClr val="bg1"/>
              </a:solidFill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pic>
            <p:nvPicPr>
              <p:cNvPr id="183" name="Picture 37" descr="https://encrypted-tbn1.gstatic.com/images?q=tbn:ANd9GcRdyxTtmZ6UJ8BhvOaeARtiM6e_hDqJOeYoMU5-UBLRV7S7RNzeEg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15058" y="4376225"/>
                <a:ext cx="502693" cy="3115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7" name="186 Grupo"/>
            <p:cNvGrpSpPr/>
            <p:nvPr/>
          </p:nvGrpSpPr>
          <p:grpSpPr>
            <a:xfrm>
              <a:off x="2667000" y="5915025"/>
              <a:ext cx="714375" cy="619125"/>
              <a:chOff x="2419350" y="5372100"/>
              <a:chExt cx="714375" cy="619125"/>
            </a:xfrm>
          </p:grpSpPr>
          <p:sp>
            <p:nvSpPr>
              <p:cNvPr id="180" name="179 Elipse"/>
              <p:cNvSpPr/>
              <p:nvPr/>
            </p:nvSpPr>
            <p:spPr>
              <a:xfrm>
                <a:off x="2419350" y="5372100"/>
                <a:ext cx="714375" cy="619125"/>
              </a:xfrm>
              <a:prstGeom prst="ellipse">
                <a:avLst/>
              </a:prstGeom>
              <a:solidFill>
                <a:schemeClr val="bg1"/>
              </a:solidFill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pic>
            <p:nvPicPr>
              <p:cNvPr id="184" name="Picture 7" descr="http://www.smartpowergeneration.com/spg/assets/img/myth_icon_1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2646"/>
              <a:stretch>
                <a:fillRect/>
              </a:stretch>
            </p:blipFill>
            <p:spPr bwMode="auto">
              <a:xfrm>
                <a:off x="2546649" y="5465738"/>
                <a:ext cx="501351" cy="3705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cxnSp>
          <p:nvCxnSpPr>
            <p:cNvPr id="294" name="293 Conector recto de flecha"/>
            <p:cNvCxnSpPr/>
            <p:nvPr/>
          </p:nvCxnSpPr>
          <p:spPr>
            <a:xfrm rot="5400000">
              <a:off x="1390650" y="4425950"/>
              <a:ext cx="1727200" cy="1244600"/>
            </a:xfrm>
            <a:prstGeom prst="straightConnector1">
              <a:avLst/>
            </a:prstGeom>
            <a:ln w="25400">
              <a:solidFill>
                <a:schemeClr val="accent5">
                  <a:lumMod val="75000"/>
                </a:schemeClr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7" name="296 Conector recto de flecha"/>
            <p:cNvCxnSpPr/>
            <p:nvPr/>
          </p:nvCxnSpPr>
          <p:spPr>
            <a:xfrm rot="16200000" flipH="1">
              <a:off x="1460500" y="4559300"/>
              <a:ext cx="1784350" cy="946150"/>
            </a:xfrm>
            <a:prstGeom prst="straightConnector1">
              <a:avLst/>
            </a:prstGeom>
            <a:ln w="25400">
              <a:solidFill>
                <a:schemeClr val="accent5">
                  <a:lumMod val="75000"/>
                </a:schemeClr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299 Conector recto de flecha"/>
            <p:cNvCxnSpPr/>
            <p:nvPr/>
          </p:nvCxnSpPr>
          <p:spPr>
            <a:xfrm>
              <a:off x="1219200" y="4953000"/>
              <a:ext cx="2114550" cy="25400"/>
            </a:xfrm>
            <a:prstGeom prst="straightConnector1">
              <a:avLst/>
            </a:prstGeom>
            <a:ln w="25400">
              <a:solidFill>
                <a:schemeClr val="accent5">
                  <a:lumMod val="75000"/>
                </a:schemeClr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7" name="316 Grupo"/>
            <p:cNvGrpSpPr/>
            <p:nvPr/>
          </p:nvGrpSpPr>
          <p:grpSpPr>
            <a:xfrm>
              <a:off x="2032000" y="3612356"/>
              <a:ext cx="56356" cy="95250"/>
              <a:chOff x="2032000" y="3612356"/>
              <a:chExt cx="56356" cy="95250"/>
            </a:xfrm>
          </p:grpSpPr>
          <p:cxnSp>
            <p:nvCxnSpPr>
              <p:cNvPr id="312" name="311 Conector recto"/>
              <p:cNvCxnSpPr/>
              <p:nvPr/>
            </p:nvCxnSpPr>
            <p:spPr>
              <a:xfrm flipV="1">
                <a:off x="2032000" y="3612356"/>
                <a:ext cx="56356" cy="51594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4" name="313 Conector recto"/>
              <p:cNvCxnSpPr/>
              <p:nvPr/>
            </p:nvCxnSpPr>
            <p:spPr>
              <a:xfrm>
                <a:off x="2038350" y="3676650"/>
                <a:ext cx="50006" cy="30956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2" name="321 Grupo"/>
            <p:cNvGrpSpPr/>
            <p:nvPr/>
          </p:nvGrpSpPr>
          <p:grpSpPr>
            <a:xfrm rot="19173629" flipH="1">
              <a:off x="1293503" y="3910618"/>
              <a:ext cx="84787" cy="94417"/>
              <a:chOff x="1939606" y="3626178"/>
              <a:chExt cx="37487" cy="50321"/>
            </a:xfrm>
          </p:grpSpPr>
          <p:cxnSp>
            <p:nvCxnSpPr>
              <p:cNvPr id="323" name="322 Conector recto"/>
              <p:cNvCxnSpPr/>
              <p:nvPr/>
            </p:nvCxnSpPr>
            <p:spPr>
              <a:xfrm rot="8373629" flipH="1">
                <a:off x="1939606" y="3626178"/>
                <a:ext cx="37487" cy="10421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4" name="323 Conector recto"/>
              <p:cNvCxnSpPr/>
              <p:nvPr/>
            </p:nvCxnSpPr>
            <p:spPr>
              <a:xfrm rot="13773629" flipH="1">
                <a:off x="1945582" y="3657294"/>
                <a:ext cx="34089" cy="4322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8" name="327 Grupo"/>
            <p:cNvGrpSpPr/>
            <p:nvPr/>
          </p:nvGrpSpPr>
          <p:grpSpPr>
            <a:xfrm rot="3512161" flipH="1" flipV="1">
              <a:off x="3761646" y="4613140"/>
              <a:ext cx="94288" cy="118284"/>
              <a:chOff x="2009901" y="3456950"/>
              <a:chExt cx="29465" cy="47045"/>
            </a:xfrm>
          </p:grpSpPr>
          <p:cxnSp>
            <p:nvCxnSpPr>
              <p:cNvPr id="329" name="328 Conector recto"/>
              <p:cNvCxnSpPr/>
              <p:nvPr/>
            </p:nvCxnSpPr>
            <p:spPr>
              <a:xfrm rot="7287839" flipH="1" flipV="1">
                <a:off x="2013974" y="3464886"/>
                <a:ext cx="32195" cy="16324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0" name="329 Conector recto"/>
              <p:cNvCxnSpPr/>
              <p:nvPr/>
            </p:nvCxnSpPr>
            <p:spPr>
              <a:xfrm rot="1887839">
                <a:off x="2009901" y="3487078"/>
                <a:ext cx="29465" cy="16917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7" name="336 Grupo"/>
            <p:cNvGrpSpPr/>
            <p:nvPr/>
          </p:nvGrpSpPr>
          <p:grpSpPr>
            <a:xfrm rot="7412191" flipV="1">
              <a:off x="3755555" y="5290575"/>
              <a:ext cx="83544" cy="115040"/>
              <a:chOff x="2012425" y="3474218"/>
              <a:chExt cx="4369" cy="11335"/>
            </a:xfrm>
          </p:grpSpPr>
          <p:cxnSp>
            <p:nvCxnSpPr>
              <p:cNvPr id="338" name="337 Conector recto"/>
              <p:cNvCxnSpPr/>
              <p:nvPr/>
            </p:nvCxnSpPr>
            <p:spPr>
              <a:xfrm rot="18212191">
                <a:off x="2012041" y="3476192"/>
                <a:ext cx="6728" cy="2779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9" name="338 Conector recto"/>
              <p:cNvCxnSpPr/>
              <p:nvPr/>
            </p:nvCxnSpPr>
            <p:spPr>
              <a:xfrm rot="12812191" flipH="1" flipV="1">
                <a:off x="2012425" y="3481192"/>
                <a:ext cx="3741" cy="4361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0" name="349 Grupo"/>
            <p:cNvGrpSpPr/>
            <p:nvPr/>
          </p:nvGrpSpPr>
          <p:grpSpPr>
            <a:xfrm>
              <a:off x="1759904" y="6203941"/>
              <a:ext cx="69699" cy="130222"/>
              <a:chOff x="2012762" y="3627556"/>
              <a:chExt cx="44489" cy="74922"/>
            </a:xfrm>
          </p:grpSpPr>
          <p:cxnSp>
            <p:nvCxnSpPr>
              <p:cNvPr id="351" name="350 Conector recto"/>
              <p:cNvCxnSpPr/>
              <p:nvPr/>
            </p:nvCxnSpPr>
            <p:spPr>
              <a:xfrm flipV="1">
                <a:off x="2012762" y="3627556"/>
                <a:ext cx="44489" cy="28611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2" name="351 Conector recto"/>
              <p:cNvCxnSpPr/>
              <p:nvPr/>
            </p:nvCxnSpPr>
            <p:spPr>
              <a:xfrm rot="16200000" flipH="1">
                <a:off x="2009698" y="3662502"/>
                <a:ext cx="47118" cy="32833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3" name="362 Grupo"/>
            <p:cNvGrpSpPr/>
            <p:nvPr/>
          </p:nvGrpSpPr>
          <p:grpSpPr>
            <a:xfrm rot="14280331" flipV="1">
              <a:off x="1020264" y="5815744"/>
              <a:ext cx="190955" cy="234856"/>
              <a:chOff x="2015384" y="3624942"/>
              <a:chExt cx="7480" cy="7686"/>
            </a:xfrm>
          </p:grpSpPr>
          <p:cxnSp>
            <p:nvCxnSpPr>
              <p:cNvPr id="364" name="363 Conector recto"/>
              <p:cNvCxnSpPr/>
              <p:nvPr/>
            </p:nvCxnSpPr>
            <p:spPr>
              <a:xfrm rot="9716585" flipH="1">
                <a:off x="2015384" y="3624942"/>
                <a:ext cx="4298" cy="947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5" name="364 Conector recto"/>
              <p:cNvCxnSpPr>
                <a:stCxn id="270" idx="3"/>
                <a:endCxn id="270" idx="3"/>
              </p:cNvCxnSpPr>
              <p:nvPr/>
            </p:nvCxnSpPr>
            <p:spPr>
              <a:xfrm rot="9716585" flipV="1">
                <a:off x="2022864" y="3632628"/>
                <a:ext cx="0" cy="0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74" name="373 Conector recto"/>
            <p:cNvCxnSpPr/>
            <p:nvPr/>
          </p:nvCxnSpPr>
          <p:spPr>
            <a:xfrm>
              <a:off x="1123950" y="5934075"/>
              <a:ext cx="101328" cy="25738"/>
            </a:xfrm>
            <a:prstGeom prst="line">
              <a:avLst/>
            </a:prstGeom>
            <a:ln w="2540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5" name="384 Grupo"/>
            <p:cNvGrpSpPr/>
            <p:nvPr/>
          </p:nvGrpSpPr>
          <p:grpSpPr>
            <a:xfrm rot="3826009" flipV="1">
              <a:off x="3438903" y="4039209"/>
              <a:ext cx="86713" cy="112173"/>
              <a:chOff x="2013535" y="3476874"/>
              <a:chExt cx="2330" cy="8477"/>
            </a:xfrm>
          </p:grpSpPr>
          <p:cxnSp>
            <p:nvCxnSpPr>
              <p:cNvPr id="386" name="385 Conector recto"/>
              <p:cNvCxnSpPr/>
              <p:nvPr/>
            </p:nvCxnSpPr>
            <p:spPr>
              <a:xfrm rot="9226009" flipH="1" flipV="1">
                <a:off x="2013535" y="3476874"/>
                <a:ext cx="2330" cy="1277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7" name="386 Conector recto"/>
              <p:cNvCxnSpPr/>
              <p:nvPr/>
            </p:nvCxnSpPr>
            <p:spPr>
              <a:xfrm rot="3826009" flipV="1">
                <a:off x="2010145" y="3481431"/>
                <a:ext cx="7492" cy="348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1" name="390 Grupo"/>
            <p:cNvGrpSpPr/>
            <p:nvPr/>
          </p:nvGrpSpPr>
          <p:grpSpPr>
            <a:xfrm rot="20026714" flipV="1">
              <a:off x="3277215" y="5917494"/>
              <a:ext cx="99711" cy="104899"/>
              <a:chOff x="2015083" y="3477453"/>
              <a:chExt cx="11496" cy="14490"/>
            </a:xfrm>
          </p:grpSpPr>
          <p:cxnSp>
            <p:nvCxnSpPr>
              <p:cNvPr id="392" name="391 Conector recto"/>
              <p:cNvCxnSpPr/>
              <p:nvPr/>
            </p:nvCxnSpPr>
            <p:spPr>
              <a:xfrm rot="20026714" flipV="1">
                <a:off x="2015083" y="3477453"/>
                <a:ext cx="11496" cy="1309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3" name="392 Conector recto"/>
              <p:cNvCxnSpPr/>
              <p:nvPr/>
            </p:nvCxnSpPr>
            <p:spPr>
              <a:xfrm rot="14626714" flipH="1">
                <a:off x="2012545" y="3483500"/>
                <a:ext cx="14153" cy="2733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6" name="395 Grupo"/>
            <p:cNvGrpSpPr/>
            <p:nvPr/>
          </p:nvGrpSpPr>
          <p:grpSpPr>
            <a:xfrm rot="4132926">
              <a:off x="731234" y="5216070"/>
              <a:ext cx="116536" cy="97968"/>
              <a:chOff x="2033032" y="3630744"/>
              <a:chExt cx="41643" cy="46110"/>
            </a:xfrm>
          </p:grpSpPr>
          <p:cxnSp>
            <p:nvCxnSpPr>
              <p:cNvPr id="397" name="396 Conector recto"/>
              <p:cNvCxnSpPr/>
              <p:nvPr/>
            </p:nvCxnSpPr>
            <p:spPr>
              <a:xfrm rot="17467074">
                <a:off x="2041748" y="3636203"/>
                <a:ext cx="34744" cy="23826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8" name="397 Conector recto"/>
              <p:cNvCxnSpPr/>
              <p:nvPr/>
            </p:nvCxnSpPr>
            <p:spPr>
              <a:xfrm rot="1267074">
                <a:off x="2033032" y="3664849"/>
                <a:ext cx="41643" cy="12005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2" name="411 Conector recto"/>
            <p:cNvCxnSpPr>
              <a:endCxn id="98" idx="0"/>
            </p:cNvCxnSpPr>
            <p:nvPr/>
          </p:nvCxnSpPr>
          <p:spPr>
            <a:xfrm rot="16200000" flipH="1">
              <a:off x="756048" y="4542234"/>
              <a:ext cx="78581" cy="19050"/>
            </a:xfrm>
            <a:prstGeom prst="line">
              <a:avLst/>
            </a:prstGeom>
            <a:ln w="2540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4" name="413 Conector recto"/>
            <p:cNvCxnSpPr/>
            <p:nvPr/>
          </p:nvCxnSpPr>
          <p:spPr>
            <a:xfrm flipV="1">
              <a:off x="809627" y="4533900"/>
              <a:ext cx="78582" cy="57151"/>
            </a:xfrm>
            <a:prstGeom prst="line">
              <a:avLst/>
            </a:prstGeom>
            <a:ln w="2540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3" name="422 Conector recto"/>
            <p:cNvCxnSpPr/>
            <p:nvPr/>
          </p:nvCxnSpPr>
          <p:spPr>
            <a:xfrm rot="16200000" flipV="1">
              <a:off x="2752727" y="3662363"/>
              <a:ext cx="71438" cy="33339"/>
            </a:xfrm>
            <a:prstGeom prst="line">
              <a:avLst/>
            </a:prstGeom>
            <a:ln w="2540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5" name="424 Conector recto"/>
            <p:cNvCxnSpPr/>
            <p:nvPr/>
          </p:nvCxnSpPr>
          <p:spPr>
            <a:xfrm rot="10800000" flipV="1">
              <a:off x="2733675" y="3724273"/>
              <a:ext cx="71444" cy="33340"/>
            </a:xfrm>
            <a:prstGeom prst="line">
              <a:avLst/>
            </a:prstGeom>
            <a:ln w="2540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7" name="436 Conector recto"/>
            <p:cNvCxnSpPr/>
            <p:nvPr/>
          </p:nvCxnSpPr>
          <p:spPr>
            <a:xfrm rot="10800000">
              <a:off x="2605088" y="6248401"/>
              <a:ext cx="57154" cy="47625"/>
            </a:xfrm>
            <a:prstGeom prst="line">
              <a:avLst/>
            </a:prstGeom>
            <a:ln w="2540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1" name="440 Conector recto"/>
            <p:cNvCxnSpPr/>
            <p:nvPr/>
          </p:nvCxnSpPr>
          <p:spPr>
            <a:xfrm rot="5400000" flipH="1" flipV="1">
              <a:off x="2614613" y="6300788"/>
              <a:ext cx="57150" cy="47625"/>
            </a:xfrm>
            <a:prstGeom prst="line">
              <a:avLst/>
            </a:prstGeom>
            <a:ln w="2540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3" name="542 Grupo"/>
          <p:cNvGrpSpPr/>
          <p:nvPr/>
        </p:nvGrpSpPr>
        <p:grpSpPr>
          <a:xfrm>
            <a:off x="4648200" y="1952625"/>
            <a:ext cx="3911600" cy="3301385"/>
            <a:chOff x="4591039" y="3037610"/>
            <a:chExt cx="3941051" cy="3323320"/>
          </a:xfrm>
        </p:grpSpPr>
        <p:grpSp>
          <p:nvGrpSpPr>
            <p:cNvPr id="459" name="175 Grupo"/>
            <p:cNvGrpSpPr/>
            <p:nvPr/>
          </p:nvGrpSpPr>
          <p:grpSpPr>
            <a:xfrm>
              <a:off x="7075340" y="3037610"/>
              <a:ext cx="815975" cy="746125"/>
              <a:chOff x="647700" y="3667125"/>
              <a:chExt cx="714375" cy="619125"/>
            </a:xfrm>
          </p:grpSpPr>
          <p:sp>
            <p:nvSpPr>
              <p:cNvPr id="512" name="511 Elipse"/>
              <p:cNvSpPr/>
              <p:nvPr/>
            </p:nvSpPr>
            <p:spPr>
              <a:xfrm>
                <a:off x="647700" y="3667125"/>
                <a:ext cx="714375" cy="619125"/>
              </a:xfrm>
              <a:prstGeom prst="ellipse">
                <a:avLst/>
              </a:prstGeom>
              <a:solidFill>
                <a:schemeClr val="bg1"/>
              </a:solidFill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pic>
            <p:nvPicPr>
              <p:cNvPr id="513" name="Picture 10" descr="http://www.sparksolar.ca/wp-content/themes/Spark%20Solar/images/solartracker.png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3425" y="3756025"/>
                <a:ext cx="546615" cy="393700"/>
              </a:xfrm>
              <a:prstGeom prst="rect">
                <a:avLst/>
              </a:prstGeom>
              <a:solidFill>
                <a:schemeClr val="bg1">
                  <a:alpha val="0"/>
                </a:schemeClr>
              </a:solidFill>
              <a:extLst/>
            </p:spPr>
          </p:pic>
        </p:grpSp>
        <p:grpSp>
          <p:nvGrpSpPr>
            <p:cNvPr id="460" name="171 Grupo"/>
            <p:cNvGrpSpPr/>
            <p:nvPr/>
          </p:nvGrpSpPr>
          <p:grpSpPr>
            <a:xfrm>
              <a:off x="4591039" y="4452945"/>
              <a:ext cx="758825" cy="669600"/>
              <a:chOff x="1171575" y="5495925"/>
              <a:chExt cx="714375" cy="619125"/>
            </a:xfrm>
          </p:grpSpPr>
          <p:sp>
            <p:nvSpPr>
              <p:cNvPr id="510" name="509 Elipse"/>
              <p:cNvSpPr/>
              <p:nvPr/>
            </p:nvSpPr>
            <p:spPr>
              <a:xfrm>
                <a:off x="1171575" y="5495925"/>
                <a:ext cx="714375" cy="619125"/>
              </a:xfrm>
              <a:prstGeom prst="ellipse">
                <a:avLst/>
              </a:prstGeom>
              <a:solidFill>
                <a:schemeClr val="bg1"/>
              </a:solidFill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pic>
            <p:nvPicPr>
              <p:cNvPr id="511" name="Picture 25" descr="http://www.navigantresearch.com/wp-assets/uploads/2013/04/WindEnergy_Icon.gif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01525" y="5575143"/>
                <a:ext cx="460599" cy="46059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461" name="174 Grupo"/>
            <p:cNvGrpSpPr/>
            <p:nvPr/>
          </p:nvGrpSpPr>
          <p:grpSpPr>
            <a:xfrm>
              <a:off x="7801840" y="4403435"/>
              <a:ext cx="730250" cy="717550"/>
              <a:chOff x="628650" y="4791075"/>
              <a:chExt cx="714375" cy="619125"/>
            </a:xfrm>
          </p:grpSpPr>
          <p:sp>
            <p:nvSpPr>
              <p:cNvPr id="508" name="507 Elipse"/>
              <p:cNvSpPr/>
              <p:nvPr/>
            </p:nvSpPr>
            <p:spPr>
              <a:xfrm>
                <a:off x="628650" y="4791075"/>
                <a:ext cx="714375" cy="619125"/>
              </a:xfrm>
              <a:prstGeom prst="ellipse">
                <a:avLst/>
              </a:prstGeom>
              <a:solidFill>
                <a:schemeClr val="bg1"/>
              </a:solidFill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pic>
            <p:nvPicPr>
              <p:cNvPr id="509" name="Picture 19" descr="https://encrypted-tbn2.gstatic.com/images?q=tbn:ANd9GcRYBZASLTkoxmn0FVaGcnKQ4Ivcw_mi4tX433Z7hjuSZMtlGrkHkBzXJjtb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97920" y="4905374"/>
                <a:ext cx="419002" cy="3905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462" name="184 Grupo"/>
            <p:cNvGrpSpPr/>
            <p:nvPr/>
          </p:nvGrpSpPr>
          <p:grpSpPr>
            <a:xfrm>
              <a:off x="5292862" y="3117996"/>
              <a:ext cx="698499" cy="647700"/>
              <a:chOff x="2228850" y="3276600"/>
              <a:chExt cx="714375" cy="619125"/>
            </a:xfrm>
          </p:grpSpPr>
          <p:sp>
            <p:nvSpPr>
              <p:cNvPr id="506" name="505 Elipse"/>
              <p:cNvSpPr/>
              <p:nvPr/>
            </p:nvSpPr>
            <p:spPr>
              <a:xfrm>
                <a:off x="2228850" y="3276600"/>
                <a:ext cx="714375" cy="619125"/>
              </a:xfrm>
              <a:prstGeom prst="ellipse">
                <a:avLst/>
              </a:prstGeom>
              <a:solidFill>
                <a:schemeClr val="bg1"/>
              </a:solidFill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pic>
            <p:nvPicPr>
              <p:cNvPr id="507" name="Picture 3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183" t="19894" r="6213" b="8708"/>
              <a:stretch>
                <a:fillRect/>
              </a:stretch>
            </p:blipFill>
            <p:spPr bwMode="auto">
              <a:xfrm>
                <a:off x="2329486" y="3407507"/>
                <a:ext cx="476832" cy="3503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463" name="185 Grupo"/>
            <p:cNvGrpSpPr/>
            <p:nvPr/>
          </p:nvGrpSpPr>
          <p:grpSpPr>
            <a:xfrm>
              <a:off x="5248566" y="5729430"/>
              <a:ext cx="704850" cy="631500"/>
              <a:chOff x="2905125" y="4248150"/>
              <a:chExt cx="714375" cy="619125"/>
            </a:xfrm>
          </p:grpSpPr>
          <p:sp>
            <p:nvSpPr>
              <p:cNvPr id="504" name="503 Elipse"/>
              <p:cNvSpPr/>
              <p:nvPr/>
            </p:nvSpPr>
            <p:spPr>
              <a:xfrm>
                <a:off x="2905125" y="4248150"/>
                <a:ext cx="714375" cy="619125"/>
              </a:xfrm>
              <a:prstGeom prst="ellipse">
                <a:avLst/>
              </a:prstGeom>
              <a:solidFill>
                <a:schemeClr val="bg1"/>
              </a:solidFill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pic>
            <p:nvPicPr>
              <p:cNvPr id="505" name="Picture 37" descr="https://encrypted-tbn1.gstatic.com/images?q=tbn:ANd9GcRdyxTtmZ6UJ8BhvOaeARtiM6e_hDqJOeYoMU5-UBLRV7S7RNzeEg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02509" y="4411349"/>
                <a:ext cx="502692" cy="3115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464" name="186 Grupo"/>
            <p:cNvGrpSpPr/>
            <p:nvPr/>
          </p:nvGrpSpPr>
          <p:grpSpPr>
            <a:xfrm>
              <a:off x="7252855" y="5640530"/>
              <a:ext cx="762000" cy="704850"/>
              <a:chOff x="2419350" y="5372100"/>
              <a:chExt cx="714375" cy="619125"/>
            </a:xfrm>
          </p:grpSpPr>
          <p:sp>
            <p:nvSpPr>
              <p:cNvPr id="502" name="501 Elipse"/>
              <p:cNvSpPr/>
              <p:nvPr/>
            </p:nvSpPr>
            <p:spPr>
              <a:xfrm>
                <a:off x="2419350" y="5372100"/>
                <a:ext cx="714375" cy="619125"/>
              </a:xfrm>
              <a:prstGeom prst="ellipse">
                <a:avLst/>
              </a:prstGeom>
              <a:solidFill>
                <a:schemeClr val="bg1"/>
              </a:solidFill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pic>
            <p:nvPicPr>
              <p:cNvPr id="503" name="Picture 7" descr="http://www.smartpowergeneration.com/spg/assets/img/myth_icon_1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2646"/>
              <a:stretch>
                <a:fillRect/>
              </a:stretch>
            </p:blipFill>
            <p:spPr bwMode="auto">
              <a:xfrm>
                <a:off x="2546649" y="5465738"/>
                <a:ext cx="501351" cy="3705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520" name="519 Grupo"/>
            <p:cNvGrpSpPr/>
            <p:nvPr/>
          </p:nvGrpSpPr>
          <p:grpSpPr>
            <a:xfrm>
              <a:off x="5511799" y="4070925"/>
              <a:ext cx="2133601" cy="1333499"/>
              <a:chOff x="5511799" y="4165991"/>
              <a:chExt cx="2427393" cy="1155309"/>
            </a:xfrm>
          </p:grpSpPr>
          <p:sp>
            <p:nvSpPr>
              <p:cNvPr id="458" name="457 Elipse"/>
              <p:cNvSpPr/>
              <p:nvPr/>
            </p:nvSpPr>
            <p:spPr>
              <a:xfrm>
                <a:off x="5943600" y="4165991"/>
                <a:ext cx="1549400" cy="1155309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sp>
            <p:nvSpPr>
              <p:cNvPr id="514" name="513 CuadroTexto"/>
              <p:cNvSpPr txBox="1"/>
              <p:nvPr/>
            </p:nvSpPr>
            <p:spPr>
              <a:xfrm>
                <a:off x="5511799" y="4418815"/>
                <a:ext cx="2427393" cy="5332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MX" sz="1700" dirty="0">
                    <a:solidFill>
                      <a:schemeClr val="bg1"/>
                    </a:solidFill>
                  </a:rPr>
                  <a:t>Cámara de Compensación</a:t>
                </a:r>
              </a:p>
            </p:txBody>
          </p:sp>
        </p:grpSp>
        <p:cxnSp>
          <p:nvCxnSpPr>
            <p:cNvPr id="516" name="515 Conector recto"/>
            <p:cNvCxnSpPr/>
            <p:nvPr/>
          </p:nvCxnSpPr>
          <p:spPr>
            <a:xfrm rot="5400000">
              <a:off x="6921500" y="3822700"/>
              <a:ext cx="406400" cy="279400"/>
            </a:xfrm>
            <a:prstGeom prst="line">
              <a:avLst/>
            </a:prstGeom>
            <a:ln w="25400">
              <a:solidFill>
                <a:schemeClr val="accent5">
                  <a:lumMod val="75000"/>
                </a:schemeClr>
              </a:solidFill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2" name="521 Conector recto"/>
            <p:cNvCxnSpPr/>
            <p:nvPr/>
          </p:nvCxnSpPr>
          <p:spPr>
            <a:xfrm rot="16200000" flipH="1">
              <a:off x="5807869" y="3817144"/>
              <a:ext cx="414342" cy="295276"/>
            </a:xfrm>
            <a:prstGeom prst="line">
              <a:avLst/>
            </a:prstGeom>
            <a:ln w="25400">
              <a:solidFill>
                <a:schemeClr val="accent5">
                  <a:lumMod val="75000"/>
                </a:schemeClr>
              </a:solidFill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9" name="528 Conector recto"/>
            <p:cNvCxnSpPr/>
            <p:nvPr/>
          </p:nvCxnSpPr>
          <p:spPr>
            <a:xfrm flipV="1">
              <a:off x="5397500" y="4781550"/>
              <a:ext cx="463550" cy="6350"/>
            </a:xfrm>
            <a:prstGeom prst="line">
              <a:avLst/>
            </a:prstGeom>
            <a:ln w="25400">
              <a:solidFill>
                <a:schemeClr val="accent5">
                  <a:lumMod val="75000"/>
                </a:schemeClr>
              </a:solidFill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1" name="530 Conector recto"/>
            <p:cNvCxnSpPr/>
            <p:nvPr/>
          </p:nvCxnSpPr>
          <p:spPr>
            <a:xfrm rot="5400000" flipH="1" flipV="1">
              <a:off x="5756276" y="5377004"/>
              <a:ext cx="412751" cy="317504"/>
            </a:xfrm>
            <a:prstGeom prst="line">
              <a:avLst/>
            </a:prstGeom>
            <a:ln w="25400">
              <a:solidFill>
                <a:schemeClr val="accent5">
                  <a:lumMod val="75000"/>
                </a:schemeClr>
              </a:solidFill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4" name="533 Conector recto"/>
            <p:cNvCxnSpPr/>
            <p:nvPr/>
          </p:nvCxnSpPr>
          <p:spPr>
            <a:xfrm rot="16200000" flipV="1">
              <a:off x="7027430" y="5330825"/>
              <a:ext cx="354445" cy="333086"/>
            </a:xfrm>
            <a:prstGeom prst="line">
              <a:avLst/>
            </a:prstGeom>
            <a:ln w="25400">
              <a:solidFill>
                <a:schemeClr val="accent5">
                  <a:lumMod val="75000"/>
                </a:schemeClr>
              </a:solidFill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7" name="536 Conector recto"/>
            <p:cNvCxnSpPr/>
            <p:nvPr/>
          </p:nvCxnSpPr>
          <p:spPr>
            <a:xfrm rot="10800000">
              <a:off x="7264406" y="4832352"/>
              <a:ext cx="507994" cy="6348"/>
            </a:xfrm>
            <a:prstGeom prst="line">
              <a:avLst/>
            </a:prstGeom>
            <a:ln w="25400">
              <a:solidFill>
                <a:schemeClr val="accent5">
                  <a:lumMod val="75000"/>
                </a:schemeClr>
              </a:solidFill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95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2149177"/>
              </p:ext>
            </p:extLst>
          </p:nvPr>
        </p:nvGraphicFramePr>
        <p:xfrm>
          <a:off x="857250" y="5440170"/>
          <a:ext cx="2952749" cy="1264920"/>
        </p:xfrm>
        <a:graphic>
          <a:graphicData uri="http://schemas.openxmlformats.org/drawingml/2006/table">
            <a:tbl>
              <a:tblPr firstRow="1" bandRow="1" bandCol="1">
                <a:tableStyleId>{5A111915-BE36-4E01-A7E5-04B1672EAD32}</a:tableStyleId>
              </a:tblPr>
              <a:tblGrid>
                <a:gridCol w="29527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93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100" dirty="0"/>
                        <a:t>Con la Cámara de Compensación se obtiene:</a:t>
                      </a:r>
                    </a:p>
                  </a:txBody>
                  <a:tcPr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183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s-ES" sz="1200" dirty="0"/>
                        <a:t>Mejora la administración de Contratos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183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s-ES" sz="1200" kern="1200" dirty="0"/>
                        <a:t>Incrementa los </a:t>
                      </a:r>
                      <a:r>
                        <a:rPr lang="es-ES" sz="1200" kern="1200" dirty="0" smtClean="0"/>
                        <a:t>Productos </a:t>
                      </a:r>
                      <a:r>
                        <a:rPr lang="es-ES" sz="1200" kern="1200" dirty="0"/>
                        <a:t>comprados y vendidos</a:t>
                      </a:r>
                      <a:endParaRPr lang="es-E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31830">
                <a:tc>
                  <a:txBody>
                    <a:bodyPr/>
                    <a:lstStyle/>
                    <a:p>
                      <a:pPr marL="0" lvl="0" indent="0" algn="just" defTabSz="914400" rtl="0" eaLnBrk="1" latinLnBrk="0" hangingPunct="1">
                        <a:buFont typeface="Wingdings" pitchFamily="2" charset="2"/>
                        <a:buChar char="Ø"/>
                      </a:pPr>
                      <a:r>
                        <a:rPr lang="es-ES" sz="1200" dirty="0"/>
                        <a:t>Una reducción a la exposición al riesgo</a:t>
                      </a:r>
                      <a:endParaRPr lang="es-MX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96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5606490"/>
              </p:ext>
            </p:extLst>
          </p:nvPr>
        </p:nvGraphicFramePr>
        <p:xfrm>
          <a:off x="3821431" y="5440170"/>
          <a:ext cx="4886324" cy="1265430"/>
        </p:xfrm>
        <a:graphic>
          <a:graphicData uri="http://schemas.openxmlformats.org/drawingml/2006/table">
            <a:tbl>
              <a:tblPr firstRow="1" bandRow="1" bandCol="1">
                <a:tableStyleId>{5A111915-BE36-4E01-A7E5-04B1672EAD32}</a:tableStyleId>
              </a:tblPr>
              <a:tblGrid>
                <a:gridCol w="48863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720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100" dirty="0"/>
                        <a:t> Beneficios</a:t>
                      </a:r>
                      <a:r>
                        <a:rPr lang="es-ES" sz="1100" baseline="0" dirty="0"/>
                        <a:t> de la Cámara de Compensación</a:t>
                      </a:r>
                      <a:endParaRPr lang="es-ES" sz="1100" dirty="0"/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4830">
                <a:tc>
                  <a:txBody>
                    <a:bodyPr/>
                    <a:lstStyle/>
                    <a:p>
                      <a:pPr lvl="0" algn="just">
                        <a:buFont typeface="Wingdings" pitchFamily="2" charset="2"/>
                        <a:buChar char="Ø"/>
                      </a:pPr>
                      <a:r>
                        <a:rPr lang="es-ES" sz="1200" baseline="0" dirty="0"/>
                        <a:t>Un </a:t>
                      </a:r>
                      <a:r>
                        <a:rPr lang="es-ES" sz="1200" baseline="0" dirty="0" smtClean="0"/>
                        <a:t>Generador </a:t>
                      </a:r>
                      <a:r>
                        <a:rPr lang="es-ES" sz="1200" baseline="0" dirty="0"/>
                        <a:t>realiza un solo contrato en lugar de varios a la vez</a:t>
                      </a:r>
                      <a:endParaRPr lang="es-E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lvl="0" algn="just">
                        <a:buFont typeface="Wingdings" pitchFamily="2" charset="2"/>
                        <a:buChar char="Ø"/>
                      </a:pPr>
                      <a:r>
                        <a:rPr lang="es-ES" sz="1200" dirty="0"/>
                        <a:t>Posibilita</a:t>
                      </a:r>
                      <a:r>
                        <a:rPr lang="es-ES" sz="1200" baseline="0" dirty="0"/>
                        <a:t> la entrada a más </a:t>
                      </a:r>
                      <a:r>
                        <a:rPr lang="es-ES" sz="1200" baseline="0" dirty="0" smtClean="0"/>
                        <a:t>Compradores </a:t>
                      </a:r>
                      <a:r>
                        <a:rPr lang="es-ES" sz="1200" baseline="0" dirty="0"/>
                        <a:t>por lo que aumenta la demanda</a:t>
                      </a:r>
                      <a:endParaRPr lang="es-E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lvl="0" indent="0" algn="just" defTabSz="914400" rtl="0" eaLnBrk="1" latinLnBrk="0" hangingPunct="1">
                        <a:buFont typeface="Wingdings" pitchFamily="2" charset="2"/>
                        <a:buChar char="Ø"/>
                      </a:pPr>
                      <a:r>
                        <a:rPr lang="es-MX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Mediante</a:t>
                      </a:r>
                      <a:r>
                        <a:rPr lang="es-MX" sz="12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su Red de Seguridad disminuye el riesgo de incumplimiento</a:t>
                      </a:r>
                      <a:endParaRPr lang="es-MX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92" name="9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327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Garantías de los Compradores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69911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graphicFrame>
        <p:nvGraphicFramePr>
          <p:cNvPr id="35" name="Diagrama 6"/>
          <p:cNvGraphicFramePr/>
          <p:nvPr>
            <p:extLst>
              <p:ext uri="{D42A27DB-BD31-4B8C-83A1-F6EECF244321}">
                <p14:modId xmlns:p14="http://schemas.microsoft.com/office/powerpoint/2010/main" val="2997377152"/>
              </p:ext>
            </p:extLst>
          </p:nvPr>
        </p:nvGraphicFramePr>
        <p:xfrm>
          <a:off x="229750" y="1573665"/>
          <a:ext cx="9234290" cy="11030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sp>
        <p:nvSpPr>
          <p:cNvPr id="21" name="20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430242" y="6356351"/>
            <a:ext cx="2057400" cy="365125"/>
          </a:xfrm>
        </p:spPr>
        <p:txBody>
          <a:bodyPr/>
          <a:lstStyle/>
          <a:p>
            <a:fld id="{C9966A13-F9AF-4CB5-AE86-3EBB639FB98C}" type="slidenum">
              <a:rPr lang="es-ES" smtClean="0"/>
              <a:pPr/>
              <a:t>30</a:t>
            </a:fld>
            <a:endParaRPr lang="es-ES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grpSp>
        <p:nvGrpSpPr>
          <p:cNvPr id="15" name="9 Grupo"/>
          <p:cNvGrpSpPr/>
          <p:nvPr/>
        </p:nvGrpSpPr>
        <p:grpSpPr>
          <a:xfrm>
            <a:off x="7016489" y="3864510"/>
            <a:ext cx="1907824" cy="1252690"/>
            <a:chOff x="3793258" y="1701638"/>
            <a:chExt cx="2214465" cy="87834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6" name="10 Rectángulo redondeado"/>
            <p:cNvSpPr/>
            <p:nvPr/>
          </p:nvSpPr>
          <p:spPr>
            <a:xfrm>
              <a:off x="3793258" y="1701638"/>
              <a:ext cx="2208801" cy="872464"/>
            </a:xfrm>
            <a:prstGeom prst="roundRect">
              <a:avLst>
                <a:gd name="adj" fmla="val 10000"/>
              </a:avLst>
            </a:prstGeom>
            <a:solidFill>
              <a:schemeClr val="tx2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11 Rectángulo"/>
            <p:cNvSpPr/>
            <p:nvPr/>
          </p:nvSpPr>
          <p:spPr>
            <a:xfrm>
              <a:off x="3850030" y="1758622"/>
              <a:ext cx="2157693" cy="821356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200" b="1" dirty="0"/>
                <a:t>Monto inicial </a:t>
              </a:r>
              <a:br>
                <a:rPr lang="es-MX" sz="1200" b="1" dirty="0"/>
              </a:br>
              <a:r>
                <a:rPr lang="es-MX" sz="1200" b="1" dirty="0"/>
                <a:t>de la GC y la CFR</a:t>
              </a:r>
            </a:p>
          </p:txBody>
        </p:sp>
      </p:grpSp>
      <p:grpSp>
        <p:nvGrpSpPr>
          <p:cNvPr id="19" name="9 Grupo"/>
          <p:cNvGrpSpPr/>
          <p:nvPr/>
        </p:nvGrpSpPr>
        <p:grpSpPr>
          <a:xfrm>
            <a:off x="2450432" y="4722314"/>
            <a:ext cx="1919084" cy="969011"/>
            <a:chOff x="3824476" y="1733068"/>
            <a:chExt cx="2208801" cy="872464"/>
          </a:xfrm>
          <a:solidFill>
            <a:schemeClr val="tx2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0" name="10 Rectángulo redondeado"/>
            <p:cNvSpPr/>
            <p:nvPr/>
          </p:nvSpPr>
          <p:spPr>
            <a:xfrm>
              <a:off x="3824476" y="1733068"/>
              <a:ext cx="2208801" cy="872464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11 Rectángulo"/>
            <p:cNvSpPr/>
            <p:nvPr/>
          </p:nvSpPr>
          <p:spPr>
            <a:xfrm>
              <a:off x="3850030" y="1758622"/>
              <a:ext cx="2157693" cy="821356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400" dirty="0"/>
                <a:t>Contribución al </a:t>
              </a:r>
              <a:br>
                <a:rPr lang="es-MX" sz="1400" dirty="0"/>
              </a:br>
              <a:r>
                <a:rPr lang="es-MX" sz="1400" dirty="0"/>
                <a:t>Fondo de Reserva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400" kern="1200" dirty="0"/>
                <a:t>(CFR)</a:t>
              </a:r>
            </a:p>
          </p:txBody>
        </p:sp>
      </p:grpSp>
      <p:grpSp>
        <p:nvGrpSpPr>
          <p:cNvPr id="24" name="9 Grupo"/>
          <p:cNvGrpSpPr/>
          <p:nvPr/>
        </p:nvGrpSpPr>
        <p:grpSpPr>
          <a:xfrm>
            <a:off x="2465014" y="3388400"/>
            <a:ext cx="1910418" cy="969011"/>
            <a:chOff x="3824476" y="1733068"/>
            <a:chExt cx="2208801" cy="872464"/>
          </a:xfrm>
          <a:solidFill>
            <a:schemeClr val="tx2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5" name="10 Rectángulo redondeado"/>
            <p:cNvSpPr/>
            <p:nvPr/>
          </p:nvSpPr>
          <p:spPr>
            <a:xfrm>
              <a:off x="3824476" y="1733068"/>
              <a:ext cx="2208801" cy="872464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11 Rectángulo"/>
            <p:cNvSpPr/>
            <p:nvPr/>
          </p:nvSpPr>
          <p:spPr>
            <a:xfrm>
              <a:off x="3850030" y="1758622"/>
              <a:ext cx="2157693" cy="821356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400" dirty="0"/>
                <a:t> Garantía de Cumplimiento 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400" dirty="0"/>
                <a:t>(GC)</a:t>
              </a:r>
              <a:endParaRPr lang="es-MX" sz="1400" b="1" kern="1200" dirty="0"/>
            </a:p>
          </p:txBody>
        </p:sp>
      </p:grpSp>
      <p:sp>
        <p:nvSpPr>
          <p:cNvPr id="4" name="Abrir llave 3"/>
          <p:cNvSpPr/>
          <p:nvPr/>
        </p:nvSpPr>
        <p:spPr>
          <a:xfrm>
            <a:off x="2343723" y="3901069"/>
            <a:ext cx="101928" cy="1311716"/>
          </a:xfrm>
          <a:prstGeom prst="leftBrace">
            <a:avLst/>
          </a:prstGeom>
          <a:ln w="254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27" name="Abrir llave 26"/>
          <p:cNvSpPr/>
          <p:nvPr/>
        </p:nvSpPr>
        <p:spPr>
          <a:xfrm flipH="1">
            <a:off x="6715855" y="3854016"/>
            <a:ext cx="153488" cy="1368210"/>
          </a:xfrm>
          <a:prstGeom prst="leftBrace">
            <a:avLst/>
          </a:prstGeom>
          <a:ln w="254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grpSp>
        <p:nvGrpSpPr>
          <p:cNvPr id="31" name="9 Grupo"/>
          <p:cNvGrpSpPr/>
          <p:nvPr/>
        </p:nvGrpSpPr>
        <p:grpSpPr>
          <a:xfrm>
            <a:off x="4789113" y="3389180"/>
            <a:ext cx="1932657" cy="969011"/>
            <a:chOff x="3824476" y="1733068"/>
            <a:chExt cx="2208801" cy="872464"/>
          </a:xfrm>
          <a:solidFill>
            <a:schemeClr val="tx2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32" name="10 Rectángulo redondeado"/>
            <p:cNvSpPr/>
            <p:nvPr/>
          </p:nvSpPr>
          <p:spPr>
            <a:xfrm>
              <a:off x="3824476" y="1733068"/>
              <a:ext cx="2208801" cy="872464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11 Rectángulo"/>
                <p:cNvSpPr/>
                <p:nvPr/>
              </p:nvSpPr>
              <p:spPr>
                <a:xfrm>
                  <a:off x="3850030" y="1758622"/>
                  <a:ext cx="2157693" cy="821356"/>
                </a:xfrm>
                <a:prstGeom prst="rect">
                  <a:avLst/>
                </a:prstGeom>
                <a:grpFill/>
                <a:ln>
                  <a:noFill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p3d>
                  <a:bevelT w="190500" h="38100"/>
                </a:sp3d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0160" tIns="10160" rIns="10160" bIns="10160" numCol="1" spcCol="1270" anchor="ctr" anchorCtr="0">
                  <a:noAutofit/>
                </a:bodyPr>
                <a:lstStyle/>
                <a:p>
                  <a:pPr lvl="0" algn="ctr" defTabSz="7112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419" sz="14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MX" sz="1400" b="1" i="1">
                                <a:latin typeface="Cambria Math" panose="02040503050406030204" pitchFamily="18" charset="0"/>
                              </a:rPr>
                              <m:t>𝑬𝑪</m:t>
                            </m:r>
                            <m:r>
                              <a:rPr lang="es-MX" sz="1400" b="1" i="1" smtClean="0">
                                <a:latin typeface="Cambria Math" panose="02040503050406030204" pitchFamily="18" charset="0"/>
                              </a:rPr>
                              <m:t>𝑪𝑷</m:t>
                            </m:r>
                          </m:e>
                          <m:sub>
                            <m:r>
                              <a:rPr lang="es-MX" sz="1400" b="1" i="1">
                                <a:latin typeface="Cambria Math" panose="02040503050406030204" pitchFamily="18" charset="0"/>
                              </a:rPr>
                              <m:t>𝒄</m:t>
                            </m:r>
                            <m:r>
                              <a:rPr lang="es-MX" sz="1400" b="1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s-MX" sz="1400" b="1" i="1">
                                <a:latin typeface="Cambria Math" panose="02040503050406030204" pitchFamily="18" charset="0"/>
                              </a:rPr>
                              <m:t>𝒕</m:t>
                            </m:r>
                            <m:r>
                              <a:rPr lang="es-MX" sz="1400" b="1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s-MX" sz="1400" b="1" i="1">
                                <a:latin typeface="Cambria Math" panose="02040503050406030204" pitchFamily="18" charset="0"/>
                              </a:rPr>
                              <m:t>𝟐𝟎</m:t>
                            </m:r>
                          </m:sub>
                        </m:sSub>
                        <m:r>
                          <a:rPr lang="es-MX" sz="1400" b="1" i="1">
                            <a:latin typeface="Cambria Math" panose="02040503050406030204" pitchFamily="18" charset="0"/>
                          </a:rPr>
                          <m:t>∗</m:t>
                        </m:r>
                        <m:r>
                          <a:rPr lang="es-MX" sz="1400" b="1" i="1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s-MX" sz="1400" b="1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s-MX" sz="1400" b="1" i="1">
                            <a:latin typeface="Cambria Math" panose="02040503050406030204" pitchFamily="18" charset="0"/>
                          </a:rPr>
                          <m:t>𝟐𝟓</m:t>
                        </m:r>
                        <m:r>
                          <a:rPr lang="es-MX" sz="1400" b="1">
                            <a:latin typeface="Cambria Math" panose="02040503050406030204" pitchFamily="18" charset="0"/>
                          </a:rPr>
                          <m:t> </m:t>
                        </m:r>
                      </m:oMath>
                    </m:oMathPara>
                  </a14:m>
                  <a:endParaRPr lang="es-MX" sz="1400" b="1" kern="1200" dirty="0"/>
                </a:p>
              </p:txBody>
            </p:sp>
          </mc:Choice>
          <mc:Fallback xmlns="">
            <p:sp>
              <p:nvSpPr>
                <p:cNvPr id="33" name="11 Rectángulo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50030" y="1758622"/>
                  <a:ext cx="2157693" cy="821356"/>
                </a:xfrm>
                <a:prstGeom prst="rect">
                  <a:avLst/>
                </a:prstGeom>
                <a:blipFill rotWithShape="0">
                  <a:blip r:embed="rId8" cstate="print"/>
                  <a:stretch>
                    <a:fillRect/>
                  </a:stretch>
                </a:blipFill>
                <a:ln>
                  <a:noFill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</p:spPr>
              <p:txBody>
                <a:bodyPr/>
                <a:lstStyle/>
                <a:p>
                  <a:r>
                    <a:rPr lang="es-419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7" name="Conector recto 6"/>
          <p:cNvCxnSpPr>
            <a:stCxn id="25" idx="3"/>
            <a:endCxn id="32" idx="1"/>
          </p:cNvCxnSpPr>
          <p:nvPr/>
        </p:nvCxnSpPr>
        <p:spPr>
          <a:xfrm>
            <a:off x="4375432" y="3872906"/>
            <a:ext cx="413681" cy="780"/>
          </a:xfrm>
          <a:prstGeom prst="line">
            <a:avLst/>
          </a:prstGeom>
          <a:ln w="254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ector recto 36"/>
          <p:cNvCxnSpPr>
            <a:stCxn id="20" idx="3"/>
          </p:cNvCxnSpPr>
          <p:nvPr/>
        </p:nvCxnSpPr>
        <p:spPr>
          <a:xfrm>
            <a:off x="4369516" y="5206820"/>
            <a:ext cx="405016" cy="780"/>
          </a:xfrm>
          <a:prstGeom prst="line">
            <a:avLst/>
          </a:prstGeom>
          <a:ln w="254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9 Grupo"/>
          <p:cNvGrpSpPr/>
          <p:nvPr/>
        </p:nvGrpSpPr>
        <p:grpSpPr>
          <a:xfrm>
            <a:off x="4767011" y="4737720"/>
            <a:ext cx="1942928" cy="969011"/>
            <a:chOff x="3824476" y="1733068"/>
            <a:chExt cx="2208801" cy="872464"/>
          </a:xfrm>
          <a:solidFill>
            <a:schemeClr val="tx2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47" name="10 Rectángulo redondeado"/>
            <p:cNvSpPr/>
            <p:nvPr/>
          </p:nvSpPr>
          <p:spPr>
            <a:xfrm>
              <a:off x="3824476" y="1733068"/>
              <a:ext cx="2208801" cy="872464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8" name="11 Rectángulo"/>
                <p:cNvSpPr/>
                <p:nvPr/>
              </p:nvSpPr>
              <p:spPr>
                <a:xfrm>
                  <a:off x="3850030" y="1758622"/>
                  <a:ext cx="2157693" cy="821356"/>
                </a:xfrm>
                <a:prstGeom prst="rect">
                  <a:avLst/>
                </a:prstGeom>
                <a:grpFill/>
                <a:ln>
                  <a:noFill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p3d>
                  <a:bevelT w="190500" h="38100"/>
                </a:sp3d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0160" tIns="10160" rIns="10160" bIns="10160" numCol="1" spcCol="1270" anchor="ctr" anchorCtr="0">
                  <a:noAutofit/>
                </a:bodyPr>
                <a:lstStyle/>
                <a:p>
                  <a:pPr lvl="0" algn="ctr" defTabSz="7112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419" sz="14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MX" sz="1400" b="1" i="1">
                                <a:latin typeface="Cambria Math" panose="02040503050406030204" pitchFamily="18" charset="0"/>
                              </a:rPr>
                              <m:t>𝑬</m:t>
                            </m:r>
                            <m:r>
                              <a:rPr lang="es-MX" sz="1400" b="1" i="1" smtClean="0">
                                <a:latin typeface="Cambria Math" panose="02040503050406030204" pitchFamily="18" charset="0"/>
                              </a:rPr>
                              <m:t>𝑪</m:t>
                            </m:r>
                            <m:r>
                              <a:rPr lang="es-MX" sz="1400" b="1" i="1">
                                <a:latin typeface="Cambria Math" panose="02040503050406030204" pitchFamily="18" charset="0"/>
                              </a:rPr>
                              <m:t>𝑪𝑳𝑷</m:t>
                            </m:r>
                          </m:e>
                          <m:sub>
                            <m:r>
                              <a:rPr lang="es-MX" sz="1400" b="1" i="1">
                                <a:latin typeface="Cambria Math" panose="02040503050406030204" pitchFamily="18" charset="0"/>
                              </a:rPr>
                              <m:t>𝒄</m:t>
                            </m:r>
                            <m:r>
                              <a:rPr lang="es-MX" sz="1400" b="1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s-MX" sz="1400" b="1" i="1">
                                <a:latin typeface="Cambria Math" panose="02040503050406030204" pitchFamily="18" charset="0"/>
                              </a:rPr>
                              <m:t>𝒕</m:t>
                            </m:r>
                            <m:r>
                              <a:rPr lang="es-MX" sz="1400" b="1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s-MX" sz="1400" b="1" i="1">
                                <a:latin typeface="Cambria Math" panose="02040503050406030204" pitchFamily="18" charset="0"/>
                              </a:rPr>
                              <m:t>𝟐𝟎</m:t>
                            </m:r>
                          </m:sub>
                        </m:sSub>
                        <m:r>
                          <a:rPr lang="es-MX" sz="1400" b="1" i="1">
                            <a:latin typeface="Cambria Math" panose="02040503050406030204" pitchFamily="18" charset="0"/>
                          </a:rPr>
                          <m:t>∗</m:t>
                        </m:r>
                        <m:r>
                          <a:rPr lang="es-MX" sz="1400" b="1" i="1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s-MX" sz="1400" b="1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s-MX" sz="1400" b="1" i="1">
                            <a:latin typeface="Cambria Math" panose="02040503050406030204" pitchFamily="18" charset="0"/>
                          </a:rPr>
                          <m:t>𝟐𝟓</m:t>
                        </m:r>
                        <m:r>
                          <a:rPr lang="es-MX" sz="1400" b="1">
                            <a:latin typeface="Cambria Math" panose="02040503050406030204" pitchFamily="18" charset="0"/>
                          </a:rPr>
                          <m:t> </m:t>
                        </m:r>
                      </m:oMath>
                    </m:oMathPara>
                  </a14:m>
                  <a:endParaRPr lang="es-MX" sz="1400" b="1" kern="1200" dirty="0"/>
                </a:p>
              </p:txBody>
            </p:sp>
          </mc:Choice>
          <mc:Fallback xmlns="">
            <p:sp>
              <p:nvSpPr>
                <p:cNvPr id="48" name="11 Rectángulo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50030" y="1758622"/>
                  <a:ext cx="2157693" cy="821356"/>
                </a:xfrm>
                <a:prstGeom prst="rect">
                  <a:avLst/>
                </a:prstGeom>
                <a:blipFill rotWithShape="0">
                  <a:blip r:embed="rId9"/>
                  <a:stretch>
                    <a:fillRect/>
                  </a:stretch>
                </a:blipFill>
                <a:ln>
                  <a:noFill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</p:spPr>
              <p:txBody>
                <a:bodyPr/>
                <a:lstStyle/>
                <a:p>
                  <a:r>
                    <a:rPr lang="es-419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6" name="35 Grupo"/>
          <p:cNvGrpSpPr/>
          <p:nvPr/>
        </p:nvGrpSpPr>
        <p:grpSpPr>
          <a:xfrm>
            <a:off x="280405" y="3945615"/>
            <a:ext cx="1902944" cy="1244310"/>
            <a:chOff x="141865" y="3945615"/>
            <a:chExt cx="1902944" cy="1244310"/>
          </a:xfrm>
        </p:grpSpPr>
        <p:sp>
          <p:nvSpPr>
            <p:cNvPr id="38" name="10 Rectángulo redondeado"/>
            <p:cNvSpPr/>
            <p:nvPr/>
          </p:nvSpPr>
          <p:spPr>
            <a:xfrm>
              <a:off x="141865" y="3945615"/>
              <a:ext cx="1902944" cy="1244310"/>
            </a:xfrm>
            <a:prstGeom prst="roundRect">
              <a:avLst>
                <a:gd name="adj" fmla="val 10000"/>
              </a:avLst>
            </a:prstGeom>
            <a:solidFill>
              <a:schemeClr val="tx2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9" name="11 Rectángulo"/>
            <p:cNvSpPr/>
            <p:nvPr/>
          </p:nvSpPr>
          <p:spPr>
            <a:xfrm>
              <a:off x="163880" y="3982060"/>
              <a:ext cx="1858913" cy="1171420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200" dirty="0"/>
                <a:t>La Cámara de Compensación notificará al Comprador el monto inicial (20 </a:t>
              </a:r>
              <a:r>
                <a:rPr lang="es-MX" sz="1200" dirty="0" smtClean="0"/>
                <a:t>días </a:t>
              </a:r>
              <a:r>
                <a:rPr lang="es-MX" sz="1200" dirty="0"/>
                <a:t>antes de la </a:t>
              </a:r>
              <a:br>
                <a:rPr lang="es-MX" sz="1200" dirty="0"/>
              </a:br>
              <a:r>
                <a:rPr lang="es-MX" sz="1200" dirty="0"/>
                <a:t>firma del Contrato)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7698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CuadroTexto 33"/>
          <p:cNvSpPr txBox="1"/>
          <p:nvPr/>
        </p:nvSpPr>
        <p:spPr>
          <a:xfrm>
            <a:off x="5621854" y="5435674"/>
            <a:ext cx="1618827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400" b="1" dirty="0" smtClean="0"/>
              <a:t>CFR</a:t>
            </a:r>
            <a:endParaRPr lang="es-ES_tradnl" sz="1400" b="1" dirty="0"/>
          </a:p>
          <a:p>
            <a:pPr algn="ctr"/>
            <a:r>
              <a:rPr lang="es-ES_tradnl" sz="500" b="1" dirty="0"/>
              <a:t> </a:t>
            </a:r>
            <a:endParaRPr lang="es-ES_tradnl" sz="1400" b="1" dirty="0"/>
          </a:p>
          <a:p>
            <a:pPr algn="ctr"/>
            <a:r>
              <a:rPr lang="es-ES_tradnl" sz="1100" b="1" dirty="0"/>
              <a:t>Cartas de Crédito </a:t>
            </a:r>
          </a:p>
          <a:p>
            <a:pPr algn="ctr"/>
            <a:endParaRPr lang="es-ES_tradnl" sz="500" b="1" dirty="0"/>
          </a:p>
          <a:p>
            <a:pPr algn="ctr"/>
            <a:r>
              <a:rPr lang="es-ES_tradnl" sz="1100" b="1" dirty="0"/>
              <a:t>Depósito en </a:t>
            </a:r>
            <a:r>
              <a:rPr lang="es-ES_tradnl" sz="1100" b="1" dirty="0" smtClean="0"/>
              <a:t>Garantía</a:t>
            </a:r>
            <a:endParaRPr lang="es-ES_tradnl" sz="300" dirty="0"/>
          </a:p>
          <a:p>
            <a:pPr algn="ctr"/>
            <a:r>
              <a:rPr lang="es-ES_tradnl" sz="1100" dirty="0"/>
              <a:t>(sin utilizar por la CC)</a:t>
            </a:r>
            <a:endParaRPr lang="es-MX" sz="1100" dirty="0"/>
          </a:p>
        </p:txBody>
      </p:sp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Garantías de los Compradores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31</a:t>
            </a:fld>
            <a:endParaRPr lang="es-ES" dirty="0"/>
          </a:p>
        </p:txBody>
      </p:sp>
      <p:graphicFrame>
        <p:nvGraphicFramePr>
          <p:cNvPr id="8" name="Diagrama 6"/>
          <p:cNvGraphicFramePr/>
          <p:nvPr>
            <p:extLst>
              <p:ext uri="{D42A27DB-BD31-4B8C-83A1-F6EECF244321}">
                <p14:modId xmlns:p14="http://schemas.microsoft.com/office/powerpoint/2010/main" val="1789078962"/>
              </p:ext>
            </p:extLst>
          </p:nvPr>
        </p:nvGraphicFramePr>
        <p:xfrm>
          <a:off x="229750" y="1573665"/>
          <a:ext cx="9234290" cy="11030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4" name="Más 53"/>
          <p:cNvSpPr/>
          <p:nvPr/>
        </p:nvSpPr>
        <p:spPr>
          <a:xfrm>
            <a:off x="2386272" y="5623561"/>
            <a:ext cx="193040" cy="179070"/>
          </a:xfrm>
          <a:prstGeom prst="mathPlus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100"/>
          </a:p>
        </p:txBody>
      </p:sp>
      <p:sp>
        <p:nvSpPr>
          <p:cNvPr id="59" name="58 Igual que"/>
          <p:cNvSpPr/>
          <p:nvPr/>
        </p:nvSpPr>
        <p:spPr>
          <a:xfrm>
            <a:off x="6706337" y="5507131"/>
            <a:ext cx="203200" cy="182880"/>
          </a:xfrm>
          <a:prstGeom prst="mathEqual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61" name="CuadroTexto 41"/>
          <p:cNvSpPr txBox="1"/>
          <p:nvPr/>
        </p:nvSpPr>
        <p:spPr>
          <a:xfrm>
            <a:off x="1474624" y="4645944"/>
            <a:ext cx="1980561" cy="43088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es-MX"/>
            </a:defPPr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MX" sz="1100" b="1" dirty="0" smtClean="0"/>
              <a:t>Exposición al Cargo de Capital </a:t>
            </a:r>
            <a:r>
              <a:rPr lang="es-MX" sz="1100" b="1" dirty="0"/>
              <a:t/>
            </a:r>
            <a:br>
              <a:rPr lang="es-MX" sz="1100" b="1" dirty="0"/>
            </a:br>
            <a:r>
              <a:rPr lang="es-MX" sz="1100" b="1" dirty="0"/>
              <a:t>de Largo Plazo (ECLP)</a:t>
            </a:r>
          </a:p>
        </p:txBody>
      </p:sp>
      <p:sp>
        <p:nvSpPr>
          <p:cNvPr id="62" name="61 Igual que"/>
          <p:cNvSpPr/>
          <p:nvPr/>
        </p:nvSpPr>
        <p:spPr>
          <a:xfrm>
            <a:off x="2636885" y="5174827"/>
            <a:ext cx="203200" cy="182880"/>
          </a:xfrm>
          <a:prstGeom prst="mathEqual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63" name="Más 53"/>
          <p:cNvSpPr/>
          <p:nvPr/>
        </p:nvSpPr>
        <p:spPr>
          <a:xfrm>
            <a:off x="2393892" y="3726181"/>
            <a:ext cx="193040" cy="179070"/>
          </a:xfrm>
          <a:prstGeom prst="mathPlus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100"/>
          </a:p>
        </p:txBody>
      </p:sp>
      <p:sp>
        <p:nvSpPr>
          <p:cNvPr id="64" name="63 Igual que"/>
          <p:cNvSpPr/>
          <p:nvPr/>
        </p:nvSpPr>
        <p:spPr>
          <a:xfrm>
            <a:off x="2652972" y="3120390"/>
            <a:ext cx="203200" cy="182880"/>
          </a:xfrm>
          <a:prstGeom prst="mathEqual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65" name="CuadroTexto 38"/>
          <p:cNvSpPr txBox="1"/>
          <p:nvPr/>
        </p:nvSpPr>
        <p:spPr>
          <a:xfrm>
            <a:off x="1635966" y="3059430"/>
            <a:ext cx="16805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/>
              <a:t>            ECCP</a:t>
            </a:r>
            <a:endParaRPr lang="es-MX" sz="1100" b="1" dirty="0"/>
          </a:p>
        </p:txBody>
      </p:sp>
      <p:sp>
        <p:nvSpPr>
          <p:cNvPr id="68" name="Rectángulo 49"/>
          <p:cNvSpPr/>
          <p:nvPr/>
        </p:nvSpPr>
        <p:spPr>
          <a:xfrm>
            <a:off x="5610643" y="2555869"/>
            <a:ext cx="1640541" cy="1825444"/>
          </a:xfrm>
          <a:prstGeom prst="rect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70" name="Rectángulo 50"/>
          <p:cNvSpPr/>
          <p:nvPr/>
        </p:nvSpPr>
        <p:spPr>
          <a:xfrm>
            <a:off x="5610643" y="4637862"/>
            <a:ext cx="1640541" cy="1825444"/>
          </a:xfrm>
          <a:prstGeom prst="rect">
            <a:avLst/>
          </a:prstGeom>
          <a:noFill/>
          <a:ln w="317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71" name="Rectángulo 51"/>
          <p:cNvSpPr/>
          <p:nvPr/>
        </p:nvSpPr>
        <p:spPr>
          <a:xfrm>
            <a:off x="1462979" y="4640044"/>
            <a:ext cx="1991498" cy="1825444"/>
          </a:xfrm>
          <a:prstGeom prst="rect">
            <a:avLst/>
          </a:prstGeom>
          <a:noFill/>
          <a:ln w="317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72" name="Abrir llave 10"/>
          <p:cNvSpPr/>
          <p:nvPr/>
        </p:nvSpPr>
        <p:spPr>
          <a:xfrm>
            <a:off x="934946" y="3408431"/>
            <a:ext cx="380738" cy="2163311"/>
          </a:xfrm>
          <a:prstGeom prst="leftBrace">
            <a:avLst>
              <a:gd name="adj1" fmla="val 0"/>
              <a:gd name="adj2" fmla="val 50000"/>
            </a:avLst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 sz="1100"/>
          </a:p>
        </p:txBody>
      </p:sp>
      <p:sp>
        <p:nvSpPr>
          <p:cNvPr id="73" name="CuadroTexto 11"/>
          <p:cNvSpPr txBox="1"/>
          <p:nvPr/>
        </p:nvSpPr>
        <p:spPr>
          <a:xfrm>
            <a:off x="5618476" y="2572227"/>
            <a:ext cx="1625600" cy="430887"/>
          </a:xfrm>
          <a:prstGeom prst="rect">
            <a:avLst/>
          </a:prstGeom>
          <a:solidFill>
            <a:schemeClr val="accent5">
              <a:lumMod val="75000"/>
            </a:schemeClr>
          </a:solidFill>
          <a:ln w="41275">
            <a:noFill/>
            <a:prstDash val="solid"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b="1" dirty="0" smtClean="0">
                <a:solidFill>
                  <a:schemeClr val="bg1"/>
                </a:solidFill>
              </a:rPr>
              <a:t> </a:t>
            </a:r>
            <a:r>
              <a:rPr lang="es-MX" sz="1100" b="1" dirty="0">
                <a:solidFill>
                  <a:schemeClr val="bg1"/>
                </a:solidFill>
              </a:rPr>
              <a:t>Garantía de Cumplimiento </a:t>
            </a:r>
            <a:r>
              <a:rPr lang="es-MX" sz="1100" b="1" dirty="0" smtClean="0">
                <a:solidFill>
                  <a:schemeClr val="bg1"/>
                </a:solidFill>
              </a:rPr>
              <a:t>(GC</a:t>
            </a:r>
            <a:r>
              <a:rPr lang="es-MX" sz="1100" b="1" dirty="0">
                <a:solidFill>
                  <a:schemeClr val="bg1"/>
                </a:solidFill>
              </a:rPr>
              <a:t>) </a:t>
            </a:r>
          </a:p>
        </p:txBody>
      </p:sp>
      <p:sp>
        <p:nvSpPr>
          <p:cNvPr id="74" name="CuadroTexto 12"/>
          <p:cNvSpPr txBox="1"/>
          <p:nvPr/>
        </p:nvSpPr>
        <p:spPr>
          <a:xfrm>
            <a:off x="5616969" y="4654926"/>
            <a:ext cx="1627107" cy="76944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b="1" dirty="0" smtClean="0">
                <a:solidFill>
                  <a:schemeClr val="bg1"/>
                </a:solidFill>
              </a:rPr>
              <a:t>Contribución </a:t>
            </a:r>
            <a:r>
              <a:rPr lang="es-MX" sz="1100" b="1" dirty="0">
                <a:solidFill>
                  <a:schemeClr val="bg1"/>
                </a:solidFill>
              </a:rPr>
              <a:t>al </a:t>
            </a:r>
            <a:br>
              <a:rPr lang="es-MX" sz="1100" b="1" dirty="0">
                <a:solidFill>
                  <a:schemeClr val="bg1"/>
                </a:solidFill>
              </a:rPr>
            </a:br>
            <a:r>
              <a:rPr lang="es-MX" sz="1100" b="1" dirty="0">
                <a:solidFill>
                  <a:schemeClr val="bg1"/>
                </a:solidFill>
              </a:rPr>
              <a:t>Fondo de Reserva</a:t>
            </a:r>
          </a:p>
          <a:p>
            <a:pPr algn="ctr"/>
            <a:r>
              <a:rPr lang="es-MX" sz="1100" b="1" dirty="0" smtClean="0">
                <a:solidFill>
                  <a:schemeClr val="bg1"/>
                </a:solidFill>
              </a:rPr>
              <a:t>(CFR)</a:t>
            </a:r>
          </a:p>
          <a:p>
            <a:pPr algn="ctr"/>
            <a:endParaRPr lang="es-MX" sz="1100" b="1" dirty="0">
              <a:solidFill>
                <a:schemeClr val="bg1"/>
              </a:solidFill>
            </a:endParaRPr>
          </a:p>
        </p:txBody>
      </p:sp>
      <p:sp>
        <p:nvSpPr>
          <p:cNvPr id="75" name="CuadroTexto 13"/>
          <p:cNvSpPr txBox="1"/>
          <p:nvPr/>
        </p:nvSpPr>
        <p:spPr>
          <a:xfrm>
            <a:off x="7179734" y="2555630"/>
            <a:ext cx="1439332" cy="1823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1000" dirty="0"/>
              <a:t>ECCP ≤ 80% del </a:t>
            </a:r>
            <a:r>
              <a:rPr lang="es-MX" sz="1000" dirty="0" smtClean="0"/>
              <a:t>GC</a:t>
            </a:r>
            <a:endParaRPr lang="es-MX" sz="1000" dirty="0"/>
          </a:p>
          <a:p>
            <a:pPr algn="r"/>
            <a:endParaRPr lang="es-MX" sz="2000" dirty="0"/>
          </a:p>
          <a:p>
            <a:pPr algn="r"/>
            <a:r>
              <a:rPr lang="es-MX" sz="1000" dirty="0"/>
              <a:t>ECCP&gt;80% del </a:t>
            </a:r>
            <a:r>
              <a:rPr lang="es-MX" sz="1000" dirty="0" smtClean="0"/>
              <a:t>GC     </a:t>
            </a:r>
            <a:r>
              <a:rPr lang="es-MX" sz="1000" dirty="0"/>
              <a:t>pero ≤ 90% de </a:t>
            </a:r>
            <a:r>
              <a:rPr lang="es-MX" sz="1000" dirty="0" smtClean="0"/>
              <a:t>GC</a:t>
            </a:r>
            <a:endParaRPr lang="es-MX" sz="1000" dirty="0"/>
          </a:p>
          <a:p>
            <a:pPr algn="r"/>
            <a:endParaRPr lang="es-MX" sz="1400" dirty="0"/>
          </a:p>
          <a:p>
            <a:pPr algn="r"/>
            <a:r>
              <a:rPr lang="es-MX" sz="1000" dirty="0"/>
              <a:t>ECCP&gt;90% del </a:t>
            </a:r>
            <a:r>
              <a:rPr lang="es-MX" sz="1000" dirty="0"/>
              <a:t> </a:t>
            </a:r>
            <a:r>
              <a:rPr lang="es-MX" sz="1000" dirty="0" smtClean="0"/>
              <a:t> </a:t>
            </a:r>
            <a:r>
              <a:rPr lang="es-MX" sz="1000" dirty="0" smtClean="0"/>
              <a:t>GC   </a:t>
            </a:r>
            <a:r>
              <a:rPr lang="es-MX" sz="1000" dirty="0"/>
              <a:t>pero ≤95% del </a:t>
            </a:r>
            <a:r>
              <a:rPr lang="es-MX" sz="1000" dirty="0" smtClean="0"/>
              <a:t>GC</a:t>
            </a:r>
            <a:endParaRPr lang="es-MX" sz="1000" dirty="0"/>
          </a:p>
          <a:p>
            <a:pPr algn="r"/>
            <a:endParaRPr lang="es-MX" dirty="0"/>
          </a:p>
          <a:p>
            <a:pPr algn="r"/>
            <a:r>
              <a:rPr lang="es-MX" sz="1000" dirty="0"/>
              <a:t>ECCP&gt;95</a:t>
            </a:r>
            <a:r>
              <a:rPr lang="es-MX" sz="1050" dirty="0"/>
              <a:t>% del </a:t>
            </a:r>
            <a:r>
              <a:rPr lang="es-MX" sz="1050" dirty="0" smtClean="0"/>
              <a:t>GC</a:t>
            </a:r>
            <a:endParaRPr lang="es-MX" sz="1100" dirty="0"/>
          </a:p>
        </p:txBody>
      </p:sp>
      <p:grpSp>
        <p:nvGrpSpPr>
          <p:cNvPr id="76" name="Grupo 14"/>
          <p:cNvGrpSpPr/>
          <p:nvPr/>
        </p:nvGrpSpPr>
        <p:grpSpPr>
          <a:xfrm>
            <a:off x="1460862" y="2577866"/>
            <a:ext cx="2027954" cy="1908498"/>
            <a:chOff x="2030402" y="554401"/>
            <a:chExt cx="2706777" cy="3064945"/>
          </a:xfrm>
        </p:grpSpPr>
        <p:sp>
          <p:nvSpPr>
            <p:cNvPr id="96" name="CuadroTexto 44"/>
            <p:cNvSpPr txBox="1"/>
            <p:nvPr/>
          </p:nvSpPr>
          <p:spPr>
            <a:xfrm>
              <a:off x="2053006" y="1731600"/>
              <a:ext cx="2684173" cy="691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1100" b="1" dirty="0"/>
                <a:t>Exposición de </a:t>
              </a:r>
              <a:br>
                <a:rPr lang="es-MX" sz="1100" b="1" dirty="0"/>
              </a:br>
              <a:r>
                <a:rPr lang="es-MX" sz="1100" b="1" dirty="0"/>
                <a:t>Cuentas por Cobrar</a:t>
              </a:r>
            </a:p>
          </p:txBody>
        </p:sp>
        <p:sp>
          <p:nvSpPr>
            <p:cNvPr id="97" name="CuadroTexto 45"/>
            <p:cNvSpPr txBox="1"/>
            <p:nvPr/>
          </p:nvSpPr>
          <p:spPr>
            <a:xfrm>
              <a:off x="2085776" y="2655515"/>
              <a:ext cx="2613861" cy="963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1100" b="1" dirty="0"/>
                <a:t>Riesgo de Exposición de Valor de Mercado </a:t>
              </a:r>
              <a:r>
                <a:rPr lang="es-MX" sz="1100" dirty="0"/>
                <a:t>(</a:t>
              </a:r>
              <a:r>
                <a:rPr lang="es-MX" sz="1100" dirty="0" err="1"/>
                <a:t>MtM</a:t>
              </a:r>
              <a:r>
                <a:rPr lang="es-MX" sz="1100" dirty="0"/>
                <a:t> ≤3 años)</a:t>
              </a:r>
            </a:p>
            <a:p>
              <a:pPr algn="ctr"/>
              <a:endParaRPr lang="es-MX" sz="1100" dirty="0"/>
            </a:p>
          </p:txBody>
        </p:sp>
        <p:sp>
          <p:nvSpPr>
            <p:cNvPr id="98" name="CuadroTexto 47"/>
            <p:cNvSpPr txBox="1"/>
            <p:nvPr/>
          </p:nvSpPr>
          <p:spPr>
            <a:xfrm>
              <a:off x="2030402" y="554401"/>
              <a:ext cx="2644357" cy="691981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 w="41275">
              <a:noFill/>
              <a:prstDash val="solid"/>
            </a:ln>
          </p:spPr>
          <p:txBody>
            <a:bodyPr wrap="square" rtlCol="0">
              <a:spAutoFit/>
            </a:bodyPr>
            <a:lstStyle>
              <a:defPPr>
                <a:defRPr lang="es-MX"/>
              </a:defPPr>
              <a:lvl1pPr algn="ctr">
                <a:defRPr>
                  <a:solidFill>
                    <a:schemeClr val="bg1"/>
                  </a:solidFill>
                </a:defRPr>
              </a:lvl1pPr>
            </a:lstStyle>
            <a:p>
              <a:r>
                <a:rPr lang="es-MX" sz="1100" b="1" dirty="0"/>
                <a:t>Exposición Contractual </a:t>
              </a:r>
              <a:br>
                <a:rPr lang="es-MX" sz="1100" b="1" dirty="0"/>
              </a:br>
              <a:r>
                <a:rPr lang="es-MX" sz="1100" b="1" dirty="0"/>
                <a:t>de Corto Plazo (ECCP)</a:t>
              </a:r>
            </a:p>
          </p:txBody>
        </p:sp>
      </p:grpSp>
      <p:sp>
        <p:nvSpPr>
          <p:cNvPr id="77" name="Conector 15"/>
          <p:cNvSpPr/>
          <p:nvPr/>
        </p:nvSpPr>
        <p:spPr>
          <a:xfrm>
            <a:off x="8646608" y="2532804"/>
            <a:ext cx="351619" cy="321098"/>
          </a:xfrm>
          <a:prstGeom prst="flowChartConnector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100"/>
          </a:p>
        </p:txBody>
      </p:sp>
      <p:sp>
        <p:nvSpPr>
          <p:cNvPr id="78" name="Conector 16"/>
          <p:cNvSpPr/>
          <p:nvPr/>
        </p:nvSpPr>
        <p:spPr>
          <a:xfrm>
            <a:off x="8646608" y="3053642"/>
            <a:ext cx="351619" cy="321098"/>
          </a:xfrm>
          <a:prstGeom prst="flowChartConnector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100"/>
          </a:p>
        </p:txBody>
      </p:sp>
      <p:sp>
        <p:nvSpPr>
          <p:cNvPr id="79" name="Conector 17"/>
          <p:cNvSpPr/>
          <p:nvPr/>
        </p:nvSpPr>
        <p:spPr>
          <a:xfrm>
            <a:off x="8646608" y="3574480"/>
            <a:ext cx="351619" cy="321098"/>
          </a:xfrm>
          <a:prstGeom prst="flowChartConnector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100"/>
          </a:p>
        </p:txBody>
      </p:sp>
      <p:grpSp>
        <p:nvGrpSpPr>
          <p:cNvPr id="80" name="Grupo 18"/>
          <p:cNvGrpSpPr/>
          <p:nvPr/>
        </p:nvGrpSpPr>
        <p:grpSpPr>
          <a:xfrm>
            <a:off x="1393975" y="5109188"/>
            <a:ext cx="2125980" cy="1297165"/>
            <a:chOff x="2144352" y="4595270"/>
            <a:chExt cx="2837616" cy="2083160"/>
          </a:xfrm>
        </p:grpSpPr>
        <p:sp>
          <p:nvSpPr>
            <p:cNvPr id="94" name="CuadroTexto 38"/>
            <p:cNvSpPr txBox="1"/>
            <p:nvPr/>
          </p:nvSpPr>
          <p:spPr>
            <a:xfrm>
              <a:off x="2459994" y="4595270"/>
              <a:ext cx="2243072" cy="9143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 dirty="0"/>
                <a:t>            </a:t>
              </a:r>
              <a:r>
                <a:rPr lang="es-MX" sz="1400" b="1" dirty="0" smtClean="0"/>
                <a:t>ECCLP</a:t>
              </a:r>
              <a:endParaRPr lang="es-MX" sz="1400" b="1" dirty="0"/>
            </a:p>
            <a:p>
              <a:endParaRPr lang="es-MX" sz="500" b="1" dirty="0"/>
            </a:p>
            <a:p>
              <a:pPr algn="ctr"/>
              <a:r>
                <a:rPr lang="es-MX" sz="1100" b="1" dirty="0"/>
                <a:t>[</a:t>
              </a:r>
              <a:r>
                <a:rPr lang="es-MX" sz="1100" b="1" dirty="0" smtClean="0"/>
                <a:t>Riesgo </a:t>
              </a:r>
              <a:r>
                <a:rPr lang="es-MX" sz="1100" b="1" dirty="0"/>
                <a:t>Potencial Futuro</a:t>
              </a:r>
            </a:p>
          </p:txBody>
        </p:sp>
        <p:sp>
          <p:nvSpPr>
            <p:cNvPr id="95" name="CuadroTexto 39"/>
            <p:cNvSpPr txBox="1"/>
            <p:nvPr/>
          </p:nvSpPr>
          <p:spPr>
            <a:xfrm>
              <a:off x="2144352" y="5714605"/>
              <a:ext cx="2837616" cy="963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419" sz="1100" b="1" dirty="0"/>
                <a:t>Exposición al Valor de Mercado </a:t>
              </a:r>
              <a:r>
                <a:rPr lang="es-419" sz="1100" dirty="0"/>
                <a:t>(</a:t>
              </a:r>
              <a:r>
                <a:rPr lang="es-MX" sz="1100" dirty="0" err="1"/>
                <a:t>MtM</a:t>
              </a:r>
              <a:r>
                <a:rPr lang="es-419" sz="1100" dirty="0"/>
                <a:t>&gt;3 años, hasta la conclu-</a:t>
              </a:r>
              <a:br>
                <a:rPr lang="es-419" sz="1100" dirty="0"/>
              </a:br>
              <a:r>
                <a:rPr lang="es-419" sz="1100" dirty="0"/>
                <a:t>sión del Contrato) </a:t>
              </a:r>
              <a:r>
                <a:rPr lang="es-419" sz="1100" dirty="0" smtClean="0"/>
                <a:t>]</a:t>
              </a:r>
              <a:r>
                <a:rPr lang="es-419" sz="1100" b="1" dirty="0" smtClean="0"/>
                <a:t>* </a:t>
              </a:r>
              <a:r>
                <a:rPr lang="es-419" sz="1100" b="1" dirty="0"/>
                <a:t>r * 0.08</a:t>
              </a:r>
              <a:endParaRPr lang="es-MX" sz="1100" b="1" dirty="0"/>
            </a:p>
          </p:txBody>
        </p:sp>
      </p:grpSp>
      <p:sp>
        <p:nvSpPr>
          <p:cNvPr id="82" name="Conector 21"/>
          <p:cNvSpPr/>
          <p:nvPr/>
        </p:nvSpPr>
        <p:spPr>
          <a:xfrm>
            <a:off x="8646608" y="4616156"/>
            <a:ext cx="351619" cy="291908"/>
          </a:xfrm>
          <a:prstGeom prst="flowChartConnector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100"/>
          </a:p>
        </p:txBody>
      </p:sp>
      <p:sp>
        <p:nvSpPr>
          <p:cNvPr id="83" name="Conector 22"/>
          <p:cNvSpPr/>
          <p:nvPr/>
        </p:nvSpPr>
        <p:spPr>
          <a:xfrm>
            <a:off x="8646608" y="5107804"/>
            <a:ext cx="351619" cy="291908"/>
          </a:xfrm>
          <a:prstGeom prst="flowChartConnector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100"/>
          </a:p>
        </p:txBody>
      </p:sp>
      <p:sp>
        <p:nvSpPr>
          <p:cNvPr id="93" name="CuadroTexto 33"/>
          <p:cNvSpPr txBox="1"/>
          <p:nvPr/>
        </p:nvSpPr>
        <p:spPr>
          <a:xfrm>
            <a:off x="5613393" y="3158057"/>
            <a:ext cx="1618827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400" b="1" dirty="0" smtClean="0"/>
              <a:t>GC</a:t>
            </a:r>
            <a:endParaRPr lang="es-ES_tradnl" sz="1400" b="1" dirty="0"/>
          </a:p>
          <a:p>
            <a:pPr algn="ctr"/>
            <a:r>
              <a:rPr lang="es-ES_tradnl" sz="500" b="1" dirty="0"/>
              <a:t> </a:t>
            </a:r>
            <a:endParaRPr lang="es-ES_tradnl" sz="1400" b="1" dirty="0"/>
          </a:p>
          <a:p>
            <a:pPr algn="ctr"/>
            <a:r>
              <a:rPr lang="es-ES_tradnl" sz="1100" b="1" dirty="0"/>
              <a:t>Cartas de Crédito </a:t>
            </a:r>
          </a:p>
          <a:p>
            <a:pPr algn="ctr"/>
            <a:endParaRPr lang="es-ES_tradnl" sz="500" b="1" dirty="0"/>
          </a:p>
          <a:p>
            <a:pPr algn="ctr"/>
            <a:r>
              <a:rPr lang="es-ES_tradnl" sz="1100" b="1" dirty="0" smtClean="0"/>
              <a:t>Depósito en Garantía</a:t>
            </a:r>
            <a:endParaRPr lang="es-ES_tradnl" sz="1100" b="1" dirty="0"/>
          </a:p>
          <a:p>
            <a:pPr algn="ctr"/>
            <a:endParaRPr lang="es-ES_tradnl" sz="500" b="1" dirty="0"/>
          </a:p>
          <a:p>
            <a:pPr algn="ctr"/>
            <a:r>
              <a:rPr lang="es-ES_tradnl" sz="1100" b="1" dirty="0"/>
              <a:t>Exposición Permitida </a:t>
            </a:r>
            <a:br>
              <a:rPr lang="es-ES_tradnl" sz="1100" b="1" dirty="0"/>
            </a:br>
            <a:r>
              <a:rPr lang="es-ES_tradnl" sz="1100" b="1" dirty="0"/>
              <a:t>sin Garantía Líquida</a:t>
            </a:r>
            <a:endParaRPr lang="es-MX" sz="1400" b="1" dirty="0"/>
          </a:p>
        </p:txBody>
      </p:sp>
      <p:sp>
        <p:nvSpPr>
          <p:cNvPr id="85" name="CuadroTexto 24"/>
          <p:cNvSpPr txBox="1"/>
          <p:nvPr/>
        </p:nvSpPr>
        <p:spPr>
          <a:xfrm>
            <a:off x="-74512" y="4151263"/>
            <a:ext cx="11984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100" b="1" dirty="0"/>
              <a:t>Garantías que debe de </a:t>
            </a:r>
            <a:br>
              <a:rPr lang="es-MX" sz="1100" b="1" dirty="0"/>
            </a:br>
            <a:r>
              <a:rPr lang="es-MX" sz="1100" b="1" dirty="0"/>
              <a:t>aportar el Comprador</a:t>
            </a:r>
          </a:p>
        </p:txBody>
      </p:sp>
      <p:sp>
        <p:nvSpPr>
          <p:cNvPr id="86" name="Flecha derecha 25"/>
          <p:cNvSpPr/>
          <p:nvPr/>
        </p:nvSpPr>
        <p:spPr>
          <a:xfrm>
            <a:off x="3543296" y="3375660"/>
            <a:ext cx="202804" cy="2463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 sz="1100"/>
          </a:p>
        </p:txBody>
      </p:sp>
      <p:sp>
        <p:nvSpPr>
          <p:cNvPr id="88" name="Conector 28"/>
          <p:cNvSpPr/>
          <p:nvPr/>
        </p:nvSpPr>
        <p:spPr>
          <a:xfrm>
            <a:off x="8646608" y="4095318"/>
            <a:ext cx="351619" cy="321098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100"/>
          </a:p>
        </p:txBody>
      </p:sp>
      <p:sp>
        <p:nvSpPr>
          <p:cNvPr id="89" name="Conector 29"/>
          <p:cNvSpPr/>
          <p:nvPr/>
        </p:nvSpPr>
        <p:spPr>
          <a:xfrm>
            <a:off x="8646608" y="6120291"/>
            <a:ext cx="351619" cy="321098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100"/>
          </a:p>
        </p:txBody>
      </p:sp>
      <p:sp>
        <p:nvSpPr>
          <p:cNvPr id="90" name="Conector 30"/>
          <p:cNvSpPr/>
          <p:nvPr/>
        </p:nvSpPr>
        <p:spPr>
          <a:xfrm>
            <a:off x="8646608" y="5599452"/>
            <a:ext cx="351619" cy="321098"/>
          </a:xfrm>
          <a:prstGeom prst="flowChartConnector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100"/>
          </a:p>
        </p:txBody>
      </p:sp>
      <p:sp>
        <p:nvSpPr>
          <p:cNvPr id="91" name="Rectángulo 48"/>
          <p:cNvSpPr/>
          <p:nvPr/>
        </p:nvSpPr>
        <p:spPr>
          <a:xfrm>
            <a:off x="1462979" y="2565415"/>
            <a:ext cx="1991360" cy="1825444"/>
          </a:xfrm>
          <a:prstGeom prst="rect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99" name="CuadroTexto 11"/>
          <p:cNvSpPr txBox="1"/>
          <p:nvPr/>
        </p:nvSpPr>
        <p:spPr>
          <a:xfrm>
            <a:off x="3838029" y="2563754"/>
            <a:ext cx="1625600" cy="600164"/>
          </a:xfrm>
          <a:prstGeom prst="rect">
            <a:avLst/>
          </a:prstGeom>
          <a:solidFill>
            <a:schemeClr val="accent5">
              <a:lumMod val="75000"/>
            </a:schemeClr>
          </a:solidFill>
          <a:ln w="41275">
            <a:noFill/>
            <a:prstDash val="solid"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b="1" dirty="0">
                <a:solidFill>
                  <a:schemeClr val="bg1"/>
                </a:solidFill>
              </a:rPr>
              <a:t>Monto Mínimo </a:t>
            </a:r>
          </a:p>
          <a:p>
            <a:pPr algn="ctr"/>
            <a:r>
              <a:rPr lang="es-MX" sz="1100" b="1" dirty="0">
                <a:solidFill>
                  <a:schemeClr val="bg1"/>
                </a:solidFill>
              </a:rPr>
              <a:t>de  la Garantía de Cumplimiento (MMGC) </a:t>
            </a:r>
          </a:p>
        </p:txBody>
      </p:sp>
      <p:sp>
        <p:nvSpPr>
          <p:cNvPr id="100" name="Rectángulo 49"/>
          <p:cNvSpPr/>
          <p:nvPr/>
        </p:nvSpPr>
        <p:spPr>
          <a:xfrm>
            <a:off x="3832567" y="2555863"/>
            <a:ext cx="1640541" cy="1825444"/>
          </a:xfrm>
          <a:prstGeom prst="rect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101" name="CuadroTexto 12"/>
          <p:cNvSpPr txBox="1"/>
          <p:nvPr/>
        </p:nvSpPr>
        <p:spPr>
          <a:xfrm>
            <a:off x="3826193" y="4646453"/>
            <a:ext cx="1627107" cy="76944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b="1" dirty="0">
                <a:solidFill>
                  <a:schemeClr val="bg1"/>
                </a:solidFill>
              </a:rPr>
              <a:t>Monto Mínimo </a:t>
            </a:r>
            <a:br>
              <a:rPr lang="es-MX" sz="1100" b="1" dirty="0">
                <a:solidFill>
                  <a:schemeClr val="bg1"/>
                </a:solidFill>
              </a:rPr>
            </a:br>
            <a:r>
              <a:rPr lang="es-MX" sz="1100" b="1" dirty="0">
                <a:solidFill>
                  <a:schemeClr val="bg1"/>
                </a:solidFill>
              </a:rPr>
              <a:t>de la Contribución </a:t>
            </a:r>
            <a:br>
              <a:rPr lang="es-MX" sz="1100" b="1" dirty="0">
                <a:solidFill>
                  <a:schemeClr val="bg1"/>
                </a:solidFill>
              </a:rPr>
            </a:br>
            <a:r>
              <a:rPr lang="es-MX" sz="1100" b="1" dirty="0">
                <a:solidFill>
                  <a:schemeClr val="bg1"/>
                </a:solidFill>
              </a:rPr>
              <a:t>al Fondo de Reserva</a:t>
            </a:r>
          </a:p>
          <a:p>
            <a:pPr algn="ctr"/>
            <a:r>
              <a:rPr lang="es-MX" sz="1100" b="1" dirty="0">
                <a:solidFill>
                  <a:schemeClr val="bg1"/>
                </a:solidFill>
              </a:rPr>
              <a:t>(MMCFR)</a:t>
            </a:r>
          </a:p>
        </p:txBody>
      </p:sp>
      <p:sp>
        <p:nvSpPr>
          <p:cNvPr id="102" name="Rectángulo 50"/>
          <p:cNvSpPr/>
          <p:nvPr/>
        </p:nvSpPr>
        <p:spPr>
          <a:xfrm>
            <a:off x="3824100" y="4637856"/>
            <a:ext cx="1640541" cy="1825444"/>
          </a:xfrm>
          <a:prstGeom prst="rect">
            <a:avLst/>
          </a:prstGeom>
          <a:noFill/>
          <a:ln w="317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103" name="CuadroTexto 33"/>
          <p:cNvSpPr txBox="1"/>
          <p:nvPr/>
        </p:nvSpPr>
        <p:spPr>
          <a:xfrm>
            <a:off x="3765892" y="5599849"/>
            <a:ext cx="170688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400" b="1" dirty="0"/>
              <a:t>         MMCFR  </a:t>
            </a:r>
          </a:p>
          <a:p>
            <a:pPr algn="ctr"/>
            <a:endParaRPr lang="es-ES_tradnl" sz="500" b="1" dirty="0"/>
          </a:p>
          <a:p>
            <a:pPr algn="ctr"/>
            <a:r>
              <a:rPr lang="es-MX" sz="1400" b="1" dirty="0" smtClean="0"/>
              <a:t>ECCLP        </a:t>
            </a:r>
            <a:r>
              <a:rPr lang="es-MX" sz="1400" b="1" dirty="0"/>
              <a:t>1.25</a:t>
            </a:r>
          </a:p>
        </p:txBody>
      </p:sp>
      <p:sp>
        <p:nvSpPr>
          <p:cNvPr id="104" name="103 Igual que"/>
          <p:cNvSpPr/>
          <p:nvPr/>
        </p:nvSpPr>
        <p:spPr>
          <a:xfrm>
            <a:off x="4798903" y="5667588"/>
            <a:ext cx="203200" cy="182880"/>
          </a:xfrm>
          <a:prstGeom prst="mathEqual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105" name="104 Multiplicar"/>
          <p:cNvSpPr/>
          <p:nvPr/>
        </p:nvSpPr>
        <p:spPr>
          <a:xfrm>
            <a:off x="4538130" y="5960531"/>
            <a:ext cx="193040" cy="182880"/>
          </a:xfrm>
          <a:prstGeom prst="mathMultiply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06" name="105 Multiplicar"/>
          <p:cNvSpPr/>
          <p:nvPr/>
        </p:nvSpPr>
        <p:spPr>
          <a:xfrm>
            <a:off x="4554986" y="3740561"/>
            <a:ext cx="193040" cy="182880"/>
          </a:xfrm>
          <a:prstGeom prst="mathMultiply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07" name="106 Igual que"/>
          <p:cNvSpPr/>
          <p:nvPr/>
        </p:nvSpPr>
        <p:spPr>
          <a:xfrm>
            <a:off x="4853012" y="3464554"/>
            <a:ext cx="203200" cy="182880"/>
          </a:xfrm>
          <a:prstGeom prst="mathEqual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108" name="CuadroTexto 33"/>
          <p:cNvSpPr txBox="1"/>
          <p:nvPr/>
        </p:nvSpPr>
        <p:spPr>
          <a:xfrm>
            <a:off x="3789600" y="3403594"/>
            <a:ext cx="1706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400" b="1" dirty="0"/>
              <a:t>         MMGC  </a:t>
            </a:r>
          </a:p>
          <a:p>
            <a:pPr algn="ctr"/>
            <a:endParaRPr lang="es-ES_tradnl" sz="400" b="1" dirty="0"/>
          </a:p>
          <a:p>
            <a:pPr algn="ctr"/>
            <a:r>
              <a:rPr lang="es-MX" sz="1400" b="1" dirty="0"/>
              <a:t>ECCP        1.25</a:t>
            </a:r>
          </a:p>
        </p:txBody>
      </p:sp>
      <p:sp>
        <p:nvSpPr>
          <p:cNvPr id="110" name="Flecha derecha 25"/>
          <p:cNvSpPr/>
          <p:nvPr/>
        </p:nvSpPr>
        <p:spPr>
          <a:xfrm>
            <a:off x="3539063" y="5427980"/>
            <a:ext cx="202804" cy="2463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 sz="1100"/>
          </a:p>
        </p:txBody>
      </p:sp>
      <p:sp>
        <p:nvSpPr>
          <p:cNvPr id="111" name="110 Igual que"/>
          <p:cNvSpPr/>
          <p:nvPr/>
        </p:nvSpPr>
        <p:spPr>
          <a:xfrm>
            <a:off x="6671248" y="3226703"/>
            <a:ext cx="203200" cy="182880"/>
          </a:xfrm>
          <a:prstGeom prst="mathEqual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112" name="Más 53"/>
          <p:cNvSpPr/>
          <p:nvPr/>
        </p:nvSpPr>
        <p:spPr>
          <a:xfrm>
            <a:off x="6265755" y="3621923"/>
            <a:ext cx="193040" cy="179070"/>
          </a:xfrm>
          <a:prstGeom prst="mathPlus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100"/>
          </a:p>
        </p:txBody>
      </p:sp>
      <p:sp>
        <p:nvSpPr>
          <p:cNvPr id="113" name="Más 53"/>
          <p:cNvSpPr/>
          <p:nvPr/>
        </p:nvSpPr>
        <p:spPr>
          <a:xfrm>
            <a:off x="6261392" y="3856269"/>
            <a:ext cx="193040" cy="179070"/>
          </a:xfrm>
          <a:prstGeom prst="mathPlus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100"/>
          </a:p>
        </p:txBody>
      </p:sp>
      <p:sp>
        <p:nvSpPr>
          <p:cNvPr id="115" name="Más 53"/>
          <p:cNvSpPr/>
          <p:nvPr/>
        </p:nvSpPr>
        <p:spPr>
          <a:xfrm>
            <a:off x="6311661" y="5902130"/>
            <a:ext cx="193040" cy="179070"/>
          </a:xfrm>
          <a:prstGeom prst="mathPlus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100"/>
          </a:p>
        </p:txBody>
      </p:sp>
      <p:sp>
        <p:nvSpPr>
          <p:cNvPr id="116" name="CuadroTexto 13"/>
          <p:cNvSpPr txBox="1"/>
          <p:nvPr/>
        </p:nvSpPr>
        <p:spPr>
          <a:xfrm>
            <a:off x="7179734" y="4630039"/>
            <a:ext cx="1447793" cy="1792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1000" dirty="0" smtClean="0"/>
              <a:t>ECCLP </a:t>
            </a:r>
            <a:r>
              <a:rPr lang="es-MX" sz="1000" dirty="0"/>
              <a:t>≤ 80% del </a:t>
            </a:r>
            <a:r>
              <a:rPr lang="es-MX" sz="1000" dirty="0" smtClean="0"/>
              <a:t>CFR</a:t>
            </a:r>
            <a:endParaRPr lang="es-MX" sz="1000" dirty="0"/>
          </a:p>
          <a:p>
            <a:pPr algn="r"/>
            <a:endParaRPr lang="es-MX" dirty="0"/>
          </a:p>
          <a:p>
            <a:pPr algn="r"/>
            <a:r>
              <a:rPr lang="es-MX" sz="1000" dirty="0" smtClean="0"/>
              <a:t>ECCLP&gt;80</a:t>
            </a:r>
            <a:r>
              <a:rPr lang="es-MX" sz="1000" dirty="0"/>
              <a:t>% del </a:t>
            </a:r>
            <a:r>
              <a:rPr lang="es-MX" sz="1000" dirty="0" smtClean="0"/>
              <a:t>CFR </a:t>
            </a:r>
            <a:r>
              <a:rPr lang="es-MX" sz="1000" dirty="0"/>
              <a:t>pero ≤ 90% del </a:t>
            </a:r>
            <a:r>
              <a:rPr lang="es-MX" sz="1000" dirty="0" smtClean="0"/>
              <a:t>CFR</a:t>
            </a:r>
            <a:endParaRPr lang="es-MX" sz="1000" dirty="0"/>
          </a:p>
          <a:p>
            <a:pPr algn="r"/>
            <a:endParaRPr lang="es-MX" sz="1400" dirty="0"/>
          </a:p>
          <a:p>
            <a:pPr algn="r"/>
            <a:r>
              <a:rPr lang="es-MX" sz="1000" dirty="0" smtClean="0"/>
              <a:t>ECCLP&gt;90</a:t>
            </a:r>
            <a:r>
              <a:rPr lang="es-MX" sz="1000" dirty="0"/>
              <a:t>% del </a:t>
            </a:r>
            <a:r>
              <a:rPr lang="es-MX" sz="1000" dirty="0" smtClean="0"/>
              <a:t>CFR </a:t>
            </a:r>
            <a:r>
              <a:rPr lang="es-MX" sz="1000" dirty="0"/>
              <a:t>pero ≤95% del </a:t>
            </a:r>
            <a:r>
              <a:rPr lang="es-MX" sz="1000" dirty="0" smtClean="0"/>
              <a:t>CFR</a:t>
            </a:r>
            <a:endParaRPr lang="es-MX" sz="1000" dirty="0"/>
          </a:p>
          <a:p>
            <a:pPr algn="r"/>
            <a:endParaRPr lang="es-MX" dirty="0"/>
          </a:p>
          <a:p>
            <a:pPr algn="r"/>
            <a:r>
              <a:rPr lang="es-MX" sz="1000" dirty="0" smtClean="0"/>
              <a:t>ECCLP&gt;95</a:t>
            </a:r>
            <a:r>
              <a:rPr lang="es-MX" sz="1050" dirty="0"/>
              <a:t>% del </a:t>
            </a:r>
            <a:r>
              <a:rPr lang="es-MX" sz="1050" dirty="0" smtClean="0"/>
              <a:t>CFR</a:t>
            </a:r>
            <a:endParaRPr lang="es-MX" sz="1100" dirty="0"/>
          </a:p>
        </p:txBody>
      </p:sp>
    </p:spTree>
    <p:extLst>
      <p:ext uri="{BB962C8B-B14F-4D97-AF65-F5344CB8AC3E}">
        <p14:creationId xmlns:p14="http://schemas.microsoft.com/office/powerpoint/2010/main" val="419004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Garantías de </a:t>
            </a:r>
            <a:r>
              <a:rPr lang="es-MX" sz="2800" b="1" cap="small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Cumplimiento de los Compradores</a:t>
            </a:r>
            <a:endParaRPr lang="es-MX" sz="2800" b="1" cap="small" dirty="0">
              <a:solidFill>
                <a:schemeClr val="bg1">
                  <a:lumMod val="50000"/>
                </a:schemeClr>
              </a:solidFill>
              <a:latin typeface="+mn-lt"/>
              <a:ea typeface="Tahoma" charset="0"/>
              <a:cs typeface="Tahoma" charset="0"/>
            </a:endParaRPr>
          </a:p>
        </p:txBody>
      </p:sp>
      <p:sp>
        <p:nvSpPr>
          <p:cNvPr id="67" name="66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32</a:t>
            </a:fld>
            <a:endParaRPr lang="es-ES"/>
          </a:p>
        </p:txBody>
      </p:sp>
      <p:graphicFrame>
        <p:nvGraphicFramePr>
          <p:cNvPr id="8" name="Diagrama 6"/>
          <p:cNvGraphicFramePr/>
          <p:nvPr>
            <p:extLst>
              <p:ext uri="{D42A27DB-BD31-4B8C-83A1-F6EECF244321}">
                <p14:modId xmlns:p14="http://schemas.microsoft.com/office/powerpoint/2010/main" val="1667819571"/>
              </p:ext>
            </p:extLst>
          </p:nvPr>
        </p:nvGraphicFramePr>
        <p:xfrm>
          <a:off x="229750" y="1573665"/>
          <a:ext cx="9234290" cy="11030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Rectángulo 67"/>
          <p:cNvSpPr/>
          <p:nvPr/>
        </p:nvSpPr>
        <p:spPr>
          <a:xfrm>
            <a:off x="167963" y="2473145"/>
            <a:ext cx="2915897" cy="51677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/>
              <a:t>Exposición Contractual de Corto Plazo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ángulo 1"/>
              <p:cNvSpPr/>
              <p:nvPr/>
            </p:nvSpPr>
            <p:spPr>
              <a:xfrm>
                <a:off x="123139" y="3350549"/>
                <a:ext cx="2924860" cy="3172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419" sz="1400" b="1" i="1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419" sz="1400" b="1" i="1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𝑬𝑪𝑪𝑷</m:t>
                          </m:r>
                        </m:e>
                        <m:sub>
                          <m:r>
                            <a:rPr lang="es-419" sz="1400" b="1" i="1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𝒄</m:t>
                          </m:r>
                          <m:r>
                            <a:rPr lang="es-419" sz="1400" b="0" i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419" sz="1400" b="1" i="1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𝒕</m:t>
                          </m:r>
                        </m:sub>
                      </m:sSub>
                      <m:r>
                        <a:rPr lang="es-419" sz="1400" b="0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s-419" sz="1400" b="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es-419" sz="1400" b="0" i="1" smtClean="0">
                                  <a:solidFill>
                                    <a:schemeClr val="bg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419" sz="1400" b="1" i="1">
                                  <a:solidFill>
                                    <a:schemeClr val="bg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𝑪𝒙𝑪</m:t>
                              </m:r>
                            </m:e>
                            <m:sub>
                              <m:r>
                                <a:rPr lang="es-419" sz="1400" b="1" i="1">
                                  <a:solidFill>
                                    <a:schemeClr val="bg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𝒄</m:t>
                              </m:r>
                              <m:r>
                                <a:rPr lang="es-419" sz="1400" b="0" i="0">
                                  <a:solidFill>
                                    <a:schemeClr val="bg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s-419" sz="1400" b="1" i="1">
                                  <a:solidFill>
                                    <a:schemeClr val="bg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sub>
                          </m:sSub>
                          <m:r>
                            <a:rPr lang="es-419" sz="1400" b="0" i="0">
                              <a:latin typeface="Cambria Math" panose="02040503050406030204" pitchFamily="18" charset="0"/>
                            </a:rPr>
                            <m:t>+ </m:t>
                          </m:r>
                          <m:r>
                            <a:rPr lang="es-419" sz="1400" b="1" i="0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𝐄𝐕𝐌𝐂𝐏</m:t>
                          </m:r>
                          <m:r>
                            <a:rPr lang="es-419" sz="1400" b="0" i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  <m:sub>
                          <m:r>
                            <a:rPr lang="es-419" sz="14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𝒄</m:t>
                          </m:r>
                          <m:r>
                            <a:rPr lang="es-419" sz="1400" b="0" i="0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419" sz="1400" b="1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𝒕</m:t>
                          </m:r>
                        </m:sub>
                      </m:sSub>
                    </m:oMath>
                  </m:oMathPara>
                </a14:m>
                <a:endParaRPr lang="es-419" sz="1400" dirty="0"/>
              </a:p>
            </p:txBody>
          </p:sp>
        </mc:Choice>
        <mc:Fallback xmlns="">
          <p:sp>
            <p:nvSpPr>
              <p:cNvPr id="2" name="Rectángulo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139" y="3350549"/>
                <a:ext cx="2924860" cy="317203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419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a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8891675"/>
                  </p:ext>
                </p:extLst>
              </p:nvPr>
            </p:nvGraphicFramePr>
            <p:xfrm>
              <a:off x="161035" y="3854168"/>
              <a:ext cx="2922825" cy="2799866"/>
            </p:xfrm>
            <a:graphic>
              <a:graphicData uri="http://schemas.openxmlformats.org/drawingml/2006/table">
                <a:tbl>
                  <a:tblPr firstRow="1" bandRow="1">
                    <a:tableStyleId>{7DF18680-E054-41AD-8BC1-D1AEF772440D}</a:tableStyleId>
                  </a:tblPr>
                  <a:tblGrid>
                    <a:gridCol w="789224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2133601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</a:tblGrid>
                  <a:tr h="599941">
                    <a:tc>
                      <a:txBody>
                        <a:bodyPr/>
                        <a:lstStyle/>
                        <a:p>
                          <a:pPr algn="just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s-419" sz="1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419" sz="1200">
                                        <a:latin typeface="Cambria Math" panose="02040503050406030204" pitchFamily="18" charset="0"/>
                                      </a:rPr>
                                      <m:t>𝑬𝑪𝑪𝑷</m:t>
                                    </m:r>
                                  </m:e>
                                  <m:sub>
                                    <m:r>
                                      <a:rPr lang="es-419" sz="1200">
                                        <a:latin typeface="Cambria Math" panose="02040503050406030204" pitchFamily="18" charset="0"/>
                                      </a:rPr>
                                      <m:t>𝒄</m:t>
                                    </m:r>
                                    <m:r>
                                      <a:rPr lang="es-419" sz="120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s-419" sz="1200">
                                        <a:latin typeface="Cambria Math" panose="02040503050406030204" pitchFamily="18" charset="0"/>
                                      </a:rPr>
                                      <m:t>𝒕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s-419" sz="12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s-MX" sz="1200" dirty="0">
                              <a:effectLst/>
                            </a:rPr>
                            <a:t>Exposición Contractual de Corto Plazo del Contrato en el día de evaluación</a:t>
                          </a:r>
                          <a:endParaRPr lang="es-419" sz="12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  <a:tr h="1079893">
                    <a:tc>
                      <a:txBody>
                        <a:bodyPr/>
                        <a:lstStyle/>
                        <a:p>
                          <a:pPr algn="just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s-419" sz="1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419" sz="1200">
                                        <a:latin typeface="Cambria Math" panose="02040503050406030204" pitchFamily="18" charset="0"/>
                                      </a:rPr>
                                      <m:t>𝑪𝒙𝑪</m:t>
                                    </m:r>
                                  </m:e>
                                  <m:sub>
                                    <m:r>
                                      <a:rPr lang="es-419" sz="1200">
                                        <a:latin typeface="Cambria Math" panose="02040503050406030204" pitchFamily="18" charset="0"/>
                                      </a:rPr>
                                      <m:t>𝒄</m:t>
                                    </m:r>
                                    <m:r>
                                      <a:rPr lang="es-419" sz="120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s-419" sz="1200">
                                        <a:latin typeface="Cambria Math" panose="02040503050406030204" pitchFamily="18" charset="0"/>
                                      </a:rPr>
                                      <m:t>𝒕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s-419" sz="12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s-419" sz="1200" dirty="0">
                              <a:effectLst/>
                            </a:rPr>
                            <a:t>Exposición a las Cuentas por Cobrar para el Contrato en el día de evaluación</a:t>
                          </a:r>
                          <a:endParaRPr lang="es-419" sz="12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xmlns="" val="10001"/>
                      </a:ext>
                    </a:extLst>
                  </a:tr>
                  <a:tr h="1079893">
                    <a:tc>
                      <a:txBody>
                        <a:bodyPr/>
                        <a:lstStyle/>
                        <a:p>
                          <a:pPr algn="just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s-419" sz="1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419" sz="1200">
                                        <a:latin typeface="Cambria Math" panose="02040503050406030204" pitchFamily="18" charset="0"/>
                                      </a:rPr>
                                      <m:t>𝐄𝐕𝐌𝐂𝐏</m:t>
                                    </m:r>
                                    <m:r>
                                      <a:rPr lang="es-419" sz="1200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e>
                                  <m:sub>
                                    <m:r>
                                      <a:rPr lang="es-419" sz="1200">
                                        <a:latin typeface="Cambria Math" panose="02040503050406030204" pitchFamily="18" charset="0"/>
                                      </a:rPr>
                                      <m:t>𝒄</m:t>
                                    </m:r>
                                    <m:r>
                                      <a:rPr lang="es-419" sz="120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s-419" sz="1200">
                                        <a:latin typeface="Cambria Math" panose="02040503050406030204" pitchFamily="18" charset="0"/>
                                      </a:rPr>
                                      <m:t>𝒕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s-419" sz="12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s-419" sz="1200" dirty="0">
                              <a:effectLst/>
                            </a:rPr>
                            <a:t>Exposición al Valor de Mercado de Corto Plazo para el Contrato en el día de evaluación</a:t>
                          </a:r>
                          <a:endParaRPr lang="es-419" sz="12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xmlns="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a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8891675"/>
                  </p:ext>
                </p:extLst>
              </p:nvPr>
            </p:nvGraphicFramePr>
            <p:xfrm>
              <a:off x="161035" y="3854168"/>
              <a:ext cx="2922825" cy="2799866"/>
            </p:xfrm>
            <a:graphic>
              <a:graphicData uri="http://schemas.openxmlformats.org/drawingml/2006/table">
                <a:tbl>
                  <a:tblPr firstRow="1" bandRow="1">
                    <a:tableStyleId>{7DF18680-E054-41AD-8BC1-D1AEF772440D}</a:tableStyleId>
                  </a:tblPr>
                  <a:tblGrid>
                    <a:gridCol w="789224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20000"/>
                        </a:ext>
                      </a:extLst>
                    </a:gridCol>
                    <a:gridCol w="2133601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20001"/>
                        </a:ext>
                      </a:extLst>
                    </a:gridCol>
                  </a:tblGrid>
                  <a:tr h="640080">
                    <a:tc>
                      <a:txBody>
                        <a:bodyPr/>
                        <a:lstStyle/>
                        <a:p>
                          <a:endParaRPr lang="es-419"/>
                        </a:p>
                      </a:txBody>
                      <a:tcPr anchor="ctr">
                        <a:blipFill rotWithShape="0">
                          <a:blip r:embed="rId9"/>
                          <a:stretch>
                            <a:fillRect l="-769" t="-952" r="-273077" b="-34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s-MX" sz="1200" dirty="0">
                              <a:effectLst/>
                            </a:rPr>
                            <a:t>Exposición Contractual de Corto Plazo del Contrato en el día de evaluación</a:t>
                          </a:r>
                          <a:endParaRPr lang="es-419" sz="12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0000"/>
                      </a:ext>
                    </a:extLst>
                  </a:tr>
                  <a:tr h="1079893">
                    <a:tc>
                      <a:txBody>
                        <a:bodyPr/>
                        <a:lstStyle/>
                        <a:p>
                          <a:endParaRPr lang="es-419"/>
                        </a:p>
                      </a:txBody>
                      <a:tcPr anchor="ctr">
                        <a:blipFill rotWithShape="0">
                          <a:blip r:embed="rId9"/>
                          <a:stretch>
                            <a:fillRect l="-769" t="-59551" r="-273077" b="-1005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s-419" sz="1200" dirty="0">
                              <a:effectLst/>
                            </a:rPr>
                            <a:t>Exposición a las Cuentas por Cobrar para el Contrato en el día de evaluación</a:t>
                          </a:r>
                          <a:endParaRPr lang="es-419" sz="12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0001"/>
                      </a:ext>
                    </a:extLst>
                  </a:tr>
                  <a:tr h="1079893">
                    <a:tc>
                      <a:txBody>
                        <a:bodyPr/>
                        <a:lstStyle/>
                        <a:p>
                          <a:endParaRPr lang="es-419"/>
                        </a:p>
                      </a:txBody>
                      <a:tcPr anchor="ctr">
                        <a:blipFill rotWithShape="0">
                          <a:blip r:embed="rId9"/>
                          <a:stretch>
                            <a:fillRect l="-769" t="-160452" r="-273077" b="-11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s-419" sz="1200" dirty="0">
                              <a:effectLst/>
                            </a:rPr>
                            <a:t>Exposición al Valor de Mercado de Corto Plazo para el Contrato en el día de evaluación</a:t>
                          </a:r>
                          <a:endParaRPr lang="es-419" sz="12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5" name="Rectángulo 67"/>
          <p:cNvSpPr/>
          <p:nvPr/>
        </p:nvSpPr>
        <p:spPr>
          <a:xfrm>
            <a:off x="3121756" y="2473145"/>
            <a:ext cx="2915897" cy="51677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/>
              <a:t>Cuentas por Cobrar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ángulo 15"/>
              <p:cNvSpPr/>
              <p:nvPr/>
            </p:nvSpPr>
            <p:spPr>
              <a:xfrm>
                <a:off x="3709517" y="3341536"/>
                <a:ext cx="161486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419" sz="1400" b="1" i="1" smtClean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419" sz="1400" b="1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𝐂</m:t>
                          </m:r>
                          <m:r>
                            <a:rPr lang="es-419" sz="1400" b="1" i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𝐱𝐂</m:t>
                          </m:r>
                        </m:e>
                        <m:sub>
                          <m:r>
                            <a:rPr lang="es-419" sz="1400" b="1" i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𝐜</m:t>
                          </m:r>
                        </m:sub>
                      </m:sSub>
                      <m:r>
                        <a:rPr lang="es-419" sz="1400" b="0" i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s-419" sz="1400" b="0" i="1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419" sz="1400" b="1" i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𝐜𝐟</m:t>
                          </m:r>
                        </m:e>
                        <m:sub>
                          <m:r>
                            <a:rPr lang="es-419" sz="1400" b="1" i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𝐜</m:t>
                          </m:r>
                        </m:sub>
                      </m:sSub>
                      <m:r>
                        <a:rPr lang="es-419" sz="1400" b="0" i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419" sz="1400" b="0" i="1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419" sz="1400" b="1" i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𝐜𝐧𝐟</m:t>
                          </m:r>
                        </m:e>
                        <m:sub>
                          <m:r>
                            <a:rPr lang="es-419" sz="1400" b="1" i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𝐜</m:t>
                          </m:r>
                        </m:sub>
                      </m:sSub>
                    </m:oMath>
                  </m:oMathPara>
                </a14:m>
                <a:endParaRPr lang="es-419" sz="1400" dirty="0"/>
              </a:p>
            </p:txBody>
          </p:sp>
        </mc:Choice>
        <mc:Fallback xmlns="">
          <p:sp>
            <p:nvSpPr>
              <p:cNvPr id="16" name="Rectángulo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9517" y="3341536"/>
                <a:ext cx="1614865" cy="307777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419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7" name="Tabla 1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97171195"/>
                  </p:ext>
                </p:extLst>
              </p:nvPr>
            </p:nvGraphicFramePr>
            <p:xfrm>
              <a:off x="3121756" y="3865134"/>
              <a:ext cx="2922825" cy="2808837"/>
            </p:xfrm>
            <a:graphic>
              <a:graphicData uri="http://schemas.openxmlformats.org/drawingml/2006/table">
                <a:tbl>
                  <a:tblPr firstRow="1" bandRow="1">
                    <a:tableStyleId>{F5AB1C69-6EDB-4FF4-983F-18BD219EF322}</a:tableStyleId>
                  </a:tblPr>
                  <a:tblGrid>
                    <a:gridCol w="773330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2149495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</a:tblGrid>
                  <a:tr h="610617">
                    <a:tc>
                      <a:txBody>
                        <a:bodyPr/>
                        <a:lstStyle/>
                        <a:p>
                          <a:pPr algn="just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s-419" sz="1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MX" sz="1200" smtClean="0">
                                        <a:latin typeface="Cambria Math" panose="02040503050406030204" pitchFamily="18" charset="0"/>
                                      </a:rPr>
                                      <m:t>𝑪𝒙𝑪</m:t>
                                    </m:r>
                                  </m:e>
                                  <m:sub>
                                    <m:r>
                                      <a:rPr lang="es-419" sz="1200">
                                        <a:latin typeface="Cambria Math" panose="02040503050406030204" pitchFamily="18" charset="0"/>
                                      </a:rPr>
                                      <m:t>𝒄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s-419" sz="12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s-MX" sz="1200" kern="1200" dirty="0">
                              <a:effectLst/>
                            </a:rPr>
                            <a:t>Exposición de Cuentas por Cobrar del Contrato (c)</a:t>
                          </a:r>
                          <a:endParaRPr lang="es-419" sz="12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  <a:tr h="1099110">
                    <a:tc>
                      <a:txBody>
                        <a:bodyPr/>
                        <a:lstStyle/>
                        <a:p>
                          <a:pPr algn="just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s-419" sz="1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MX" sz="1200" smtClean="0">
                                        <a:latin typeface="Cambria Math" panose="02040503050406030204" pitchFamily="18" charset="0"/>
                                      </a:rPr>
                                      <m:t>𝒄𝒇</m:t>
                                    </m:r>
                                  </m:e>
                                  <m:sub>
                                    <m:r>
                                      <a:rPr lang="es-419" sz="1200">
                                        <a:latin typeface="Cambria Math" panose="02040503050406030204" pitchFamily="18" charset="0"/>
                                      </a:rPr>
                                      <m:t>𝒄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s-419" sz="12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s-419" sz="1200" dirty="0">
                              <a:effectLst/>
                            </a:rPr>
                            <a:t>Cantidades facturadas pero no pagadas del Contrato (c)</a:t>
                          </a:r>
                          <a:endParaRPr lang="es-419" sz="12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xmlns="" val="10001"/>
                      </a:ext>
                    </a:extLst>
                  </a:tr>
                  <a:tr h="1099110">
                    <a:tc>
                      <a:txBody>
                        <a:bodyPr/>
                        <a:lstStyle/>
                        <a:p>
                          <a:pPr algn="just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s-419" sz="1200" i="1" kern="120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MX" sz="1200" kern="1200" smtClean="0">
                                        <a:latin typeface="Cambria Math" panose="02040503050406030204" pitchFamily="18" charset="0"/>
                                      </a:rPr>
                                      <m:t>𝒄𝒏𝒇</m:t>
                                    </m:r>
                                  </m:e>
                                  <m:sub>
                                    <m:r>
                                      <a:rPr lang="es-419" sz="1200" kern="1200">
                                        <a:latin typeface="Cambria Math" panose="02040503050406030204" pitchFamily="18" charset="0"/>
                                      </a:rPr>
                                      <m:t>𝒄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s-419" sz="1200" b="1" i="1" kern="1200" dirty="0">
                            <a:solidFill>
                              <a:schemeClr val="dk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s-419" sz="1200" dirty="0">
                              <a:effectLst/>
                            </a:rPr>
                            <a:t>Cantidades entregadas no facturadas del Contrato (c)</a:t>
                          </a:r>
                          <a:endParaRPr lang="es-419" sz="12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xmlns="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7" name="Tabla 1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97171195"/>
                  </p:ext>
                </p:extLst>
              </p:nvPr>
            </p:nvGraphicFramePr>
            <p:xfrm>
              <a:off x="3121756" y="3865134"/>
              <a:ext cx="2922825" cy="2808837"/>
            </p:xfrm>
            <a:graphic>
              <a:graphicData uri="http://schemas.openxmlformats.org/drawingml/2006/table">
                <a:tbl>
                  <a:tblPr firstRow="1" bandRow="1">
                    <a:tableStyleId>{F5AB1C69-6EDB-4FF4-983F-18BD219EF322}</a:tableStyleId>
                  </a:tblPr>
                  <a:tblGrid>
                    <a:gridCol w="773330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20000"/>
                        </a:ext>
                      </a:extLst>
                    </a:gridCol>
                    <a:gridCol w="2149495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20001"/>
                        </a:ext>
                      </a:extLst>
                    </a:gridCol>
                  </a:tblGrid>
                  <a:tr h="610617">
                    <a:tc>
                      <a:txBody>
                        <a:bodyPr/>
                        <a:lstStyle/>
                        <a:p>
                          <a:endParaRPr lang="es-419"/>
                        </a:p>
                      </a:txBody>
                      <a:tcPr anchor="ctr">
                        <a:blipFill rotWithShape="0">
                          <a:blip r:embed="rId11"/>
                          <a:stretch>
                            <a:fillRect l="-787" t="-1000" r="-281102" b="-363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s-MX" sz="1200" kern="1200" dirty="0">
                              <a:effectLst/>
                            </a:rPr>
                            <a:t>Exposición de Cuentas por Cobrar del Contrato (c)</a:t>
                          </a:r>
                          <a:endParaRPr lang="es-419" sz="12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0000"/>
                      </a:ext>
                    </a:extLst>
                  </a:tr>
                  <a:tr h="1099110">
                    <a:tc>
                      <a:txBody>
                        <a:bodyPr/>
                        <a:lstStyle/>
                        <a:p>
                          <a:endParaRPr lang="es-419"/>
                        </a:p>
                      </a:txBody>
                      <a:tcPr anchor="ctr">
                        <a:blipFill rotWithShape="0">
                          <a:blip r:embed="rId11"/>
                          <a:stretch>
                            <a:fillRect l="-787" t="-55801" r="-281102" b="-1005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s-419" sz="1200" dirty="0">
                              <a:effectLst/>
                            </a:rPr>
                            <a:t>Cantidades facturadas pero no pagadas del Contrato (c)</a:t>
                          </a:r>
                          <a:endParaRPr lang="es-419" sz="12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0001"/>
                      </a:ext>
                    </a:extLst>
                  </a:tr>
                  <a:tr h="1099110">
                    <a:tc>
                      <a:txBody>
                        <a:bodyPr/>
                        <a:lstStyle/>
                        <a:p>
                          <a:endParaRPr lang="es-419"/>
                        </a:p>
                      </a:txBody>
                      <a:tcPr anchor="ctr">
                        <a:blipFill rotWithShape="0">
                          <a:blip r:embed="rId11"/>
                          <a:stretch>
                            <a:fillRect l="-787" t="-156667" r="-281102" b="-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s-419" sz="1200" dirty="0">
                              <a:effectLst/>
                            </a:rPr>
                            <a:t>Cantidades entregadas no facturadas del Contrato (c)</a:t>
                          </a:r>
                          <a:endParaRPr lang="es-419" sz="12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1" name="Rectángulo 67"/>
          <p:cNvSpPr/>
          <p:nvPr/>
        </p:nvSpPr>
        <p:spPr>
          <a:xfrm>
            <a:off x="6096341" y="2470029"/>
            <a:ext cx="2915897" cy="51677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419" b="1" dirty="0"/>
              <a:t>Exposición al Valor de Mercado de Corto Plazo</a:t>
            </a:r>
            <a:endParaRPr lang="es-MX" b="1" dirty="0"/>
          </a:p>
        </p:txBody>
      </p:sp>
      <p:graphicFrame>
        <p:nvGraphicFramePr>
          <p:cNvPr id="23" name="Tabla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5465778"/>
              </p:ext>
            </p:extLst>
          </p:nvPr>
        </p:nvGraphicFramePr>
        <p:xfrm>
          <a:off x="6096341" y="3862018"/>
          <a:ext cx="2915897" cy="28088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589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610617">
                <a:tc>
                  <a:txBody>
                    <a:bodyPr/>
                    <a:lstStyle/>
                    <a:p>
                      <a:pPr algn="just"/>
                      <a:r>
                        <a:rPr lang="es-419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Considera: los volúmenes remanentes de Energía, Potencia y </a:t>
                      </a:r>
                      <a:r>
                        <a:rPr lang="es-419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CEL´s</a:t>
                      </a:r>
                      <a:r>
                        <a:rPr lang="es-419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(≤ 3 años)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9110">
                <a:tc>
                  <a:txBody>
                    <a:bodyPr/>
                    <a:lstStyle/>
                    <a:p>
                      <a:pPr algn="just"/>
                      <a:r>
                        <a:rPr lang="es-419" sz="1200" dirty="0">
                          <a:effectLst/>
                        </a:rPr>
                        <a:t>Considera: el diferencial de precios entre lo precios de mercado y el precio contractual</a:t>
                      </a:r>
                      <a:endParaRPr lang="es-419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99110">
                <a:tc>
                  <a:txBody>
                    <a:bodyPr/>
                    <a:lstStyle/>
                    <a:p>
                      <a:pPr algn="just"/>
                      <a:r>
                        <a:rPr lang="es-419" sz="1200" dirty="0">
                          <a:effectLst/>
                        </a:rPr>
                        <a:t>Considera: el Portafolio en el que se encuentra en cada contrato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ángulo 26"/>
              <p:cNvSpPr/>
              <p:nvPr/>
            </p:nvSpPr>
            <p:spPr>
              <a:xfrm>
                <a:off x="5985068" y="3008374"/>
                <a:ext cx="3192605" cy="8314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419" sz="9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419" sz="900" b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𝐄</m:t>
                          </m:r>
                          <m:r>
                            <a:rPr lang="es-419" sz="900" b="1" i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𝐕𝐌𝐂𝐏</m:t>
                          </m:r>
                        </m:e>
                        <m:sub>
                          <m:r>
                            <a:rPr lang="es-419" sz="900" b="1" i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𝐜</m:t>
                          </m:r>
                          <m:r>
                            <a:rPr lang="es-419" sz="900" b="0" i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419" sz="900" b="1" i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𝐚</m:t>
                          </m:r>
                          <m:r>
                            <a:rPr lang="es-419" sz="900" b="0" i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s-419" sz="900" b="1" i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𝐡𝐜𝐩</m:t>
                          </m:r>
                        </m:sub>
                      </m:sSub>
                      <m:r>
                        <a:rPr lang="es-419" sz="900" b="0" i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s-MX" sz="900" b="0" i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𝑀𝑎𝑥</m:t>
                      </m:r>
                      <m:d>
                        <m:dPr>
                          <m:begChr m:val="{"/>
                          <m:endChr m:val="}"/>
                          <m:ctrlPr>
                            <a:rPr lang="es-419" sz="900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MX" sz="900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0,</m:t>
                          </m:r>
                          <m:sSub>
                            <m:sSubPr>
                              <m:ctrlPr>
                                <a:rPr lang="es-419" sz="900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es-419" sz="900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s-419" sz="900" b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𝐕𝐨𝐥𝐄</m:t>
                                  </m:r>
                                </m:e>
                              </m:d>
                            </m:e>
                            <m:sub>
                              <m:r>
                                <a:rPr lang="es-419" sz="900" b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𝐜</m:t>
                              </m:r>
                              <m:r>
                                <a:rPr lang="es-419" sz="90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s-419" sz="900" b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𝐚</m:t>
                              </m:r>
                              <m:r>
                                <a:rPr lang="es-419" sz="90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r>
                                <a:rPr lang="es-419" sz="900" b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𝐡𝐜𝐩</m:t>
                              </m:r>
                              <m:r>
                                <a:rPr lang="es-419" sz="90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  </m:t>
                              </m:r>
                            </m:sub>
                          </m:sSub>
                          <m:r>
                            <a:rPr lang="es-419" sz="900" b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𝐱</m:t>
                          </m:r>
                          <m:r>
                            <a:rPr lang="es-419" sz="90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ctrlPr>
                                <a:rPr lang="es-419" sz="900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s-419" sz="900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419" sz="900" b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𝐏𝐂𝐕𝐍𝐄</m:t>
                                  </m:r>
                                </m:e>
                                <m:sub>
                                  <m:r>
                                    <a:rPr lang="es-419" sz="900" b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𝐜</m:t>
                                  </m:r>
                                  <m:r>
                                    <a:rPr lang="es-419" sz="90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s-419" sz="900" b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𝐚</m:t>
                                  </m:r>
                                  <m:r>
                                    <a:rPr lang="es-419" sz="90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1−</m:t>
                                  </m:r>
                                  <m:r>
                                    <a:rPr lang="es-419" sz="900" b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𝐡𝐜𝐩</m:t>
                                  </m:r>
                                </m:sub>
                              </m:sSub>
                              <m:r>
                                <a:rPr lang="es-419" sz="90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s-419" sz="900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419" sz="900" b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𝐏𝐌𝐄</m:t>
                                  </m:r>
                                </m:e>
                                <m:sub>
                                  <m:r>
                                    <a:rPr lang="es-419" sz="900" b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𝐚</m:t>
                                  </m:r>
                                  <m:r>
                                    <a:rPr lang="es-419" sz="90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1−</m:t>
                                  </m:r>
                                  <m:r>
                                    <a:rPr lang="es-419" sz="900" b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𝐡𝐜𝐩</m:t>
                                  </m:r>
                                </m:sub>
                              </m:sSub>
                            </m:e>
                          </m:d>
                          <m:r>
                            <a:rPr lang="es-419" sz="90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]</m:t>
                          </m:r>
                          <m:r>
                            <m:rPr>
                              <m:nor/>
                            </m:rPr>
                            <a:rPr lang="es-MX" sz="900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s-419" sz="90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s-419" sz="900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es-419" sz="900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s-419" sz="900" b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𝐕𝐨𝐥𝐏</m:t>
                                  </m:r>
                                </m:e>
                              </m:d>
                            </m:e>
                            <m:sub>
                              <m:r>
                                <a:rPr lang="es-419" sz="900" b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𝐜</m:t>
                              </m:r>
                              <m:r>
                                <a:rPr lang="es-419" sz="90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s-419" sz="900" b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𝐚</m:t>
                              </m:r>
                              <m:r>
                                <a:rPr lang="es-419" sz="90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r>
                                <a:rPr lang="es-419" sz="900" b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𝐡𝐜𝐩</m:t>
                              </m:r>
                            </m:sub>
                          </m:sSub>
                          <m:r>
                            <a:rPr lang="es-419" sz="90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s-419" sz="900" b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𝐱</m:t>
                          </m:r>
                          <m:r>
                            <a:rPr lang="es-419" sz="90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ctrlPr>
                                <a:rPr lang="es-419" sz="900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s-419" sz="900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419" sz="900" b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𝐏𝐂𝐕𝐍𝐏</m:t>
                                  </m:r>
                                </m:e>
                                <m:sub>
                                  <m:r>
                                    <a:rPr lang="es-419" sz="900" b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𝐜</m:t>
                                  </m:r>
                                  <m:r>
                                    <a:rPr lang="es-419" sz="90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s-419" sz="900" b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𝐚</m:t>
                                  </m:r>
                                  <m:r>
                                    <a:rPr lang="es-419" sz="90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1−</m:t>
                                  </m:r>
                                  <m:r>
                                    <a:rPr lang="es-419" sz="900" b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𝐡𝐜𝐩</m:t>
                                  </m:r>
                                </m:sub>
                              </m:sSub>
                              <m:r>
                                <a:rPr lang="es-419" sz="90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s-419" sz="900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419" sz="900" b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𝐏𝐌𝐏</m:t>
                                  </m:r>
                                </m:e>
                                <m:sub>
                                  <m:r>
                                    <a:rPr lang="es-419" sz="900" b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𝐚</m:t>
                                  </m:r>
                                  <m:r>
                                    <a:rPr lang="es-419" sz="90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1−</m:t>
                                  </m:r>
                                  <m:r>
                                    <a:rPr lang="es-419" sz="900" b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𝐡𝐜𝐩</m:t>
                                  </m:r>
                                </m:sub>
                              </m:sSub>
                            </m:e>
                          </m:d>
                          <m:r>
                            <a:rPr lang="es-419" sz="90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]+</m:t>
                          </m:r>
                          <m:r>
                            <m:rPr>
                              <m:nor/>
                            </m:rPr>
                            <a:rPr lang="es-MX" sz="900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sSub>
                            <m:sSubPr>
                              <m:ctrlPr>
                                <a:rPr lang="es-419" sz="900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es-419" sz="900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s-419" sz="900" b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𝐕𝐨𝐥𝐂𝐄𝐋</m:t>
                                  </m:r>
                                </m:e>
                              </m:d>
                            </m:e>
                            <m:sub>
                              <m:r>
                                <a:rPr lang="es-419" sz="900" b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𝐜</m:t>
                              </m:r>
                              <m:r>
                                <a:rPr lang="es-419" sz="90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s-419" sz="900" b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𝐚</m:t>
                              </m:r>
                              <m:r>
                                <a:rPr lang="es-419" sz="90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r>
                                <a:rPr lang="es-419" sz="900" b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𝐡𝐜𝐩</m:t>
                              </m:r>
                              <m:r>
                                <a:rPr lang="es-419" sz="90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sub>
                          </m:sSub>
                          <m:r>
                            <a:rPr lang="es-419" sz="900" b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𝐱</m:t>
                          </m:r>
                          <m:r>
                            <a:rPr lang="es-419" sz="90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ctrlPr>
                                <a:rPr lang="es-419" sz="900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s-419" sz="900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419" sz="900" b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𝐏𝐂𝐕𝐍𝐂</m:t>
                                  </m:r>
                                </m:e>
                                <m:sub>
                                  <m:r>
                                    <a:rPr lang="es-419" sz="900" b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𝐜</m:t>
                                  </m:r>
                                  <m:r>
                                    <a:rPr lang="es-419" sz="90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s-419" sz="900" b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𝐚</m:t>
                                  </m:r>
                                  <m:r>
                                    <a:rPr lang="es-419" sz="90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1−</m:t>
                                  </m:r>
                                  <m:r>
                                    <a:rPr lang="es-419" sz="900" b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𝐡𝐜𝐩</m:t>
                                  </m:r>
                                </m:sub>
                              </m:sSub>
                              <m:r>
                                <a:rPr lang="es-419" sz="90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s-419" sz="900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419" sz="900" b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𝐏𝐌𝐂</m:t>
                                  </m:r>
                                </m:e>
                                <m:sub>
                                  <m:r>
                                    <a:rPr lang="es-419" sz="900" b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𝐚</m:t>
                                  </m:r>
                                  <m:r>
                                    <a:rPr lang="es-419" sz="90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1−</m:t>
                                  </m:r>
                                  <m:r>
                                    <a:rPr lang="es-419" sz="900" b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𝐡𝐜𝐩</m:t>
                                  </m:r>
                                </m:sub>
                              </m:sSub>
                            </m:e>
                          </m:d>
                          <m:r>
                            <a:rPr lang="es-419" sz="90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]</m:t>
                          </m:r>
                        </m:e>
                      </m:d>
                    </m:oMath>
                  </m:oMathPara>
                </a14:m>
                <a:endParaRPr lang="es-419" sz="900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7" name="Rectángulo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5068" y="3008374"/>
                <a:ext cx="3192605" cy="831446"/>
              </a:xfrm>
              <a:prstGeom prst="rect">
                <a:avLst/>
              </a:prstGeom>
              <a:blipFill rotWithShape="0">
                <a:blip r:embed="rId12"/>
                <a:stretch>
                  <a:fillRect t="-30657" r="-3435" b="-72993"/>
                </a:stretch>
              </a:blipFill>
            </p:spPr>
            <p:txBody>
              <a:bodyPr/>
              <a:lstStyle/>
              <a:p>
                <a:r>
                  <a:rPr lang="es-419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72620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Garantías de Cumplimiento</a:t>
            </a:r>
          </a:p>
        </p:txBody>
      </p:sp>
      <p:sp>
        <p:nvSpPr>
          <p:cNvPr id="69" name="Rectángulo redondeado 10"/>
          <p:cNvSpPr/>
          <p:nvPr/>
        </p:nvSpPr>
        <p:spPr>
          <a:xfrm>
            <a:off x="8626" y="1129190"/>
            <a:ext cx="9135374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Exposici</a:t>
            </a:r>
            <a:r>
              <a:rPr lang="es-ES" sz="2000" b="1" dirty="0" err="1"/>
              <a:t>ón</a:t>
            </a:r>
            <a:r>
              <a:rPr lang="es-ES" sz="2000" b="1" dirty="0"/>
              <a:t> al Valor del </a:t>
            </a:r>
            <a:r>
              <a:rPr lang="es-ES" sz="2000" b="1" dirty="0" smtClean="0"/>
              <a:t>Mercado (Energía)</a:t>
            </a:r>
            <a:endParaRPr lang="es-MX" sz="2000" b="1" dirty="0"/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grpSp>
        <p:nvGrpSpPr>
          <p:cNvPr id="12" name="9 Grupo"/>
          <p:cNvGrpSpPr/>
          <p:nvPr/>
        </p:nvGrpSpPr>
        <p:grpSpPr>
          <a:xfrm>
            <a:off x="163770" y="4449168"/>
            <a:ext cx="8857397" cy="2561905"/>
            <a:chOff x="3824476" y="1758622"/>
            <a:chExt cx="2198604" cy="1013227"/>
          </a:xfrm>
          <a:solidFill>
            <a:schemeClr val="accent3">
              <a:lumMod val="40000"/>
              <a:lumOff val="60000"/>
            </a:schemeClr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3" name="10 Rectángulo redondeado"/>
            <p:cNvSpPr/>
            <p:nvPr/>
          </p:nvSpPr>
          <p:spPr>
            <a:xfrm>
              <a:off x="3824476" y="1758622"/>
              <a:ext cx="2198604" cy="826351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alpha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11 Rectángulo"/>
            <p:cNvSpPr/>
            <p:nvPr/>
          </p:nvSpPr>
          <p:spPr>
            <a:xfrm>
              <a:off x="3850030" y="1778950"/>
              <a:ext cx="2157693" cy="992899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600" b="1" dirty="0" smtClean="0">
                  <a:solidFill>
                    <a:schemeClr val="tx1"/>
                  </a:solidFill>
                </a:rPr>
                <a:t>- Precio transparente y observable de largo plazo </a:t>
              </a:r>
              <a:r>
                <a:rPr lang="es-MX" sz="1600" b="1" dirty="0" smtClean="0">
                  <a:solidFill>
                    <a:schemeClr val="tx1"/>
                  </a:solidFill>
                  <a:sym typeface="Wingdings"/>
                </a:rPr>
                <a:t> Henry Hub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600" b="1" dirty="0" smtClean="0">
                  <a:solidFill>
                    <a:schemeClr val="tx1"/>
                  </a:solidFill>
                  <a:sym typeface="Wingdings"/>
                </a:rPr>
                <a:t>- Ponderación de bases HSC, STX y TZZ para llevarlo a una ubicación en la frontera USA-Mex.</a:t>
              </a:r>
            </a:p>
            <a:p>
              <a:pPr marL="285750" lvl="0" indent="-28575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Char char="-"/>
              </a:pPr>
              <a:r>
                <a:rPr lang="es-MX" sz="1600" b="1" dirty="0" smtClean="0">
                  <a:solidFill>
                    <a:schemeClr val="tx1"/>
                  </a:solidFill>
                  <a:sym typeface="Wingdings"/>
                </a:rPr>
                <a:t>Determinar base para mover el precio del Gas de la frontera a México. </a:t>
              </a:r>
              <a:endParaRPr lang="es-MX" sz="1600" b="1" dirty="0">
                <a:solidFill>
                  <a:schemeClr val="tx1"/>
                </a:solidFill>
                <a:sym typeface="Wingdings"/>
              </a:endParaRPr>
            </a:p>
            <a:p>
              <a:pPr marL="285750" lvl="0" indent="-28575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Char char="-"/>
              </a:pPr>
              <a:r>
                <a:rPr lang="es-MX" sz="1600" b="1" dirty="0" smtClean="0">
                  <a:solidFill>
                    <a:schemeClr val="tx1"/>
                  </a:solidFill>
                  <a:sym typeface="Wingdings"/>
                </a:rPr>
                <a:t> Determinar el Régimen Térmico de la Unidad Generadora y multiplicarlo por el Px del Gas en la ubicación requerida.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600" b="1" dirty="0" smtClean="0">
                  <a:solidFill>
                    <a:schemeClr val="tx1"/>
                  </a:solidFill>
                  <a:sym typeface="Wingdings"/>
                </a:rPr>
                <a:t>- Sumar los costos variables de operación para obtener un Px de Energía de Mercado. 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600" b="1" dirty="0" smtClean="0">
                  <a:sym typeface="Wingdings"/>
                </a:rPr>
                <a:t> </a:t>
              </a:r>
            </a:p>
            <a:p>
              <a:pPr lvl="0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MX" sz="1600" b="1" kern="1200" dirty="0"/>
            </a:p>
          </p:txBody>
        </p:sp>
      </p:grpSp>
      <p:graphicFrame>
        <p:nvGraphicFramePr>
          <p:cNvPr id="15" name="Chart 14"/>
          <p:cNvGraphicFramePr>
            <a:graphicFrameLocks/>
          </p:cNvGraphicFramePr>
          <p:nvPr>
            <p:extLst/>
          </p:nvPr>
        </p:nvGraphicFramePr>
        <p:xfrm>
          <a:off x="1296532" y="1823418"/>
          <a:ext cx="6970420" cy="2898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33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11630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Garantías de Cumplimiento</a:t>
            </a:r>
          </a:p>
        </p:txBody>
      </p:sp>
      <p:sp>
        <p:nvSpPr>
          <p:cNvPr id="69" name="Rectángulo redondeado 10"/>
          <p:cNvSpPr/>
          <p:nvPr/>
        </p:nvSpPr>
        <p:spPr>
          <a:xfrm>
            <a:off x="8626" y="1129190"/>
            <a:ext cx="9135374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 smtClean="0"/>
              <a:t>Exposici</a:t>
            </a:r>
            <a:r>
              <a:rPr lang="es-ES" sz="2000" b="1" dirty="0" err="1" smtClean="0"/>
              <a:t>ón</a:t>
            </a:r>
            <a:r>
              <a:rPr lang="es-ES" sz="2000" b="1" dirty="0" smtClean="0"/>
              <a:t> </a:t>
            </a:r>
            <a:r>
              <a:rPr lang="es-ES" sz="2000" b="1" dirty="0"/>
              <a:t>al Valor del </a:t>
            </a:r>
            <a:r>
              <a:rPr lang="es-ES" sz="2000" b="1" dirty="0" smtClean="0"/>
              <a:t>Mercado (Potencia)</a:t>
            </a:r>
            <a:endParaRPr lang="es-MX" sz="2000" b="1" dirty="0"/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grpSp>
        <p:nvGrpSpPr>
          <p:cNvPr id="12" name="9 Grupo"/>
          <p:cNvGrpSpPr/>
          <p:nvPr/>
        </p:nvGrpSpPr>
        <p:grpSpPr>
          <a:xfrm>
            <a:off x="163768" y="4681182"/>
            <a:ext cx="8707272" cy="2425427"/>
            <a:chOff x="3824476" y="1758622"/>
            <a:chExt cx="2198604" cy="1013227"/>
          </a:xfrm>
          <a:solidFill>
            <a:schemeClr val="accent3">
              <a:lumMod val="40000"/>
              <a:lumOff val="60000"/>
            </a:schemeClr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3" name="10 Rectángulo redondeado"/>
            <p:cNvSpPr/>
            <p:nvPr/>
          </p:nvSpPr>
          <p:spPr>
            <a:xfrm>
              <a:off x="3824476" y="1758622"/>
              <a:ext cx="2198604" cy="826351"/>
            </a:xfrm>
            <a:prstGeom prst="roundRect">
              <a:avLst>
                <a:gd name="adj" fmla="val 10000"/>
              </a:avLst>
            </a:prstGeom>
            <a:solidFill>
              <a:schemeClr val="tx2">
                <a:lumMod val="60000"/>
                <a:lumOff val="40000"/>
                <a:alpha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11 Rectángulo"/>
            <p:cNvSpPr/>
            <p:nvPr/>
          </p:nvSpPr>
          <p:spPr>
            <a:xfrm>
              <a:off x="3850030" y="1778950"/>
              <a:ext cx="2157693" cy="992899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600" b="1" dirty="0" smtClean="0">
                  <a:solidFill>
                    <a:schemeClr val="tx1"/>
                  </a:solidFill>
                </a:rPr>
                <a:t>-Para los primeros 3 años se usará el menor entre (1) el 80% de los costos fijos nivelados de la TGR, y (2) el precio máximo de la potencia del Mercado para el Balance de Potencia más reciente.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600" b="1" dirty="0" smtClean="0">
                  <a:solidFill>
                    <a:schemeClr val="tx1"/>
                  </a:solidFill>
                  <a:sym typeface="Wingdings"/>
                </a:rPr>
                <a:t>- A partir del 4 año y para el resto de la vigencia del contrato, se usará el 80% de los costos fijos nivelados para la TGR.</a:t>
              </a:r>
              <a:endParaRPr lang="es-MX" sz="1600" b="1" dirty="0" smtClean="0">
                <a:sym typeface="Wingdings"/>
              </a:endParaRPr>
            </a:p>
            <a:p>
              <a:pPr lvl="0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MX" sz="1600" b="1" kern="1200" dirty="0"/>
            </a:p>
          </p:txBody>
        </p:sp>
      </p:grpSp>
      <p:graphicFrame>
        <p:nvGraphicFramePr>
          <p:cNvPr id="15" name="Chart 14"/>
          <p:cNvGraphicFramePr>
            <a:graphicFrameLocks/>
          </p:cNvGraphicFramePr>
          <p:nvPr>
            <p:extLst/>
          </p:nvPr>
        </p:nvGraphicFramePr>
        <p:xfrm>
          <a:off x="1119115" y="1692228"/>
          <a:ext cx="7108288" cy="3125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34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4024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Garantías de Cumplimiento</a:t>
            </a:r>
          </a:p>
        </p:txBody>
      </p:sp>
      <p:sp>
        <p:nvSpPr>
          <p:cNvPr id="69" name="Rectángulo redondeado 10"/>
          <p:cNvSpPr/>
          <p:nvPr/>
        </p:nvSpPr>
        <p:spPr>
          <a:xfrm>
            <a:off x="8626" y="1129190"/>
            <a:ext cx="9135374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 smtClean="0"/>
              <a:t>Exposici</a:t>
            </a:r>
            <a:r>
              <a:rPr lang="es-ES" sz="2000" b="1" dirty="0" err="1" smtClean="0"/>
              <a:t>ón</a:t>
            </a:r>
            <a:r>
              <a:rPr lang="es-ES" sz="2000" b="1" dirty="0" smtClean="0"/>
              <a:t> </a:t>
            </a:r>
            <a:r>
              <a:rPr lang="es-ES" sz="2000" b="1" dirty="0"/>
              <a:t>al Valor del </a:t>
            </a:r>
            <a:r>
              <a:rPr lang="es-ES" sz="2000" b="1" dirty="0" smtClean="0"/>
              <a:t>Mercado (</a:t>
            </a:r>
            <a:r>
              <a:rPr lang="es-ES" sz="2000" b="1" dirty="0" err="1" smtClean="0"/>
              <a:t>CEL’s</a:t>
            </a:r>
            <a:r>
              <a:rPr lang="es-ES" sz="2000" b="1" dirty="0" smtClean="0"/>
              <a:t>)</a:t>
            </a:r>
            <a:endParaRPr lang="es-MX" sz="2000" b="1" dirty="0"/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grpSp>
        <p:nvGrpSpPr>
          <p:cNvPr id="12" name="9 Grupo"/>
          <p:cNvGrpSpPr/>
          <p:nvPr/>
        </p:nvGrpSpPr>
        <p:grpSpPr>
          <a:xfrm>
            <a:off x="163768" y="4681182"/>
            <a:ext cx="8707272" cy="2425427"/>
            <a:chOff x="3824476" y="1758622"/>
            <a:chExt cx="2198604" cy="1013227"/>
          </a:xfrm>
          <a:solidFill>
            <a:schemeClr val="accent3">
              <a:lumMod val="40000"/>
              <a:lumOff val="60000"/>
            </a:schemeClr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3" name="10 Rectángulo redondeado"/>
            <p:cNvSpPr/>
            <p:nvPr/>
          </p:nvSpPr>
          <p:spPr>
            <a:xfrm>
              <a:off x="3824476" y="1758622"/>
              <a:ext cx="2198604" cy="826351"/>
            </a:xfrm>
            <a:prstGeom prst="roundRect">
              <a:avLst>
                <a:gd name="adj" fmla="val 10000"/>
              </a:avLst>
            </a:prstGeom>
            <a:solidFill>
              <a:schemeClr val="bg2">
                <a:lumMod val="75000"/>
                <a:alpha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11 Rectángulo"/>
            <p:cNvSpPr/>
            <p:nvPr/>
          </p:nvSpPr>
          <p:spPr>
            <a:xfrm>
              <a:off x="3850030" y="1778950"/>
              <a:ext cx="2157693" cy="992899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600" b="1" dirty="0" smtClean="0">
                  <a:solidFill>
                    <a:schemeClr val="tx1"/>
                  </a:solidFill>
                </a:rPr>
                <a:t>-Los precios nocionales de CELs de subastas futuras, determinarán el precio de mercado.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600" b="1" dirty="0" smtClean="0">
                  <a:solidFill>
                    <a:schemeClr val="tx1"/>
                  </a:solidFill>
                </a:rPr>
                <a:t>-Para el periodo comprendido entre la subasta de 2017 y la de 2018, CELs y Energía se verán en forma conjunta y se compararán contra el precio de Mercado de la Energía.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600" b="1" dirty="0" smtClean="0">
                  <a:solidFill>
                    <a:schemeClr val="tx1"/>
                  </a:solidFill>
                </a:rPr>
                <a:t>-En el futuro, si a criterio de la Cámara de Compensación y atendiendo la recomendación del Comité de Riesgo, existe un mercado de CELs que proporcione precios confiables y transparentes, la Cámara establecerá Curvas de Precios intermedias a las Subastas. 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600" b="1" dirty="0" smtClean="0">
                  <a:solidFill>
                    <a:schemeClr val="tx1"/>
                  </a:solidFill>
                </a:rPr>
                <a:t> </a:t>
              </a:r>
              <a:endParaRPr lang="es-MX" sz="1600" b="1" kern="1200" dirty="0"/>
            </a:p>
          </p:txBody>
        </p:sp>
      </p:grpSp>
      <p:graphicFrame>
        <p:nvGraphicFramePr>
          <p:cNvPr id="16" name="Chart 15"/>
          <p:cNvGraphicFramePr>
            <a:graphicFrameLocks/>
          </p:cNvGraphicFramePr>
          <p:nvPr>
            <p:extLst/>
          </p:nvPr>
        </p:nvGraphicFramePr>
        <p:xfrm>
          <a:off x="1187355" y="1670225"/>
          <a:ext cx="7137779" cy="3168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536462" y="2927758"/>
            <a:ext cx="4885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err="1" smtClean="0"/>
              <a:t>Px</a:t>
            </a:r>
            <a:r>
              <a:rPr lang="en-US" sz="800" dirty="0" smtClean="0"/>
              <a:t> 333</a:t>
            </a:r>
            <a:endParaRPr lang="en-US" sz="800" dirty="0"/>
          </a:p>
        </p:txBody>
      </p:sp>
      <p:sp>
        <p:nvSpPr>
          <p:cNvPr id="5" name="TextBox 4"/>
          <p:cNvSpPr txBox="1"/>
          <p:nvPr/>
        </p:nvSpPr>
        <p:spPr>
          <a:xfrm>
            <a:off x="4756244" y="2853009"/>
            <a:ext cx="5767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err="1" smtClean="0"/>
              <a:t>Px</a:t>
            </a:r>
            <a:r>
              <a:rPr lang="en-US" sz="800" dirty="0" smtClean="0"/>
              <a:t> 341</a:t>
            </a:r>
            <a:endParaRPr lang="en-US" sz="800" dirty="0"/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35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3033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Garantías de Cumplimiento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69911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418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graphicFrame>
        <p:nvGraphicFramePr>
          <p:cNvPr id="35" name="Diagrama 6"/>
          <p:cNvGraphicFramePr/>
          <p:nvPr>
            <p:extLst/>
          </p:nvPr>
        </p:nvGraphicFramePr>
        <p:xfrm>
          <a:off x="449934" y="1465953"/>
          <a:ext cx="8718820" cy="11030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668740" y="3630304"/>
            <a:ext cx="7410735" cy="13648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Chart 8"/>
          <p:cNvGraphicFramePr>
            <a:graphicFrameLocks/>
          </p:cNvGraphicFramePr>
          <p:nvPr>
            <p:extLst/>
          </p:nvPr>
        </p:nvGraphicFramePr>
        <p:xfrm>
          <a:off x="98566" y="1831120"/>
          <a:ext cx="9003201" cy="4946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36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1899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324064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Garantías de Cumplimiento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69911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418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graphicFrame>
        <p:nvGraphicFramePr>
          <p:cNvPr id="35" name="Diagrama 6"/>
          <p:cNvGraphicFramePr/>
          <p:nvPr>
            <p:extLst/>
          </p:nvPr>
        </p:nvGraphicFramePr>
        <p:xfrm>
          <a:off x="449934" y="1465953"/>
          <a:ext cx="8718820" cy="11030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/>
          </p:nvPr>
        </p:nvGraphicFramePr>
        <p:xfrm>
          <a:off x="69911" y="1831120"/>
          <a:ext cx="9031857" cy="4946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37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01274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Garantías de Cumplimiento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69911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418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graphicFrame>
        <p:nvGraphicFramePr>
          <p:cNvPr id="35" name="Diagrama 6"/>
          <p:cNvGraphicFramePr/>
          <p:nvPr>
            <p:extLst/>
          </p:nvPr>
        </p:nvGraphicFramePr>
        <p:xfrm>
          <a:off x="449934" y="1465953"/>
          <a:ext cx="8718820" cy="11030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cxnSp>
        <p:nvCxnSpPr>
          <p:cNvPr id="13" name="Straight Connector 12"/>
          <p:cNvCxnSpPr/>
          <p:nvPr/>
        </p:nvCxnSpPr>
        <p:spPr>
          <a:xfrm>
            <a:off x="633252" y="4079560"/>
            <a:ext cx="7528110" cy="25505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Chart 11"/>
          <p:cNvGraphicFramePr>
            <a:graphicFrameLocks/>
          </p:cNvGraphicFramePr>
          <p:nvPr>
            <p:extLst/>
          </p:nvPr>
        </p:nvGraphicFramePr>
        <p:xfrm>
          <a:off x="104184" y="1768826"/>
          <a:ext cx="8997584" cy="5008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4" name="Down Arrow 13"/>
          <p:cNvSpPr/>
          <p:nvPr/>
        </p:nvSpPr>
        <p:spPr>
          <a:xfrm rot="1122055">
            <a:off x="3863495" y="3059408"/>
            <a:ext cx="357034" cy="529783"/>
          </a:xfrm>
          <a:prstGeom prst="downArrow">
            <a:avLst>
              <a:gd name="adj1" fmla="val 42657"/>
              <a:gd name="adj2" fmla="val 5396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1100"/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38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06397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Garantías de Cumplimiento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69911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-16354" y="1167864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</a:t>
            </a:r>
            <a:r>
              <a:rPr lang="es-MX" sz="2000" b="1" dirty="0" smtClean="0"/>
              <a:t>Compensación</a:t>
            </a:r>
            <a:endParaRPr lang="es-MX" sz="2000" b="1" dirty="0"/>
          </a:p>
        </p:txBody>
      </p:sp>
      <p:graphicFrame>
        <p:nvGraphicFramePr>
          <p:cNvPr id="35" name="Diagrama 6"/>
          <p:cNvGraphicFramePr/>
          <p:nvPr>
            <p:extLst/>
          </p:nvPr>
        </p:nvGraphicFramePr>
        <p:xfrm>
          <a:off x="449934" y="1465953"/>
          <a:ext cx="8718820" cy="11030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graphicFrame>
        <p:nvGraphicFramePr>
          <p:cNvPr id="17" name="1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4496910"/>
              </p:ext>
            </p:extLst>
          </p:nvPr>
        </p:nvGraphicFramePr>
        <p:xfrm>
          <a:off x="1541177" y="3013088"/>
          <a:ext cx="6003060" cy="1828800"/>
        </p:xfrm>
        <a:graphic>
          <a:graphicData uri="http://schemas.openxmlformats.org/drawingml/2006/table">
            <a:tbl>
              <a:tblPr/>
              <a:tblGrid>
                <a:gridCol w="198899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9753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1653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70308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24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Mes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24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Producto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24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MtM</a:t>
                      </a:r>
                      <a:r>
                        <a:rPr lang="es-MX" sz="2400" b="1" i="0" u="none" strike="noStrike" baseline="0" dirty="0">
                          <a:solidFill>
                            <a:srgbClr val="FFFFFF"/>
                          </a:solidFill>
                          <a:latin typeface="Calibri"/>
                        </a:rPr>
                        <a:t> 3 años</a:t>
                      </a:r>
                      <a:endParaRPr lang="es-MX" sz="24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995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4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Feb 2019</a:t>
                      </a:r>
                      <a:endParaRPr lang="es-MX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Energ</a:t>
                      </a:r>
                      <a:r>
                        <a:rPr lang="es-ES" sz="24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ía</a:t>
                      </a:r>
                      <a:endParaRPr lang="es-MX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11,008,508</a:t>
                      </a:r>
                      <a:endParaRPr lang="es-MX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6367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4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Feb 2019</a:t>
                      </a:r>
                      <a:endParaRPr lang="es-MX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Potencia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(1,469,570)</a:t>
                      </a:r>
                      <a:endParaRPr lang="es-MX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76367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4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Feb 2019</a:t>
                      </a:r>
                      <a:endParaRPr lang="es-MX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CEL’s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(14,256,337)</a:t>
                      </a:r>
                      <a:endParaRPr lang="es-MX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31588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MTM</a:t>
                      </a:r>
                      <a:r>
                        <a:rPr lang="es-MX" sz="2400" b="1" i="0" u="none" strike="noStrike" baseline="-25000" dirty="0">
                          <a:solidFill>
                            <a:srgbClr val="000000"/>
                          </a:solidFill>
                          <a:latin typeface="Calibri"/>
                        </a:rPr>
                        <a:t>i,a1-3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s-MX" sz="2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(4,717,400)</a:t>
                      </a:r>
                      <a:endParaRPr lang="es-MX" sz="2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sp>
        <p:nvSpPr>
          <p:cNvPr id="2" name="CuadroTexto 1"/>
          <p:cNvSpPr txBox="1"/>
          <p:nvPr/>
        </p:nvSpPr>
        <p:spPr>
          <a:xfrm>
            <a:off x="1440857" y="4870347"/>
            <a:ext cx="65116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Las cifras en paréntesis indican valores negativos.</a:t>
            </a:r>
          </a:p>
        </p:txBody>
      </p:sp>
      <p:sp>
        <p:nvSpPr>
          <p:cNvPr id="3" name="CuadroTexto 2"/>
          <p:cNvSpPr txBox="1"/>
          <p:nvPr/>
        </p:nvSpPr>
        <p:spPr>
          <a:xfrm>
            <a:off x="1171131" y="5346412"/>
            <a:ext cx="63731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s-MX" dirty="0" smtClean="0"/>
              <a:t>Puesto que la Exposición de Mercado debe ser el Máximo entre cero y la suma de las Exposiciones, en este caso la Exposición al Valor de Mercado deberá ser cero.</a:t>
            </a:r>
            <a:endParaRPr lang="es-419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39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4353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461995" y="1038993"/>
            <a:ext cx="8232422" cy="18466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just"/>
            <a:r>
              <a:rPr lang="es-ES" sz="1900" dirty="0"/>
              <a:t>Pueden participar:</a:t>
            </a:r>
            <a:endParaRPr lang="es-MX" sz="1900" dirty="0"/>
          </a:p>
          <a:p>
            <a:pPr marL="2159000" lvl="0" algn="just">
              <a:buFont typeface="Wingdings" pitchFamily="2" charset="2"/>
              <a:buChar char="Ø"/>
            </a:pPr>
            <a:r>
              <a:rPr lang="es-MX" sz="1900" dirty="0"/>
              <a:t>Suministradores de Servicios Básicos (SSB)</a:t>
            </a:r>
          </a:p>
          <a:p>
            <a:pPr marL="2159000" lvl="0" algn="just">
              <a:buFont typeface="Wingdings" pitchFamily="2" charset="2"/>
              <a:buChar char="Ø"/>
            </a:pPr>
            <a:r>
              <a:rPr lang="es-MX" sz="1900" dirty="0"/>
              <a:t>Suministradores de Servicios Calificados (SSC)</a:t>
            </a:r>
          </a:p>
          <a:p>
            <a:pPr marL="2159000" lvl="0" algn="just">
              <a:buFont typeface="Wingdings" pitchFamily="2" charset="2"/>
              <a:buChar char="Ø"/>
            </a:pPr>
            <a:r>
              <a:rPr lang="es-MX" sz="1900" dirty="0"/>
              <a:t>Suministradores de Último Recurso (SUR)</a:t>
            </a:r>
          </a:p>
          <a:p>
            <a:pPr marL="2159000" lvl="0" algn="just">
              <a:buFont typeface="Wingdings" pitchFamily="2" charset="2"/>
              <a:buChar char="Ø"/>
            </a:pPr>
            <a:r>
              <a:rPr lang="es-MX" sz="1900" dirty="0"/>
              <a:t>Usuarios Calificados Participantes del Mercado (UCPM)</a:t>
            </a:r>
          </a:p>
          <a:p>
            <a:pPr lvl="0" algn="just">
              <a:buFont typeface="Wingdings" pitchFamily="2" charset="2"/>
              <a:buChar char="Ø"/>
            </a:pPr>
            <a:r>
              <a:rPr lang="es-MX" sz="1900" b="1" dirty="0"/>
              <a:t>Generadores</a:t>
            </a:r>
            <a:r>
              <a:rPr lang="es-MX" sz="1900" dirty="0"/>
              <a:t> (Gen)</a:t>
            </a:r>
          </a:p>
        </p:txBody>
      </p:sp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¿</a:t>
            </a:r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Quiénes pueden participar en la Cámara de Compensación ?</a:t>
            </a:r>
          </a:p>
        </p:txBody>
      </p:sp>
      <p:grpSp>
        <p:nvGrpSpPr>
          <p:cNvPr id="33" name="32 Grupo"/>
          <p:cNvGrpSpPr/>
          <p:nvPr/>
        </p:nvGrpSpPr>
        <p:grpSpPr>
          <a:xfrm>
            <a:off x="306178" y="2646246"/>
            <a:ext cx="8524857" cy="4148254"/>
            <a:chOff x="306178" y="2646246"/>
            <a:chExt cx="8524857" cy="4148254"/>
          </a:xfrm>
        </p:grpSpPr>
        <p:sp>
          <p:nvSpPr>
            <p:cNvPr id="32" name="Triángulo isósceles 31"/>
            <p:cNvSpPr/>
            <p:nvPr/>
          </p:nvSpPr>
          <p:spPr>
            <a:xfrm>
              <a:off x="2146300" y="5223164"/>
              <a:ext cx="4953000" cy="644236"/>
            </a:xfrm>
            <a:prstGeom prst="triangl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38" name="Rectángulo redondeado 37"/>
            <p:cNvSpPr/>
            <p:nvPr/>
          </p:nvSpPr>
          <p:spPr>
            <a:xfrm>
              <a:off x="306178" y="3291193"/>
              <a:ext cx="8451831" cy="1896940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39" name="Rectángulo 38"/>
            <p:cNvSpPr/>
            <p:nvPr/>
          </p:nvSpPr>
          <p:spPr>
            <a:xfrm>
              <a:off x="478107" y="3254885"/>
              <a:ext cx="2520280" cy="432048"/>
            </a:xfrm>
            <a:prstGeom prst="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400" dirty="0"/>
                <a:t>Ofertas de Venta Ganadoras</a:t>
              </a:r>
            </a:p>
          </p:txBody>
        </p:sp>
        <p:sp>
          <p:nvSpPr>
            <p:cNvPr id="42" name="Rectángulo 41"/>
            <p:cNvSpPr/>
            <p:nvPr/>
          </p:nvSpPr>
          <p:spPr>
            <a:xfrm>
              <a:off x="5952457" y="3245073"/>
              <a:ext cx="2662554" cy="432048"/>
            </a:xfrm>
            <a:prstGeom prst="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400" dirty="0"/>
                <a:t>Ofertas de Compra Ganadoras</a:t>
              </a:r>
            </a:p>
          </p:txBody>
        </p:sp>
        <p:sp>
          <p:nvSpPr>
            <p:cNvPr id="49" name="CuadroTexto 48"/>
            <p:cNvSpPr txBox="1"/>
            <p:nvPr/>
          </p:nvSpPr>
          <p:spPr>
            <a:xfrm>
              <a:off x="478107" y="4073446"/>
              <a:ext cx="7200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200" dirty="0"/>
                <a:t>Gen 1</a:t>
              </a:r>
            </a:p>
            <a:p>
              <a:r>
                <a:rPr lang="es-MX" sz="1200" dirty="0"/>
                <a:t>Gen 2</a:t>
              </a:r>
            </a:p>
            <a:p>
              <a:r>
                <a:rPr lang="es-MX" sz="1200" dirty="0"/>
                <a:t>Gen 3</a:t>
              </a:r>
            </a:p>
            <a:p>
              <a:r>
                <a:rPr lang="es-MX" sz="1200" dirty="0"/>
                <a:t>Gen 4</a:t>
              </a:r>
            </a:p>
          </p:txBody>
        </p:sp>
        <p:sp>
          <p:nvSpPr>
            <p:cNvPr id="53" name="CuadroTexto 52"/>
            <p:cNvSpPr txBox="1"/>
            <p:nvPr/>
          </p:nvSpPr>
          <p:spPr>
            <a:xfrm>
              <a:off x="1270195" y="3686933"/>
              <a:ext cx="9361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200" dirty="0"/>
                <a:t>Capacidad  </a:t>
              </a:r>
            </a:p>
          </p:txBody>
        </p:sp>
        <p:sp>
          <p:nvSpPr>
            <p:cNvPr id="54" name="CuadroTexto 53"/>
            <p:cNvSpPr txBox="1"/>
            <p:nvPr/>
          </p:nvSpPr>
          <p:spPr>
            <a:xfrm>
              <a:off x="1990275" y="3686933"/>
              <a:ext cx="10801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1200" dirty="0"/>
                <a:t>Precio / MW  </a:t>
              </a:r>
            </a:p>
          </p:txBody>
        </p:sp>
        <p:sp>
          <p:nvSpPr>
            <p:cNvPr id="55" name="CuadroTexto 54"/>
            <p:cNvSpPr txBox="1"/>
            <p:nvPr/>
          </p:nvSpPr>
          <p:spPr>
            <a:xfrm>
              <a:off x="1342203" y="4071705"/>
              <a:ext cx="9361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200" dirty="0"/>
                <a:t>100 MW</a:t>
              </a:r>
            </a:p>
            <a:p>
              <a:r>
                <a:rPr lang="es-MX" sz="1200" dirty="0"/>
                <a:t>75   MW</a:t>
              </a:r>
            </a:p>
            <a:p>
              <a:pPr marL="228600" indent="-228600">
                <a:buAutoNum type="arabicPlain" startAt="25"/>
              </a:pPr>
              <a:r>
                <a:rPr lang="es-MX" sz="1200" dirty="0"/>
                <a:t>MW</a:t>
              </a:r>
            </a:p>
            <a:p>
              <a:pPr marL="228600" indent="-228600"/>
              <a:r>
                <a:rPr lang="es-MX" sz="1200" dirty="0"/>
                <a:t>10   MW</a:t>
              </a:r>
            </a:p>
          </p:txBody>
        </p:sp>
        <p:sp>
          <p:nvSpPr>
            <p:cNvPr id="56" name="CuadroTexto 55"/>
            <p:cNvSpPr txBox="1"/>
            <p:nvPr/>
          </p:nvSpPr>
          <p:spPr>
            <a:xfrm>
              <a:off x="2225692" y="4073446"/>
              <a:ext cx="48466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200" dirty="0"/>
                <a:t>$45</a:t>
              </a:r>
            </a:p>
            <a:p>
              <a:r>
                <a:rPr lang="es-MX" sz="1200" dirty="0"/>
                <a:t>$55</a:t>
              </a:r>
            </a:p>
            <a:p>
              <a:r>
                <a:rPr lang="es-MX" sz="1200" dirty="0"/>
                <a:t>$48</a:t>
              </a:r>
            </a:p>
            <a:p>
              <a:r>
                <a:rPr lang="es-MX" sz="1200" dirty="0"/>
                <a:t>$50</a:t>
              </a:r>
            </a:p>
          </p:txBody>
        </p:sp>
        <p:sp>
          <p:nvSpPr>
            <p:cNvPr id="57" name="CuadroTexto 56"/>
            <p:cNvSpPr txBox="1"/>
            <p:nvPr/>
          </p:nvSpPr>
          <p:spPr>
            <a:xfrm>
              <a:off x="6094731" y="3904698"/>
              <a:ext cx="7200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200" dirty="0"/>
                <a:t>SSB</a:t>
              </a:r>
            </a:p>
            <a:p>
              <a:r>
                <a:rPr lang="es-MX" sz="1200" dirty="0"/>
                <a:t>SSC </a:t>
              </a:r>
            </a:p>
            <a:p>
              <a:r>
                <a:rPr lang="es-MX" sz="1200" dirty="0"/>
                <a:t>SUR</a:t>
              </a:r>
            </a:p>
            <a:p>
              <a:r>
                <a:rPr lang="es-MX" sz="1200" dirty="0"/>
                <a:t>UCPM</a:t>
              </a:r>
            </a:p>
          </p:txBody>
        </p:sp>
        <p:sp>
          <p:nvSpPr>
            <p:cNvPr id="58" name="CuadroTexto 57"/>
            <p:cNvSpPr txBox="1"/>
            <p:nvPr/>
          </p:nvSpPr>
          <p:spPr>
            <a:xfrm>
              <a:off x="6886819" y="3686933"/>
              <a:ext cx="9361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200" dirty="0"/>
                <a:t>Capacidad  </a:t>
              </a:r>
            </a:p>
          </p:txBody>
        </p:sp>
        <p:sp>
          <p:nvSpPr>
            <p:cNvPr id="59" name="CuadroTexto 58"/>
            <p:cNvSpPr txBox="1"/>
            <p:nvPr/>
          </p:nvSpPr>
          <p:spPr>
            <a:xfrm>
              <a:off x="7678907" y="3686933"/>
              <a:ext cx="115212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1200" dirty="0"/>
                <a:t>Precio / MW  </a:t>
              </a:r>
            </a:p>
          </p:txBody>
        </p:sp>
        <p:sp>
          <p:nvSpPr>
            <p:cNvPr id="60" name="CuadroTexto 59"/>
            <p:cNvSpPr txBox="1"/>
            <p:nvPr/>
          </p:nvSpPr>
          <p:spPr>
            <a:xfrm>
              <a:off x="6958827" y="3902957"/>
              <a:ext cx="9361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200" dirty="0"/>
                <a:t>65   MW</a:t>
              </a:r>
            </a:p>
            <a:p>
              <a:r>
                <a:rPr lang="es-MX" sz="1200" dirty="0"/>
                <a:t>45   MW</a:t>
              </a:r>
            </a:p>
            <a:p>
              <a:pPr marL="228600" indent="-228600"/>
              <a:r>
                <a:rPr lang="es-MX" sz="1200" dirty="0"/>
                <a:t>40	 MW</a:t>
              </a:r>
            </a:p>
            <a:p>
              <a:pPr marL="228600" indent="-228600"/>
              <a:r>
                <a:rPr lang="es-MX" sz="1200" dirty="0"/>
                <a:t>60   MW</a:t>
              </a:r>
            </a:p>
          </p:txBody>
        </p:sp>
        <p:sp>
          <p:nvSpPr>
            <p:cNvPr id="61" name="CuadroTexto 60"/>
            <p:cNvSpPr txBox="1"/>
            <p:nvPr/>
          </p:nvSpPr>
          <p:spPr>
            <a:xfrm>
              <a:off x="7966939" y="4202022"/>
              <a:ext cx="6480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200" dirty="0"/>
                <a:t>$49.13</a:t>
              </a:r>
            </a:p>
          </p:txBody>
        </p:sp>
        <p:sp>
          <p:nvSpPr>
            <p:cNvPr id="62" name="Rectángulo redondeado 61"/>
            <p:cNvSpPr/>
            <p:nvPr/>
          </p:nvSpPr>
          <p:spPr>
            <a:xfrm>
              <a:off x="3682319" y="3949916"/>
              <a:ext cx="1800200" cy="937245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400" dirty="0"/>
                <a:t>Cámara de Compensación</a:t>
              </a:r>
            </a:p>
          </p:txBody>
        </p:sp>
        <p:cxnSp>
          <p:nvCxnSpPr>
            <p:cNvPr id="63" name="Conector recto de flecha 62"/>
            <p:cNvCxnSpPr/>
            <p:nvPr/>
          </p:nvCxnSpPr>
          <p:spPr>
            <a:xfrm flipH="1">
              <a:off x="5482519" y="4044810"/>
              <a:ext cx="61221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de flecha 63"/>
            <p:cNvCxnSpPr/>
            <p:nvPr/>
          </p:nvCxnSpPr>
          <p:spPr>
            <a:xfrm flipH="1">
              <a:off x="5482519" y="4224686"/>
              <a:ext cx="61221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cto de flecha 64"/>
            <p:cNvCxnSpPr/>
            <p:nvPr/>
          </p:nvCxnSpPr>
          <p:spPr>
            <a:xfrm flipH="1">
              <a:off x="5482519" y="4404562"/>
              <a:ext cx="61221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de flecha 65"/>
            <p:cNvCxnSpPr/>
            <p:nvPr/>
          </p:nvCxnSpPr>
          <p:spPr>
            <a:xfrm flipH="1">
              <a:off x="5482519" y="4584726"/>
              <a:ext cx="61221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Rectángulo 67"/>
            <p:cNvSpPr/>
            <p:nvPr/>
          </p:nvSpPr>
          <p:spPr>
            <a:xfrm>
              <a:off x="2922989" y="2646246"/>
              <a:ext cx="3338858" cy="432048"/>
            </a:xfrm>
            <a:prstGeom prst="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400" dirty="0"/>
                <a:t>Contratos con Cámara de Compensación</a:t>
              </a:r>
            </a:p>
          </p:txBody>
        </p:sp>
        <p:cxnSp>
          <p:nvCxnSpPr>
            <p:cNvPr id="69" name="Conector recto de flecha 68"/>
            <p:cNvCxnSpPr/>
            <p:nvPr/>
          </p:nvCxnSpPr>
          <p:spPr>
            <a:xfrm flipV="1">
              <a:off x="2782363" y="4191707"/>
              <a:ext cx="89995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ector recto de flecha 69"/>
            <p:cNvCxnSpPr/>
            <p:nvPr/>
          </p:nvCxnSpPr>
          <p:spPr>
            <a:xfrm flipV="1">
              <a:off x="2782363" y="4386632"/>
              <a:ext cx="89995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ector recto de flecha 70"/>
            <p:cNvCxnSpPr/>
            <p:nvPr/>
          </p:nvCxnSpPr>
          <p:spPr>
            <a:xfrm flipV="1">
              <a:off x="2782363" y="4566796"/>
              <a:ext cx="89995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Rectángulo 33"/>
            <p:cNvSpPr/>
            <p:nvPr/>
          </p:nvSpPr>
          <p:spPr>
            <a:xfrm>
              <a:off x="2989448" y="5887026"/>
              <a:ext cx="1061852" cy="907474"/>
            </a:xfrm>
            <a:prstGeom prst="rect">
              <a:avLst/>
            </a:pr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buFont typeface="Wingdings" pitchFamily="2" charset="2"/>
                <a:buChar char="Ø"/>
              </a:pPr>
              <a:r>
                <a:rPr lang="es-MX" sz="1000" dirty="0"/>
                <a:t>Asegura la entrega de los Productos comprometidos por los Generadores</a:t>
              </a:r>
            </a:p>
          </p:txBody>
        </p:sp>
        <p:sp>
          <p:nvSpPr>
            <p:cNvPr id="35" name="CuadroTexto 34"/>
            <p:cNvSpPr txBox="1"/>
            <p:nvPr/>
          </p:nvSpPr>
          <p:spPr>
            <a:xfrm>
              <a:off x="3465326" y="5259854"/>
              <a:ext cx="23335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1400" b="1" dirty="0">
                  <a:solidFill>
                    <a:schemeClr val="bg1"/>
                  </a:solidFill>
                </a:rPr>
                <a:t>Red de </a:t>
              </a:r>
            </a:p>
            <a:p>
              <a:pPr algn="ctr"/>
              <a:r>
                <a:rPr lang="es-MX" sz="1400" b="1" dirty="0">
                  <a:solidFill>
                    <a:schemeClr val="bg1"/>
                  </a:solidFill>
                </a:rPr>
                <a:t>Seguridad</a:t>
              </a:r>
            </a:p>
          </p:txBody>
        </p:sp>
        <p:sp>
          <p:nvSpPr>
            <p:cNvPr id="37" name="Rectángulo 36"/>
            <p:cNvSpPr/>
            <p:nvPr/>
          </p:nvSpPr>
          <p:spPr>
            <a:xfrm>
              <a:off x="5257800" y="5892800"/>
              <a:ext cx="1066800" cy="901700"/>
            </a:xfrm>
            <a:prstGeom prst="rect">
              <a:avLst/>
            </a:pr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buFont typeface="Wingdings" pitchFamily="2" charset="2"/>
                <a:buChar char="Ø"/>
              </a:pPr>
              <a:r>
                <a:rPr lang="es-MX" sz="1000" dirty="0"/>
                <a:t>Gestiona el riesgo de impago  de las </a:t>
              </a:r>
              <a:r>
                <a:rPr lang="es-MX" sz="1000" dirty="0" err="1"/>
                <a:t>ERC’s</a:t>
              </a:r>
              <a:endParaRPr lang="es-MX" sz="1000" dirty="0"/>
            </a:p>
          </p:txBody>
        </p:sp>
      </p:grpSp>
      <p:sp>
        <p:nvSpPr>
          <p:cNvPr id="30" name="29 Abrir llave"/>
          <p:cNvSpPr/>
          <p:nvPr/>
        </p:nvSpPr>
        <p:spPr>
          <a:xfrm>
            <a:off x="2400300" y="1346200"/>
            <a:ext cx="190500" cy="1092200"/>
          </a:xfrm>
          <a:prstGeom prst="leftBrace">
            <a:avLst/>
          </a:prstGeom>
          <a:noFill/>
          <a:ln w="1905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1" name="30 CuadroTexto"/>
          <p:cNvSpPr txBox="1"/>
          <p:nvPr/>
        </p:nvSpPr>
        <p:spPr>
          <a:xfrm>
            <a:off x="495300" y="1442093"/>
            <a:ext cx="1828800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s-MX" sz="1900" b="1" dirty="0"/>
              <a:t> Entidades Responsables de Carga </a:t>
            </a:r>
            <a:r>
              <a:rPr lang="es-MX" sz="1900" dirty="0"/>
              <a:t>(</a:t>
            </a:r>
            <a:r>
              <a:rPr lang="es-MX" sz="1900" dirty="0" err="1"/>
              <a:t>ERC´s</a:t>
            </a:r>
            <a:r>
              <a:rPr lang="es-MX" sz="1900" dirty="0"/>
              <a:t>)</a:t>
            </a:r>
            <a:endParaRPr lang="es-MX" sz="1900" b="1" dirty="0"/>
          </a:p>
        </p:txBody>
      </p:sp>
      <p:cxnSp>
        <p:nvCxnSpPr>
          <p:cNvPr id="36" name="Conector recto de flecha 70"/>
          <p:cNvCxnSpPr/>
          <p:nvPr/>
        </p:nvCxnSpPr>
        <p:spPr>
          <a:xfrm flipV="1">
            <a:off x="2769663" y="4757296"/>
            <a:ext cx="89995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3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4037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Garantías de </a:t>
            </a:r>
            <a:r>
              <a:rPr lang="es-MX" sz="2800" b="1" cap="small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Cumplimiento</a:t>
            </a:r>
            <a:endParaRPr lang="es-MX" sz="2800" b="1" cap="small" dirty="0">
              <a:solidFill>
                <a:schemeClr val="bg1">
                  <a:lumMod val="50000"/>
                </a:schemeClr>
              </a:solidFill>
              <a:latin typeface="+mn-lt"/>
              <a:ea typeface="Tahoma" charset="0"/>
              <a:cs typeface="Tahoma" charset="0"/>
            </a:endParaRPr>
          </a:p>
        </p:txBody>
      </p:sp>
      <p:sp>
        <p:nvSpPr>
          <p:cNvPr id="67" name="66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sp>
        <p:nvSpPr>
          <p:cNvPr id="2" name="Rectángulo 1"/>
          <p:cNvSpPr/>
          <p:nvPr/>
        </p:nvSpPr>
        <p:spPr>
          <a:xfrm>
            <a:off x="195119" y="1787897"/>
            <a:ext cx="86757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fontAlgn="base">
              <a:buFont typeface="Wingdings" panose="05000000000000000000" pitchFamily="2" charset="2"/>
              <a:buChar char="Ø"/>
            </a:pPr>
            <a:r>
              <a:rPr lang="es-MX" dirty="0"/>
              <a:t>Un Usuario Calificado Participante de Mercado resultó asignado de un Contrato de Energía Eléctrica Acumulable, Potencia y </a:t>
            </a:r>
            <a:r>
              <a:rPr lang="es-MX" dirty="0" err="1"/>
              <a:t>CEL’s</a:t>
            </a:r>
            <a:r>
              <a:rPr lang="es-MX" dirty="0"/>
              <a:t>. Dicho Contrato fue por 30 millones de pesos por año; y se adquirió 1.0 MW-año de Potencia por año, 20 mil </a:t>
            </a:r>
            <a:r>
              <a:rPr lang="es-MX" dirty="0" err="1"/>
              <a:t>MWh</a:t>
            </a:r>
            <a:r>
              <a:rPr lang="es-MX" dirty="0"/>
              <a:t> de Energía Eléctrica Acumulable por año y 19 mil </a:t>
            </a:r>
            <a:r>
              <a:rPr lang="es-MX" dirty="0" err="1"/>
              <a:t>CEL’s</a:t>
            </a:r>
            <a:r>
              <a:rPr lang="es-MX" dirty="0"/>
              <a:t> por año. </a:t>
            </a:r>
            <a:endParaRPr lang="es-419" dirty="0"/>
          </a:p>
        </p:txBody>
      </p:sp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109936"/>
              </p:ext>
            </p:extLst>
          </p:nvPr>
        </p:nvGraphicFramePr>
        <p:xfrm>
          <a:off x="285931" y="3088021"/>
          <a:ext cx="8562108" cy="35608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56296"/>
                <a:gridCol w="928942"/>
                <a:gridCol w="1696168"/>
                <a:gridCol w="939721"/>
                <a:gridCol w="939721"/>
                <a:gridCol w="955891"/>
                <a:gridCol w="1128385"/>
                <a:gridCol w="1016984"/>
              </a:tblGrid>
              <a:tr h="0">
                <a:tc rowSpan="2" gridSpan="2"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en-US" sz="1800" dirty="0" err="1">
                          <a:effectLst/>
                        </a:rPr>
                        <a:t>Periodo</a:t>
                      </a:r>
                      <a:r>
                        <a:rPr lang="es-MX" sz="1800" dirty="0">
                          <a:effectLst/>
                        </a:rPr>
                        <a:t> </a:t>
                      </a:r>
                      <a:endParaRPr lang="es-419" sz="3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rowSpan="2" h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</a:rPr>
                        <a:t>Producto</a:t>
                      </a:r>
                      <a:r>
                        <a:rPr lang="es-MX" sz="1800" dirty="0">
                          <a:effectLst/>
                        </a:rPr>
                        <a:t> </a:t>
                      </a:r>
                      <a:endParaRPr lang="es-419" sz="3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 dirty="0">
                          <a:effectLst/>
                        </a:rPr>
                        <a:t>Precio nocional Contrato (pesos) </a:t>
                      </a:r>
                      <a:endParaRPr lang="es-419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 dirty="0">
                          <a:effectLst/>
                        </a:rPr>
                        <a:t>Precio de mercado (pesos)  </a:t>
                      </a:r>
                      <a:endParaRPr lang="es-419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 dirty="0">
                          <a:effectLst/>
                        </a:rPr>
                        <a:t>Exposición al Valor de Mercado de Corto Plazo (pesos) </a:t>
                      </a:r>
                      <a:endParaRPr lang="es-419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Posición Volumétrica Remanente del Contrato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Exposición al Valor de Mercado de Corto Plazo (mdp)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</a:tr>
              <a:tr h="200025">
                <a:tc gridSpan="2" v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 dirty="0">
                          <a:effectLst/>
                        </a:rPr>
                        <a:t>(A) </a:t>
                      </a:r>
                      <a:endParaRPr lang="es-419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 dirty="0">
                          <a:effectLst/>
                        </a:rPr>
                        <a:t>(B) </a:t>
                      </a:r>
                      <a:endParaRPr lang="es-419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C=A-B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(D)</a:t>
                      </a:r>
                      <a:r>
                        <a:rPr lang="es-MX" sz="1400">
                          <a:effectLst/>
                        </a:rPr>
                        <a:t>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E=(C*D)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</a:tr>
              <a:tr h="247650">
                <a:tc rowSpan="9"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1 de enero de 2020 al 31 de diciembre de 2022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Año 1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rowSpan="3"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Energía</a:t>
                      </a:r>
                      <a:r>
                        <a:rPr lang="en-US" sz="1400" dirty="0">
                          <a:effectLst/>
                        </a:rPr>
                        <a:t> </a:t>
                      </a:r>
                      <a:r>
                        <a:rPr lang="en-US" sz="1400" dirty="0" err="1">
                          <a:effectLst/>
                        </a:rPr>
                        <a:t>Eléctrica</a:t>
                      </a: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s-419" sz="2800" dirty="0">
                        <a:effectLst/>
                      </a:endParaRPr>
                    </a:p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Acumulable</a:t>
                      </a:r>
                      <a:endParaRPr lang="es-419" sz="2800" dirty="0">
                        <a:effectLst/>
                      </a:endParaRPr>
                    </a:p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(MWh)</a:t>
                      </a:r>
                      <a:r>
                        <a:rPr lang="es-MX" sz="1400" dirty="0">
                          <a:effectLst/>
                        </a:rPr>
                        <a:t> </a:t>
                      </a:r>
                      <a:endParaRPr lang="es-419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960</a:t>
                      </a:r>
                      <a:r>
                        <a:rPr lang="es-MX" sz="1400">
                          <a:effectLst/>
                        </a:rPr>
                        <a:t>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900 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60 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20,000 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1.2 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</a:tr>
              <a:tr h="200025">
                <a:tc v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Año 2</a:t>
                      </a:r>
                      <a:r>
                        <a:rPr lang="es-MX" sz="1400">
                          <a:effectLst/>
                        </a:rPr>
                        <a:t>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960</a:t>
                      </a:r>
                      <a:r>
                        <a:rPr lang="es-MX" sz="1400">
                          <a:effectLst/>
                        </a:rPr>
                        <a:t>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870 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90 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20,000 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1.8 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</a:tr>
              <a:tr h="209661">
                <a:tc v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Año</a:t>
                      </a:r>
                      <a:r>
                        <a:rPr lang="en-US" sz="1400" dirty="0">
                          <a:effectLst/>
                        </a:rPr>
                        <a:t> 3</a:t>
                      </a:r>
                      <a:r>
                        <a:rPr lang="es-MX" sz="1400" dirty="0">
                          <a:effectLst/>
                        </a:rPr>
                        <a:t> </a:t>
                      </a:r>
                      <a:endParaRPr lang="es-419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960</a:t>
                      </a:r>
                      <a:r>
                        <a:rPr lang="es-MX" sz="1400">
                          <a:effectLst/>
                        </a:rPr>
                        <a:t>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850 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110 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20,000 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2.2 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</a:tr>
              <a:tr h="200025">
                <a:tc v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Año 1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rowSpan="3"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CEL’s</a:t>
                      </a:r>
                      <a:r>
                        <a:rPr lang="es-MX" sz="1400">
                          <a:effectLst/>
                        </a:rPr>
                        <a:t>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480</a:t>
                      </a:r>
                      <a:r>
                        <a:rPr lang="es-MX" sz="1400">
                          <a:effectLst/>
                        </a:rPr>
                        <a:t>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500 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-20 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19,000 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-0.4 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</a:tr>
              <a:tr h="200025">
                <a:tc v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Año 2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480 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520 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-40 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19,000 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-0.8 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</a:tr>
              <a:tr h="200025">
                <a:tc v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Año 3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480 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550 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-70 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19,000 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-1.3 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</a:tr>
              <a:tr h="200025">
                <a:tc v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Año 1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rowSpan="3"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MX" sz="1400" dirty="0">
                          <a:effectLst/>
                        </a:rPr>
                        <a:t>Potencia  </a:t>
                      </a:r>
                      <a:endParaRPr lang="es-419" sz="2800" dirty="0">
                        <a:effectLst/>
                      </a:endParaRPr>
                    </a:p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MX" sz="1400" dirty="0">
                          <a:effectLst/>
                        </a:rPr>
                        <a:t>(MW-año)  </a:t>
                      </a:r>
                      <a:endParaRPr lang="es-419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1,680,000 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1,700,000 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-20,000 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1 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0.0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</a:tr>
              <a:tr h="200025">
                <a:tc v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Año 2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1,680,000 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1,700,000 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-20,000 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1 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0.0 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</a:tr>
              <a:tr h="200025">
                <a:tc v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Año 3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1,680,000 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1,700,000 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-20,000 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1 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0.0 </a:t>
                      </a:r>
                      <a:endParaRPr lang="es-419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</a:tr>
              <a:tr h="200025">
                <a:tc gridSpan="7">
                  <a:txBody>
                    <a:bodyPr/>
                    <a:lstStyle/>
                    <a:p>
                      <a:pPr algn="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 dirty="0">
                          <a:effectLst/>
                        </a:rPr>
                        <a:t>Total Exposición al Valor de Mercado de Corto Plazo (millones de pesos) </a:t>
                      </a:r>
                      <a:endParaRPr lang="es-419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s-MX" sz="1400" dirty="0">
                          <a:effectLst/>
                        </a:rPr>
                        <a:t>2.7 </a:t>
                      </a:r>
                      <a:endParaRPr lang="es-419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10" name="Marcador de número de diapositiva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40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3181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Contribuciones al Fondo de Reserva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41</a:t>
            </a:fld>
            <a:endParaRPr lang="es-ES"/>
          </a:p>
        </p:txBody>
      </p:sp>
      <p:graphicFrame>
        <p:nvGraphicFramePr>
          <p:cNvPr id="8" name="Diagrama 6"/>
          <p:cNvGraphicFramePr/>
          <p:nvPr>
            <p:extLst/>
          </p:nvPr>
        </p:nvGraphicFramePr>
        <p:xfrm>
          <a:off x="229750" y="1573665"/>
          <a:ext cx="9234290" cy="11030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Rectángulo 67"/>
          <p:cNvSpPr/>
          <p:nvPr/>
        </p:nvSpPr>
        <p:spPr>
          <a:xfrm>
            <a:off x="131427" y="2501963"/>
            <a:ext cx="2915897" cy="51677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 smtClean="0"/>
              <a:t>Exposición al Cargo de Capital </a:t>
            </a:r>
            <a:r>
              <a:rPr lang="es-MX" b="1" dirty="0"/>
              <a:t>de Largo Plazo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a 3"/>
              <p:cNvGraphicFramePr>
                <a:graphicFrameLocks noGrp="1"/>
              </p:cNvGraphicFramePr>
              <p:nvPr/>
            </p:nvGraphicFramePr>
            <p:xfrm>
              <a:off x="98282" y="3854168"/>
              <a:ext cx="2922825" cy="2813332"/>
            </p:xfrm>
            <a:graphic>
              <a:graphicData uri="http://schemas.openxmlformats.org/drawingml/2006/table">
                <a:tbl>
                  <a:tblPr firstRow="1" bandRow="1">
                    <a:tableStyleId>{7DF18680-E054-41AD-8BC1-D1AEF772440D}</a:tableStyleId>
                  </a:tblPr>
                  <a:tblGrid>
                    <a:gridCol w="789224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2133601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</a:tblGrid>
                  <a:tr h="599941">
                    <a:tc>
                      <a:txBody>
                        <a:bodyPr/>
                        <a:lstStyle/>
                        <a:p>
                          <a:pPr algn="just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s-419" sz="1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419" sz="1200">
                                        <a:latin typeface="Cambria Math" panose="02040503050406030204" pitchFamily="18" charset="0"/>
                                      </a:rPr>
                                      <m:t>𝑬𝑪</m:t>
                                    </m:r>
                                    <m:r>
                                      <a:rPr lang="es-MX" sz="1200" b="1" i="0" smtClean="0">
                                        <a:latin typeface="Cambria Math" panose="02040503050406030204" pitchFamily="18" charset="0"/>
                                      </a:rPr>
                                      <m:t>𝐋</m:t>
                                    </m:r>
                                    <m:r>
                                      <a:rPr lang="es-419" sz="1200" smtClean="0">
                                        <a:latin typeface="Cambria Math" panose="02040503050406030204" pitchFamily="18" charset="0"/>
                                      </a:rPr>
                                      <m:t>𝑷</m:t>
                                    </m:r>
                                  </m:e>
                                  <m:sub>
                                    <m:r>
                                      <a:rPr lang="es-419" sz="1200">
                                        <a:latin typeface="Cambria Math" panose="02040503050406030204" pitchFamily="18" charset="0"/>
                                      </a:rPr>
                                      <m:t>𝒄</m:t>
                                    </m:r>
                                    <m:r>
                                      <a:rPr lang="es-419" sz="120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s-419" sz="1200">
                                        <a:latin typeface="Cambria Math" panose="02040503050406030204" pitchFamily="18" charset="0"/>
                                      </a:rPr>
                                      <m:t>𝒕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s-419" sz="12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s-MX" sz="1200" dirty="0">
                              <a:effectLst/>
                            </a:rPr>
                            <a:t>Exposición Contractual de Largo Plazo del Contrato en el día de evaluación</a:t>
                          </a:r>
                          <a:endParaRPr lang="es-419" sz="12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  <a:tr h="336832">
                    <a:tc>
                      <a:txBody>
                        <a:bodyPr/>
                        <a:lstStyle/>
                        <a:p>
                          <a:pPr algn="just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s-419" sz="1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MX" sz="1200" b="1" i="0" smtClean="0">
                                        <a:latin typeface="Cambria Math" panose="02040503050406030204" pitchFamily="18" charset="0"/>
                                      </a:rPr>
                                      <m:t>𝐑𝐏𝐅</m:t>
                                    </m:r>
                                  </m:e>
                                  <m:sub>
                                    <m:r>
                                      <a:rPr lang="es-419" sz="1200">
                                        <a:latin typeface="Cambria Math" panose="02040503050406030204" pitchFamily="18" charset="0"/>
                                      </a:rPr>
                                      <m:t>𝒄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s-419" sz="12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s-419" sz="1200" dirty="0">
                              <a:effectLst/>
                            </a:rPr>
                            <a:t>Riesgo Potencial Futuro </a:t>
                          </a:r>
                          <a:endParaRPr lang="es-419" sz="12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xmlns="" val="10001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algn="just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s-419" sz="1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419" sz="1200">
                                        <a:latin typeface="Cambria Math" panose="02040503050406030204" pitchFamily="18" charset="0"/>
                                      </a:rPr>
                                      <m:t>𝐄𝐕𝐌</m:t>
                                    </m:r>
                                    <m:r>
                                      <a:rPr lang="es-MX" sz="1200" b="1" i="0" smtClean="0">
                                        <a:latin typeface="Cambria Math" panose="02040503050406030204" pitchFamily="18" charset="0"/>
                                      </a:rPr>
                                      <m:t>𝐋</m:t>
                                    </m:r>
                                    <m:r>
                                      <a:rPr lang="es-419" sz="1200">
                                        <a:latin typeface="Cambria Math" panose="02040503050406030204" pitchFamily="18" charset="0"/>
                                      </a:rPr>
                                      <m:t>𝐏</m:t>
                                    </m:r>
                                    <m:r>
                                      <a:rPr lang="es-419" sz="1200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e>
                                  <m:sub>
                                    <m:r>
                                      <a:rPr lang="es-419" sz="1200">
                                        <a:latin typeface="Cambria Math" panose="02040503050406030204" pitchFamily="18" charset="0"/>
                                      </a:rPr>
                                      <m:t>𝒄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s-419" sz="12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s-419" sz="1200" dirty="0">
                              <a:effectLst/>
                            </a:rPr>
                            <a:t>Exposición al Valor de Mercado de Largo Plazo para el Contrato </a:t>
                          </a:r>
                          <a:endParaRPr lang="es-419" sz="12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xmlns="" val="10002"/>
                      </a:ext>
                    </a:extLst>
                  </a:tr>
                  <a:tr h="4876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MX" sz="1200" b="1" dirty="0"/>
                            <a:t>r</a:t>
                          </a:r>
                          <a:endParaRPr lang="es-419" sz="1200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s-419" sz="1200" dirty="0"/>
                            <a:t>Riesgo Ponderado del Comprador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xmlns="" val="10003"/>
                      </a:ext>
                    </a:extLst>
                  </a:tr>
                  <a:tr h="8915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MX" sz="1200" b="1" dirty="0"/>
                            <a:t>0.08</a:t>
                          </a:r>
                          <a:endParaRPr lang="es-419" sz="1200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s-419" sz="1200" dirty="0"/>
                            <a:t>el cargo de capital para establecer los requisitos de reservas que corresponde al 8%.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xmlns="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a 3"/>
              <p:cNvGraphicFramePr>
                <a:graphicFrameLocks noGrp="1"/>
              </p:cNvGraphicFramePr>
              <p:nvPr/>
            </p:nvGraphicFramePr>
            <p:xfrm>
              <a:off x="98282" y="3854168"/>
              <a:ext cx="2922825" cy="2842260"/>
            </p:xfrm>
            <a:graphic>
              <a:graphicData uri="http://schemas.openxmlformats.org/drawingml/2006/table">
                <a:tbl>
                  <a:tblPr firstRow="1" bandRow="1">
                    <a:tableStyleId>{7DF18680-E054-41AD-8BC1-D1AEF772440D}</a:tableStyleId>
                  </a:tblPr>
                  <a:tblGrid>
                    <a:gridCol w="789224"/>
                    <a:gridCol w="2133601"/>
                  </a:tblGrid>
                  <a:tr h="640080">
                    <a:tc>
                      <a:txBody>
                        <a:bodyPr/>
                        <a:lstStyle/>
                        <a:p>
                          <a:endParaRPr lang="es-419"/>
                        </a:p>
                      </a:txBody>
                      <a:tcPr anchor="ctr">
                        <a:blipFill rotWithShape="0">
                          <a:blip r:embed="rId8"/>
                          <a:stretch>
                            <a:fillRect l="-769" t="-952" r="-272308" b="-3419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s-MX" sz="1200" dirty="0" smtClean="0">
                              <a:effectLst/>
                            </a:rPr>
                            <a:t>Exposición Contractual de Largo Plazo del Contrato en el día de evaluación</a:t>
                          </a:r>
                          <a:endParaRPr lang="es-419" sz="1200" dirty="0"/>
                        </a:p>
                      </a:txBody>
                      <a:tcPr anchor="ctr"/>
                    </a:tc>
                  </a:tr>
                  <a:tr h="336832">
                    <a:tc>
                      <a:txBody>
                        <a:bodyPr/>
                        <a:lstStyle/>
                        <a:p>
                          <a:endParaRPr lang="es-419"/>
                        </a:p>
                      </a:txBody>
                      <a:tcPr anchor="ctr">
                        <a:blipFill rotWithShape="0">
                          <a:blip r:embed="rId8"/>
                          <a:stretch>
                            <a:fillRect l="-769" t="-192727" r="-272308" b="-5527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s-419" sz="1200" dirty="0" smtClean="0">
                              <a:effectLst/>
                            </a:rPr>
                            <a:t>Riesgo Potencial Futuro </a:t>
                          </a:r>
                          <a:endParaRPr lang="es-419" sz="1200" dirty="0"/>
                        </a:p>
                      </a:txBody>
                      <a:tcPr anchor="ctr"/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s-419"/>
                        </a:p>
                      </a:txBody>
                      <a:tcPr anchor="ctr">
                        <a:blipFill rotWithShape="0">
                          <a:blip r:embed="rId8"/>
                          <a:stretch>
                            <a:fillRect l="-769" t="-211842" r="-272308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s-419" sz="1200" dirty="0" smtClean="0">
                              <a:effectLst/>
                            </a:rPr>
                            <a:t>Exposición al Valor de Mercado de Largo Plazo para el Contrato </a:t>
                          </a:r>
                          <a:endParaRPr lang="es-419" sz="1200" dirty="0"/>
                        </a:p>
                      </a:txBody>
                      <a:tcPr anchor="ctr"/>
                    </a:tc>
                  </a:tr>
                  <a:tr h="4876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MX" sz="1200" b="1" dirty="0" smtClean="0"/>
                            <a:t>r</a:t>
                          </a:r>
                          <a:endParaRPr lang="es-419" sz="1200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s-419" sz="1200" dirty="0" smtClean="0"/>
                            <a:t>Riesgo Ponderado del Comprador</a:t>
                          </a:r>
                          <a:endParaRPr lang="es-419" sz="1200" dirty="0"/>
                        </a:p>
                      </a:txBody>
                      <a:tcPr anchor="ctr"/>
                    </a:tc>
                  </a:tr>
                  <a:tr h="8915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MX" sz="1200" b="1" dirty="0" smtClean="0"/>
                            <a:t>0.08</a:t>
                          </a:r>
                          <a:endParaRPr lang="es-419" sz="1200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s-419" sz="1200" dirty="0" smtClean="0"/>
                            <a:t>el cargo de capital para establecer los requisitos de reservas que corresponde al 8%.</a:t>
                          </a:r>
                          <a:endParaRPr lang="es-419" sz="1200" dirty="0"/>
                        </a:p>
                      </a:txBody>
                      <a:tcPr anchor="ctr"/>
                    </a:tc>
                  </a:tr>
                </a:tbl>
              </a:graphicData>
            </a:graphic>
          </p:graphicFrame>
        </mc:Fallback>
      </mc:AlternateContent>
      <p:sp>
        <p:nvSpPr>
          <p:cNvPr id="15" name="Rectángulo 67"/>
          <p:cNvSpPr/>
          <p:nvPr/>
        </p:nvSpPr>
        <p:spPr>
          <a:xfrm>
            <a:off x="3118365" y="2509431"/>
            <a:ext cx="2915897" cy="51677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/>
              <a:t>Riesgo Potencial Futuro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7" name="Tabla 1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8833803"/>
                  </p:ext>
                </p:extLst>
              </p:nvPr>
            </p:nvGraphicFramePr>
            <p:xfrm>
              <a:off x="3106274" y="3865134"/>
              <a:ext cx="2922825" cy="2821993"/>
            </p:xfrm>
            <a:graphic>
              <a:graphicData uri="http://schemas.openxmlformats.org/drawingml/2006/table">
                <a:tbl>
                  <a:tblPr firstRow="1" bandRow="1">
                    <a:tableStyleId>{F5AB1C69-6EDB-4FF4-983F-18BD219EF322}</a:tableStyleId>
                  </a:tblPr>
                  <a:tblGrid>
                    <a:gridCol w="872917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2049908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</a:tblGrid>
                  <a:tr h="610617">
                    <a:tc>
                      <a:txBody>
                        <a:bodyPr/>
                        <a:lstStyle/>
                        <a:p>
                          <a:pPr algn="just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s-419" sz="1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MX" sz="1200" b="1" i="0" smtClean="0">
                                        <a:latin typeface="Cambria Math" panose="02040503050406030204" pitchFamily="18" charset="0"/>
                                      </a:rPr>
                                      <m:t>𝐑𝐏𝐅</m:t>
                                    </m:r>
                                  </m:e>
                                  <m:sub>
                                    <m:r>
                                      <a:rPr lang="es-419" sz="1200">
                                        <a:latin typeface="Cambria Math" panose="02040503050406030204" pitchFamily="18" charset="0"/>
                                      </a:rPr>
                                      <m:t>𝒄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s-419" sz="12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s-MX" sz="1200" kern="1200" dirty="0">
                              <a:effectLst/>
                            </a:rPr>
                            <a:t>Riesgo</a:t>
                          </a:r>
                          <a:r>
                            <a:rPr lang="es-MX" sz="1200" kern="1200" baseline="0" dirty="0">
                              <a:effectLst/>
                            </a:rPr>
                            <a:t> Potencial Futuro asociado al </a:t>
                          </a:r>
                          <a:r>
                            <a:rPr lang="es-MX" sz="1200" kern="1200" dirty="0">
                              <a:effectLst/>
                            </a:rPr>
                            <a:t>Contrato (c)</a:t>
                          </a:r>
                          <a:endParaRPr lang="es-419" sz="12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  <a:tr h="484869"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s-MX" sz="1200" dirty="0"/>
                            <a:t>Considera</a:t>
                          </a:r>
                          <a:endParaRPr lang="es-419" sz="12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s-MX" sz="1200" dirty="0"/>
                            <a:t>Valores</a:t>
                          </a:r>
                          <a:r>
                            <a:rPr lang="es-MX" sz="1200" baseline="0" dirty="0"/>
                            <a:t> Anuales Nocionales de Energía, Potencia y  </a:t>
                          </a:r>
                          <a:r>
                            <a:rPr lang="es-MX" sz="1200" baseline="0" dirty="0" err="1"/>
                            <a:t>CEL´s</a:t>
                          </a:r>
                          <a:endParaRPr lang="es-419" sz="12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xmlns="" val="10001"/>
                      </a:ext>
                    </a:extLst>
                  </a:tr>
                  <a:tr h="548640"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s-MX" sz="1200" b="1" i="1" kern="1200" dirty="0">
                              <a:solidFill>
                                <a:schemeClr val="dk1"/>
                              </a:solidFill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a:t>TRE</a:t>
                          </a:r>
                          <a:endParaRPr lang="es-419" sz="1200" b="1" i="1" kern="1200" dirty="0">
                            <a:solidFill>
                              <a:schemeClr val="dk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s-419" sz="1200" dirty="0">
                              <a:effectLst/>
                            </a:rPr>
                            <a:t>Tiempo contractual remanente de Energía Eléctrica  y Potencia.</a:t>
                          </a:r>
                          <a:endParaRPr lang="es-419" sz="12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xmlns="" val="10002"/>
                      </a:ext>
                    </a:extLst>
                  </a:tr>
                  <a:tr h="518160"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s-MX" sz="1200" b="1" i="1" kern="1200" dirty="0">
                              <a:solidFill>
                                <a:schemeClr val="dk1"/>
                              </a:solidFill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a:t>TRC</a:t>
                          </a:r>
                          <a:endParaRPr lang="es-419" sz="1200" b="1" i="1" kern="1200" dirty="0">
                            <a:solidFill>
                              <a:schemeClr val="dk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s-419" sz="1200" dirty="0"/>
                            <a:t>Tiempo contractual remanente de Certificados de Energías Limpias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xmlns="" val="10003"/>
                      </a:ext>
                    </a:extLst>
                  </a:tr>
                  <a:tr h="446347"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s-MX" sz="1200" b="1" i="1" kern="1200" dirty="0">
                              <a:solidFill>
                                <a:schemeClr val="dk1"/>
                              </a:solidFill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a:t>0.15</a:t>
                          </a:r>
                          <a:endParaRPr lang="es-419" sz="1200" b="1" i="1" kern="1200" dirty="0">
                            <a:solidFill>
                              <a:schemeClr val="dk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s-MX" sz="1200" dirty="0"/>
                            <a:t>Factor Basilea II</a:t>
                          </a:r>
                          <a:endParaRPr lang="es-419" sz="12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xmlns="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7" name="Tabla 1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8833803"/>
                  </p:ext>
                </p:extLst>
              </p:nvPr>
            </p:nvGraphicFramePr>
            <p:xfrm>
              <a:off x="3106274" y="3865134"/>
              <a:ext cx="2922825" cy="2821993"/>
            </p:xfrm>
            <a:graphic>
              <a:graphicData uri="http://schemas.openxmlformats.org/drawingml/2006/table">
                <a:tbl>
                  <a:tblPr firstRow="1" bandRow="1">
                    <a:tableStyleId>{F5AB1C69-6EDB-4FF4-983F-18BD219EF322}</a:tableStyleId>
                  </a:tblPr>
                  <a:tblGrid>
                    <a:gridCol w="872917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20000"/>
                        </a:ext>
                      </a:extLst>
                    </a:gridCol>
                    <a:gridCol w="2049908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20001"/>
                        </a:ext>
                      </a:extLst>
                    </a:gridCol>
                  </a:tblGrid>
                  <a:tr h="610617">
                    <a:tc>
                      <a:txBody>
                        <a:bodyPr/>
                        <a:lstStyle/>
                        <a:p>
                          <a:endParaRPr lang="es-419"/>
                        </a:p>
                      </a:txBody>
                      <a:tcPr anchor="ctr">
                        <a:blipFill rotWithShape="0">
                          <a:blip r:embed="rId9"/>
                          <a:stretch>
                            <a:fillRect l="-694" t="-1000" r="-236806" b="-366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s-MX" sz="1200" kern="1200" dirty="0">
                              <a:effectLst/>
                            </a:rPr>
                            <a:t>Riesgo</a:t>
                          </a:r>
                          <a:r>
                            <a:rPr lang="es-MX" sz="1200" kern="1200" baseline="0" dirty="0">
                              <a:effectLst/>
                            </a:rPr>
                            <a:t> Potencial Futuro asociado al </a:t>
                          </a:r>
                          <a:r>
                            <a:rPr lang="es-MX" sz="1200" kern="1200" dirty="0">
                              <a:effectLst/>
                            </a:rPr>
                            <a:t>Contrato (c)</a:t>
                          </a:r>
                          <a:endParaRPr lang="es-419" sz="12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0000"/>
                      </a:ext>
                    </a:extLst>
                  </a:tr>
                  <a:tr h="484869"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s-MX" sz="1200" dirty="0"/>
                            <a:t>Considera</a:t>
                          </a:r>
                          <a:endParaRPr lang="es-419" sz="12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s-MX" sz="1200" dirty="0"/>
                            <a:t>Valores</a:t>
                          </a:r>
                          <a:r>
                            <a:rPr lang="es-MX" sz="1200" baseline="0" dirty="0"/>
                            <a:t> Anuales Nocionales de Energía, Potencia y  </a:t>
                          </a:r>
                          <a:r>
                            <a:rPr lang="es-MX" sz="1200" baseline="0" dirty="0" err="1"/>
                            <a:t>CEL´s</a:t>
                          </a:r>
                          <a:endParaRPr lang="es-419" sz="12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0001"/>
                      </a:ext>
                    </a:extLst>
                  </a:tr>
                  <a:tr h="640080"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s-MX" sz="1200" b="1" i="1" kern="1200" dirty="0">
                              <a:solidFill>
                                <a:schemeClr val="dk1"/>
                              </a:solidFill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a:t>TRE</a:t>
                          </a:r>
                          <a:endParaRPr lang="es-419" sz="1200" b="1" i="1" kern="1200" dirty="0">
                            <a:solidFill>
                              <a:schemeClr val="dk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s-419" sz="1200" dirty="0">
                              <a:effectLst/>
                            </a:rPr>
                            <a:t>Tiempo contractual remanente de Energía Eléctrica  y Potencia.</a:t>
                          </a:r>
                          <a:endParaRPr lang="es-419" sz="12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0002"/>
                      </a:ext>
                    </a:extLst>
                  </a:tr>
                  <a:tr h="640080"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s-MX" sz="1200" b="1" i="1" kern="1200" dirty="0">
                              <a:solidFill>
                                <a:schemeClr val="dk1"/>
                              </a:solidFill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a:t>TRC</a:t>
                          </a:r>
                          <a:endParaRPr lang="es-419" sz="1200" b="1" i="1" kern="1200" dirty="0">
                            <a:solidFill>
                              <a:schemeClr val="dk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s-419" sz="1200" dirty="0"/>
                            <a:t>Tiempo contractual remanente de Certificados de Energías Limpias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0003"/>
                      </a:ext>
                    </a:extLst>
                  </a:tr>
                  <a:tr h="446347"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s-MX" sz="1200" b="1" i="1" kern="1200" dirty="0">
                              <a:solidFill>
                                <a:schemeClr val="dk1"/>
                              </a:solidFill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a:t>0.15</a:t>
                          </a:r>
                          <a:endParaRPr lang="es-419" sz="1200" b="1" i="1" kern="1200" dirty="0">
                            <a:solidFill>
                              <a:schemeClr val="dk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s-MX" sz="1200" dirty="0"/>
                            <a:t>Factor Basilea II</a:t>
                          </a:r>
                          <a:endParaRPr lang="es-419" sz="12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1" name="Rectángulo 67"/>
          <p:cNvSpPr/>
          <p:nvPr/>
        </p:nvSpPr>
        <p:spPr>
          <a:xfrm>
            <a:off x="6153086" y="2498085"/>
            <a:ext cx="2915897" cy="51677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419" b="1" dirty="0"/>
              <a:t>Exposición al Valor de Mercado de </a:t>
            </a:r>
            <a:r>
              <a:rPr lang="es-419" b="1" dirty="0" smtClean="0"/>
              <a:t>Largo </a:t>
            </a:r>
            <a:r>
              <a:rPr lang="es-419" b="1" dirty="0"/>
              <a:t>Plazo</a:t>
            </a:r>
            <a:endParaRPr lang="es-MX" b="1" dirty="0"/>
          </a:p>
        </p:txBody>
      </p:sp>
      <p:graphicFrame>
        <p:nvGraphicFramePr>
          <p:cNvPr id="23" name="Tabla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1831624"/>
              </p:ext>
            </p:extLst>
          </p:nvPr>
        </p:nvGraphicFramePr>
        <p:xfrm>
          <a:off x="6149283" y="3862019"/>
          <a:ext cx="2915897" cy="2825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589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618892">
                <a:tc>
                  <a:txBody>
                    <a:bodyPr/>
                    <a:lstStyle/>
                    <a:p>
                      <a:pPr algn="just"/>
                      <a:r>
                        <a:rPr lang="es-419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Considera: los volúmenes remanentes de Energía, Potencia y </a:t>
                      </a:r>
                      <a:r>
                        <a:rPr lang="es-419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CEL´s</a:t>
                      </a:r>
                      <a:r>
                        <a:rPr lang="es-419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(&gt;</a:t>
                      </a:r>
                      <a:r>
                        <a:rPr lang="es-419" sz="12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3 años)</a:t>
                      </a:r>
                      <a:endParaRPr lang="es-419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37251">
                <a:tc>
                  <a:txBody>
                    <a:bodyPr/>
                    <a:lstStyle/>
                    <a:p>
                      <a:pPr algn="just"/>
                      <a:r>
                        <a:rPr lang="es-419" sz="1200" dirty="0">
                          <a:effectLst/>
                        </a:rPr>
                        <a:t>Considera: el diferencial de precios entre lo precios de mercado y el precio contractual</a:t>
                      </a:r>
                      <a:endParaRPr lang="es-419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68965">
                <a:tc>
                  <a:txBody>
                    <a:bodyPr/>
                    <a:lstStyle/>
                    <a:p>
                      <a:pPr algn="just"/>
                      <a:r>
                        <a:rPr lang="es-419" sz="1200" dirty="0">
                          <a:effectLst/>
                        </a:rPr>
                        <a:t>Considera: el Portafolio en el que se encuentra en cada contrato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ángulo 2"/>
              <p:cNvSpPr/>
              <p:nvPr/>
            </p:nvSpPr>
            <p:spPr>
              <a:xfrm>
                <a:off x="27098" y="3372661"/>
                <a:ext cx="3266728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419" sz="1400" b="1" i="1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419" sz="1400" b="1" i="1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𝑬𝑪</m:t>
                          </m:r>
                          <m:r>
                            <a:rPr lang="es-MX" sz="1400" b="1" i="1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𝑪</m:t>
                          </m:r>
                          <m:r>
                            <a:rPr lang="es-419" sz="1400" b="1" i="1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𝑳𝑷</m:t>
                          </m:r>
                        </m:e>
                        <m:sub>
                          <m:r>
                            <a:rPr lang="es-419" sz="1400" b="1" i="1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𝒄</m:t>
                          </m:r>
                        </m:sub>
                      </m:sSub>
                      <m:r>
                        <a:rPr lang="es-419" sz="1400" b="0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s-419" sz="1400" b="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es-419" sz="1400" b="0" i="1" smtClean="0">
                                  <a:solidFill>
                                    <a:schemeClr val="bg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MX" sz="14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s-419" sz="1400" b="1" i="1">
                                  <a:solidFill>
                                    <a:schemeClr val="bg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𝑹𝑷𝑭</m:t>
                              </m:r>
                            </m:e>
                            <m:sub>
                              <m:r>
                                <a:rPr lang="es-419" sz="1400" b="1" i="1">
                                  <a:solidFill>
                                    <a:schemeClr val="bg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𝒄</m:t>
                              </m:r>
                            </m:sub>
                          </m:sSub>
                          <m:r>
                            <a:rPr lang="es-419" sz="1400" b="0" i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s-419" sz="1400" b="1" i="0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𝐄𝐕𝐌𝐋𝐏</m:t>
                          </m:r>
                          <m:r>
                            <a:rPr lang="es-MX" sz="14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a:rPr lang="es-419" sz="1400" b="0" i="0"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es-419" sz="1400" b="1" i="0">
                              <a:latin typeface="Cambria Math" panose="02040503050406030204" pitchFamily="18" charset="0"/>
                            </a:rPr>
                            <m:t>𝐫</m:t>
                          </m:r>
                          <m:r>
                            <a:rPr lang="es-419" sz="1400" b="0" i="0">
                              <a:latin typeface="Cambria Math" panose="02040503050406030204" pitchFamily="18" charset="0"/>
                            </a:rPr>
                            <m:t>∗ .08 </m:t>
                          </m:r>
                        </m:e>
                        <m:sub/>
                      </m:sSub>
                    </m:oMath>
                  </m:oMathPara>
                </a14:m>
                <a:endParaRPr lang="es-419" sz="1400" dirty="0"/>
              </a:p>
            </p:txBody>
          </p:sp>
        </mc:Choice>
        <mc:Fallback xmlns="">
          <p:sp>
            <p:nvSpPr>
              <p:cNvPr id="3" name="Rectángulo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98" y="3372661"/>
                <a:ext cx="3266728" cy="307777"/>
              </a:xfrm>
              <a:prstGeom prst="rect">
                <a:avLst/>
              </a:prstGeom>
              <a:blipFill rotWithShape="0">
                <a:blip r:embed="rId10"/>
                <a:stretch>
                  <a:fillRect b="-5882"/>
                </a:stretch>
              </a:blipFill>
            </p:spPr>
            <p:txBody>
              <a:bodyPr/>
              <a:lstStyle/>
              <a:p>
                <a:r>
                  <a:rPr lang="es-419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ángulo 5"/>
              <p:cNvSpPr/>
              <p:nvPr/>
            </p:nvSpPr>
            <p:spPr>
              <a:xfrm>
                <a:off x="5848794" y="3056974"/>
                <a:ext cx="3767889" cy="818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419" sz="100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s-419" sz="100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E</m:t>
                          </m:r>
                          <m:r>
                            <m:rPr>
                              <m:sty m:val="p"/>
                            </m:rPr>
                            <a:rPr lang="es-419" sz="1000" i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VMLP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s-419" sz="1000" i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c</m:t>
                          </m:r>
                          <m:r>
                            <a:rPr lang="es-419" sz="1000" i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m:rPr>
                              <m:sty m:val="p"/>
                            </m:rPr>
                            <a:rPr lang="es-419" sz="1000" i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a</m:t>
                          </m:r>
                          <m:r>
                            <a:rPr lang="es-419" sz="1000" i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4−</m:t>
                          </m:r>
                          <m:r>
                            <m:rPr>
                              <m:sty m:val="p"/>
                            </m:rPr>
                            <a:rPr lang="es-419" sz="1000" i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v</m:t>
                          </m:r>
                        </m:sub>
                      </m:sSub>
                      <m:r>
                        <a:rPr lang="es-419" sz="1000" i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s-MX" sz="1000" b="0" i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M</m:t>
                      </m:r>
                      <m:r>
                        <a:rPr lang="es-MX" sz="1000" b="0" i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𝑎𝑥</m:t>
                      </m:r>
                      <m:d>
                        <m:dPr>
                          <m:begChr m:val="{"/>
                          <m:endChr m:val="}"/>
                          <m:ctrlPr>
                            <a:rPr lang="es-MX" sz="1000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MX" sz="1000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0,</m:t>
                          </m:r>
                          <m:sSub>
                            <m:sSubPr>
                              <m:ctrlPr>
                                <a:rPr lang="es-419" sz="1000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es-419" sz="1000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s-419" sz="100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VolE</m:t>
                                  </m:r>
                                </m:e>
                              </m:d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s-419" sz="100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c</m:t>
                              </m:r>
                              <m:r>
                                <a:rPr lang="es-419" sz="100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m:rPr>
                                  <m:sty m:val="p"/>
                                </m:rPr>
                                <a:rPr lang="es-419" sz="100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a</m:t>
                              </m:r>
                              <m:r>
                                <a:rPr lang="es-419" sz="100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4−</m:t>
                              </m:r>
                              <m:r>
                                <m:rPr>
                                  <m:sty m:val="p"/>
                                </m:rPr>
                                <a:rPr lang="es-419" sz="100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v</m:t>
                              </m:r>
                              <m:r>
                                <a:rPr lang="es-419" sz="100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  </m:t>
                              </m:r>
                            </m:sub>
                          </m:sSub>
                          <m:r>
                            <m:rPr>
                              <m:sty m:val="p"/>
                            </m:rPr>
                            <a:rPr lang="es-419" sz="100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  <m:r>
                            <a:rPr lang="es-419" sz="100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ctrlPr>
                                <a:rPr lang="es-419" sz="1000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s-419" sz="1000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s-419" sz="100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PCVNE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s-419" sz="100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c</m:t>
                                  </m:r>
                                  <m:r>
                                    <a:rPr lang="es-419" sz="100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s-419" sz="100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a</m:t>
                                  </m:r>
                                  <m:r>
                                    <a:rPr lang="es-419" sz="100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4−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s-419" sz="100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v</m:t>
                                  </m:r>
                                </m:sub>
                              </m:sSub>
                              <m:r>
                                <a:rPr lang="es-419" sz="100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s-419" sz="1000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s-419" sz="100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PME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s-419" sz="100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a</m:t>
                                  </m:r>
                                  <m:r>
                                    <a:rPr lang="es-419" sz="100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4−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s-419" sz="100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v</m:t>
                                  </m:r>
                                </m:sub>
                              </m:sSub>
                            </m:e>
                          </m:d>
                          <m:r>
                            <a:rPr lang="es-419" sz="100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]+</m:t>
                          </m:r>
                          <m:sSub>
                            <m:sSubPr>
                              <m:ctrlPr>
                                <a:rPr lang="es-419" sz="1000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es-419" sz="1000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s-419" sz="100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VolP</m:t>
                                  </m:r>
                                </m:e>
                              </m:d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s-419" sz="100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c</m:t>
                              </m:r>
                              <m:r>
                                <a:rPr lang="es-419" sz="100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m:rPr>
                                  <m:sty m:val="p"/>
                                </m:rPr>
                                <a:rPr lang="es-419" sz="100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a</m:t>
                              </m:r>
                              <m:r>
                                <a:rPr lang="es-419" sz="100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4−</m:t>
                              </m:r>
                              <m:r>
                                <m:rPr>
                                  <m:sty m:val="p"/>
                                </m:rPr>
                                <a:rPr lang="es-419" sz="100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v</m:t>
                              </m:r>
                            </m:sub>
                          </m:sSub>
                          <m:r>
                            <a:rPr lang="es-419" sz="100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s-419" sz="100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  <m:r>
                            <a:rPr lang="es-419" sz="100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ctrlPr>
                                <a:rPr lang="es-419" sz="1000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s-419" sz="1000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s-419" sz="100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PCVNP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s-419" sz="100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c</m:t>
                                  </m:r>
                                  <m:r>
                                    <a:rPr lang="es-419" sz="100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s-419" sz="100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a</m:t>
                                  </m:r>
                                  <m:r>
                                    <a:rPr lang="es-419" sz="100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4−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s-419" sz="100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v</m:t>
                                  </m:r>
                                </m:sub>
                              </m:sSub>
                              <m:r>
                                <a:rPr lang="es-419" sz="100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s-419" sz="1000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s-419" sz="100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PMP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s-419" sz="100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a</m:t>
                                  </m:r>
                                  <m:r>
                                    <a:rPr lang="es-419" sz="100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4−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s-419" sz="100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v</m:t>
                                  </m:r>
                                </m:sub>
                              </m:sSub>
                            </m:e>
                          </m:d>
                          <m:r>
                            <a:rPr lang="es-419" sz="100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]+</m:t>
                          </m:r>
                          <m:sSub>
                            <m:sSubPr>
                              <m:ctrlPr>
                                <a:rPr lang="es-419" sz="1000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es-419" sz="1000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s-419" sz="100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VolCEL</m:t>
                                  </m:r>
                                </m:e>
                              </m:d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s-419" sz="100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c</m:t>
                              </m:r>
                              <m:r>
                                <a:rPr lang="es-419" sz="100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m:rPr>
                                  <m:sty m:val="p"/>
                                </m:rPr>
                                <a:rPr lang="es-419" sz="100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a</m:t>
                              </m:r>
                              <m:r>
                                <a:rPr lang="es-419" sz="100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4−</m:t>
                              </m:r>
                              <m:r>
                                <m:rPr>
                                  <m:sty m:val="p"/>
                                </m:rPr>
                                <a:rPr lang="es-419" sz="100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v</m:t>
                              </m:r>
                              <m:r>
                                <a:rPr lang="es-419" sz="100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sub>
                          </m:sSub>
                          <m:r>
                            <m:rPr>
                              <m:sty m:val="p"/>
                            </m:rPr>
                            <a:rPr lang="es-419" sz="100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  <m:r>
                            <a:rPr lang="es-419" sz="100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ctrlPr>
                                <a:rPr lang="es-419" sz="1000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s-419" sz="1000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s-419" sz="100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PCVNC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s-419" sz="100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c</m:t>
                                  </m:r>
                                  <m:r>
                                    <a:rPr lang="es-419" sz="100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s-419" sz="100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a</m:t>
                                  </m:r>
                                  <m:r>
                                    <a:rPr lang="es-419" sz="100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4−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s-419" sz="100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v</m:t>
                                  </m:r>
                                </m:sub>
                              </m:sSub>
                              <m:r>
                                <a:rPr lang="es-419" sz="100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s-419" sz="1000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s-419" sz="100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PMC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s-419" sz="100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a</m:t>
                                  </m:r>
                                  <m:r>
                                    <a:rPr lang="es-419" sz="100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4−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s-419" sz="100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v</m:t>
                                  </m:r>
                                </m:sub>
                              </m:sSub>
                            </m:e>
                          </m:d>
                          <m:r>
                            <a:rPr lang="es-419" sz="100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]</m:t>
                          </m:r>
                        </m:e>
                      </m:d>
                    </m:oMath>
                  </m:oMathPara>
                </a14:m>
                <a:endParaRPr lang="es-419" sz="1000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6" name="Rectángulo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8794" y="3056974"/>
                <a:ext cx="3767889" cy="818942"/>
              </a:xfrm>
              <a:prstGeom prst="rect">
                <a:avLst/>
              </a:prstGeom>
              <a:blipFill rotWithShape="0">
                <a:blip r:embed="rId11"/>
                <a:stretch>
                  <a:fillRect t="-21481" b="-59259"/>
                </a:stretch>
              </a:blipFill>
            </p:spPr>
            <p:txBody>
              <a:bodyPr/>
              <a:lstStyle/>
              <a:p>
                <a:r>
                  <a:rPr lang="es-419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ángulo 17"/>
              <p:cNvSpPr/>
              <p:nvPr/>
            </p:nvSpPr>
            <p:spPr>
              <a:xfrm>
                <a:off x="2693270" y="3121226"/>
                <a:ext cx="3868894" cy="9189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419" sz="900" b="1" i="1" kern="1200" smtClean="0">
                              <a:solidFill>
                                <a:srgbClr val="76717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eqArr>
                            <m:eqArrPr>
                              <m:ctrlPr>
                                <a:rPr lang="es-419" sz="900" b="1" i="1" kern="1200">
                                  <a:solidFill>
                                    <a:srgbClr val="76717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s-419" sz="900" b="1" i="1" kern="1200">
                                  <a:solidFill>
                                    <a:srgbClr val="76717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𝑹𝑷𝑭𝒄</m:t>
                              </m:r>
                              <m:r>
                                <a:rPr lang="es-419" sz="900" b="1" i="1" kern="1200">
                                  <a:solidFill>
                                    <a:srgbClr val="76717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</m:e>
                            <m:e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s-419" sz="900" b="1" i="1" kern="1200">
                                      <a:solidFill>
                                        <a:srgbClr val="76717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s-419" sz="900" b="1" i="1" kern="1200">
                                          <a:solidFill>
                                            <a:srgbClr val="76717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d>
                                        <m:dPr>
                                          <m:begChr m:val="["/>
                                          <m:endChr m:val="]"/>
                                          <m:ctrlPr>
                                            <a:rPr lang="es-419" sz="900" b="1" i="1" kern="1200">
                                              <a:solidFill>
                                                <a:srgbClr val="767171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nary>
                                            <m:naryPr>
                                              <m:chr m:val="∑"/>
                                              <m:limLoc m:val="undOvr"/>
                                              <m:ctrlPr>
                                                <a:rPr lang="es-419" sz="900" b="1" i="1" kern="1200">
                                                  <a:solidFill>
                                                    <a:srgbClr val="767171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Times New Roman" panose="020206030504050203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</m:ctrlPr>
                                            </m:naryPr>
                                            <m:sub>
                                              <m:r>
                                                <a:rPr lang="es-419" sz="900" b="1" i="1" kern="1200">
                                                  <a:solidFill>
                                                    <a:srgbClr val="767171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Times New Roman" panose="020206030504050203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  <m:t>𝒂</m:t>
                                              </m:r>
                                              <m:r>
                                                <a:rPr lang="es-419" sz="900" b="1" kern="1200">
                                                  <a:solidFill>
                                                    <a:srgbClr val="767171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Times New Roman" panose="020206030504050203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  <m:t>=</m:t>
                                              </m:r>
                                              <m:r>
                                                <a:rPr lang="es-419" sz="900" b="1" i="1" kern="1200">
                                                  <a:solidFill>
                                                    <a:srgbClr val="767171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Times New Roman" panose="020206030504050203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  <m:t>𝟏</m:t>
                                              </m:r>
                                              <m:r>
                                                <a:rPr lang="es-419" sz="900" b="1" i="1" kern="1200">
                                                  <a:solidFill>
                                                    <a:srgbClr val="767171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Times New Roman" panose="020206030504050203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  <m:t>−</m:t>
                                              </m:r>
                                              <m:r>
                                                <a:rPr lang="es-419" sz="900" b="1" i="1" kern="1200">
                                                  <a:solidFill>
                                                    <a:srgbClr val="767171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Times New Roman" panose="020206030504050203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  <m:t>𝑻𝑹𝑬</m:t>
                                              </m:r>
                                            </m:sub>
                                            <m:sup>
                                              <m:r>
                                                <a:rPr lang="es-MX" sz="900" b="1" i="1" kern="1200" smtClean="0">
                                                  <a:solidFill>
                                                    <a:srgbClr val="767171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Times New Roman" panose="020206030504050203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  <m:t>𝑻𝑹𝑬</m:t>
                                              </m:r>
                                            </m:sup>
                                            <m:e>
                                              <m:sSub>
                                                <m:sSubPr>
                                                  <m:ctrlPr>
                                                    <a:rPr lang="es-419" sz="900" b="1" i="1" kern="1200">
                                                      <a:solidFill>
                                                        <a:srgbClr val="767171"/>
                                                      </a:solidFill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Times New Roman" panose="02020603050405020304" pitchFamily="18" charset="0"/>
                                                      <a:cs typeface="Times New Roman" panose="020206030504050203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s-419" sz="900" b="1" i="1" kern="1200">
                                                      <a:solidFill>
                                                        <a:srgbClr val="767171"/>
                                                      </a:solidFill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Times New Roman" panose="02020603050405020304" pitchFamily="18" charset="0"/>
                                                      <a:cs typeface="Times New Roman" panose="02020603050405020304" pitchFamily="18" charset="0"/>
                                                    </a:rPr>
                                                    <m:t>𝑽𝑨𝑵𝑬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s-419" sz="900" b="1" i="1" kern="1200">
                                                      <a:solidFill>
                                                        <a:srgbClr val="767171"/>
                                                      </a:solidFill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Times New Roman" panose="02020603050405020304" pitchFamily="18" charset="0"/>
                                                      <a:cs typeface="Times New Roman" panose="02020603050405020304" pitchFamily="18" charset="0"/>
                                                    </a:rPr>
                                                    <m:t>𝒂</m:t>
                                                  </m:r>
                                                  <m:r>
                                                    <a:rPr lang="es-419" sz="900" b="1" kern="1200">
                                                      <a:solidFill>
                                                        <a:srgbClr val="767171"/>
                                                      </a:solidFill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Times New Roman" panose="02020603050405020304" pitchFamily="18" charset="0"/>
                                                      <a:cs typeface="Times New Roman" panose="02020603050405020304" pitchFamily="18" charset="0"/>
                                                    </a:rPr>
                                                    <m:t>,</m:t>
                                                  </m:r>
                                                  <m:r>
                                                    <a:rPr lang="es-419" sz="900" b="1" i="1" kern="1200">
                                                      <a:solidFill>
                                                        <a:srgbClr val="767171"/>
                                                      </a:solidFill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Times New Roman" panose="02020603050405020304" pitchFamily="18" charset="0"/>
                                                      <a:cs typeface="Times New Roman" panose="02020603050405020304" pitchFamily="18" charset="0"/>
                                                    </a:rPr>
                                                    <m:t>𝒄</m:t>
                                                  </m:r>
                                                </m:sub>
                                              </m:sSub>
                                              <m:r>
                                                <a:rPr lang="es-419" sz="900" b="1" kern="1200">
                                                  <a:solidFill>
                                                    <a:srgbClr val="767171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Times New Roman" panose="020206030504050203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  <m:t>+</m:t>
                                              </m:r>
                                              <m:r>
                                                <a:rPr lang="es-419" sz="900" b="1" i="1" kern="1200">
                                                  <a:solidFill>
                                                    <a:srgbClr val="767171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Times New Roman" panose="020206030504050203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  <m:t> </m:t>
                                              </m:r>
                                              <m:sSub>
                                                <m:sSubPr>
                                                  <m:ctrlPr>
                                                    <a:rPr lang="es-419" sz="900" b="1" i="1" kern="1200">
                                                      <a:solidFill>
                                                        <a:srgbClr val="767171"/>
                                                      </a:solidFill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Times New Roman" panose="02020603050405020304" pitchFamily="18" charset="0"/>
                                                      <a:cs typeface="Times New Roman" panose="020206030504050203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s-419" sz="900" b="1" i="1" kern="1200">
                                                      <a:solidFill>
                                                        <a:srgbClr val="767171"/>
                                                      </a:solidFill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Times New Roman" panose="02020603050405020304" pitchFamily="18" charset="0"/>
                                                      <a:cs typeface="Times New Roman" panose="02020603050405020304" pitchFamily="18" charset="0"/>
                                                    </a:rPr>
                                                    <m:t>𝑽𝑨𝑵𝑷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s-419" sz="900" b="1" i="1" kern="1200">
                                                      <a:solidFill>
                                                        <a:srgbClr val="767171"/>
                                                      </a:solidFill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Times New Roman" panose="02020603050405020304" pitchFamily="18" charset="0"/>
                                                      <a:cs typeface="Times New Roman" panose="02020603050405020304" pitchFamily="18" charset="0"/>
                                                    </a:rPr>
                                                    <m:t>𝒂</m:t>
                                                  </m:r>
                                                  <m:r>
                                                    <a:rPr lang="es-419" sz="900" b="1" kern="1200">
                                                      <a:solidFill>
                                                        <a:srgbClr val="767171"/>
                                                      </a:solidFill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Times New Roman" panose="02020603050405020304" pitchFamily="18" charset="0"/>
                                                      <a:cs typeface="Times New Roman" panose="02020603050405020304" pitchFamily="18" charset="0"/>
                                                    </a:rPr>
                                                    <m:t>,</m:t>
                                                  </m:r>
                                                  <m:r>
                                                    <a:rPr lang="es-419" sz="900" b="1" i="1" kern="1200">
                                                      <a:solidFill>
                                                        <a:srgbClr val="767171"/>
                                                      </a:solidFill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Times New Roman" panose="02020603050405020304" pitchFamily="18" charset="0"/>
                                                      <a:cs typeface="Times New Roman" panose="02020603050405020304" pitchFamily="18" charset="0"/>
                                                    </a:rPr>
                                                    <m:t>𝒄</m:t>
                                                  </m:r>
                                                </m:sub>
                                              </m:sSub>
                                            </m:e>
                                          </m:nary>
                                        </m:e>
                                      </m:d>
                                    </m:e>
                                    <m:sub/>
                                  </m:sSub>
                                  <m:r>
                                    <a:rPr lang="es-419" sz="900" b="1" kern="1200">
                                      <a:solidFill>
                                        <a:srgbClr val="76717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+</m:t>
                                  </m:r>
                                  <m:d>
                                    <m:dPr>
                                      <m:begChr m:val="["/>
                                      <m:endChr m:val="]"/>
                                      <m:ctrlPr>
                                        <a:rPr lang="es-419" sz="900" b="1" i="1" kern="1200">
                                          <a:solidFill>
                                            <a:srgbClr val="76717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dPr>
                                    <m:e>
                                      <m:nary>
                                        <m:naryPr>
                                          <m:chr m:val="∑"/>
                                          <m:limLoc m:val="undOvr"/>
                                          <m:ctrlPr>
                                            <a:rPr lang="es-419" sz="900" b="1" i="1" kern="1200">
                                              <a:solidFill>
                                                <a:srgbClr val="767171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naryPr>
                                        <m:sub>
                                          <m:r>
                                            <a:rPr lang="es-419" sz="900" b="1" i="1" kern="1200">
                                              <a:solidFill>
                                                <a:srgbClr val="767171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𝒂</m:t>
                                          </m:r>
                                          <m:r>
                                            <a:rPr lang="es-419" sz="900" b="1" kern="1200">
                                              <a:solidFill>
                                                <a:srgbClr val="767171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=</m:t>
                                          </m:r>
                                          <m:r>
                                            <a:rPr lang="es-419" sz="900" b="1" i="1" kern="1200">
                                              <a:solidFill>
                                                <a:srgbClr val="767171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𝟏</m:t>
                                          </m:r>
                                          <m:r>
                                            <a:rPr lang="es-419" sz="900" b="1" i="1" kern="1200">
                                              <a:solidFill>
                                                <a:srgbClr val="767171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−</m:t>
                                          </m:r>
                                          <m:r>
                                            <a:rPr lang="es-419" sz="900" b="1" i="1" kern="1200">
                                              <a:solidFill>
                                                <a:srgbClr val="767171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𝑻𝑹𝑪</m:t>
                                          </m:r>
                                        </m:sub>
                                        <m:sup>
                                          <m:r>
                                            <a:rPr lang="es-MX" sz="900" b="1" i="1" kern="1200" smtClean="0">
                                              <a:solidFill>
                                                <a:srgbClr val="767171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𝑻𝑹𝑪</m:t>
                                          </m:r>
                                        </m:sup>
                                        <m:e>
                                          <m:sSub>
                                            <m:sSubPr>
                                              <m:ctrlPr>
                                                <a:rPr lang="es-419" sz="900" b="1" i="1" kern="1200">
                                                  <a:solidFill>
                                                    <a:srgbClr val="767171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Times New Roman" panose="020206030504050203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s-419" sz="900" b="1" i="1" kern="1200">
                                                  <a:solidFill>
                                                    <a:srgbClr val="767171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Times New Roman" panose="020206030504050203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  <m:t>𝑽𝑨𝑵𝑪</m:t>
                                              </m:r>
                                            </m:e>
                                            <m:sub>
                                              <m:r>
                                                <a:rPr lang="es-419" sz="900" b="1" i="1" kern="1200">
                                                  <a:solidFill>
                                                    <a:srgbClr val="767171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Times New Roman" panose="020206030504050203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  <m:t>𝒂</m:t>
                                              </m:r>
                                              <m:r>
                                                <a:rPr lang="es-419" sz="900" b="1" kern="1200">
                                                  <a:solidFill>
                                                    <a:srgbClr val="767171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Times New Roman" panose="020206030504050203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  <m:t>,</m:t>
                                              </m:r>
                                              <m:r>
                                                <a:rPr lang="es-419" sz="900" b="1" i="1" kern="1200">
                                                  <a:solidFill>
                                                    <a:srgbClr val="767171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Times New Roman" panose="020206030504050203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  <m:t>𝒄</m:t>
                                              </m:r>
                                            </m:sub>
                                          </m:sSub>
                                        </m:e>
                                      </m:nary>
                                    </m:e>
                                  </m:d>
                                  <m:r>
                                    <a:rPr lang="es-419" sz="900" b="1" i="1" kern="1200">
                                      <a:solidFill>
                                        <a:srgbClr val="76717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 </m:t>
                                  </m:r>
                                </m:e>
                              </m:d>
                            </m:e>
                          </m:eqArr>
                        </m:e>
                        <m:sub/>
                      </m:sSub>
                      <m:r>
                        <a:rPr lang="es-419" sz="900" b="1" i="1" kern="1200">
                          <a:solidFill>
                            <a:srgbClr val="76717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∗</m:t>
                      </m:r>
                      <m:r>
                        <a:rPr lang="es-419" sz="900" b="1" i="1" kern="1200">
                          <a:solidFill>
                            <a:srgbClr val="76717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𝟎</m:t>
                      </m:r>
                      <m:r>
                        <a:rPr lang="es-419" sz="900" b="1" kern="1200">
                          <a:solidFill>
                            <a:srgbClr val="76717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.</m:t>
                      </m:r>
                      <m:r>
                        <a:rPr lang="es-419" sz="900" b="1" i="1" kern="1200">
                          <a:solidFill>
                            <a:srgbClr val="76717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𝟏𝟓</m:t>
                      </m:r>
                    </m:oMath>
                  </m:oMathPara>
                </a14:m>
                <a:endParaRPr lang="es-419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s-419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</mc:Choice>
        <mc:Fallback xmlns="">
          <p:sp>
            <p:nvSpPr>
              <p:cNvPr id="18" name="Rectángulo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3270" y="3121226"/>
                <a:ext cx="3868894" cy="918970"/>
              </a:xfrm>
              <a:prstGeom prst="rect">
                <a:avLst/>
              </a:prstGeom>
              <a:blipFill rotWithShape="0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419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2440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Contribuciones al Fondo de </a:t>
            </a:r>
            <a:r>
              <a:rPr lang="es-MX" sz="2800" b="1" cap="small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Reserva</a:t>
            </a:r>
          </a:p>
          <a:p>
            <a:r>
              <a:rPr lang="es-MX" sz="2800" b="1" cap="small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Con Concentración </a:t>
            </a:r>
            <a:endParaRPr lang="es-MX" sz="2800" b="1" cap="small" dirty="0">
              <a:solidFill>
                <a:schemeClr val="bg1">
                  <a:lumMod val="50000"/>
                </a:schemeClr>
              </a:solidFill>
              <a:latin typeface="+mn-lt"/>
              <a:ea typeface="Tahoma" charset="0"/>
              <a:cs typeface="Tahoma" charset="0"/>
            </a:endParaRPr>
          </a:p>
        </p:txBody>
      </p:sp>
      <p:sp>
        <p:nvSpPr>
          <p:cNvPr id="67" name="66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42</a:t>
            </a:fld>
            <a:endParaRPr lang="es-ES"/>
          </a:p>
        </p:txBody>
      </p:sp>
      <p:graphicFrame>
        <p:nvGraphicFramePr>
          <p:cNvPr id="8" name="Diagrama 6"/>
          <p:cNvGraphicFramePr/>
          <p:nvPr>
            <p:extLst>
              <p:ext uri="{D42A27DB-BD31-4B8C-83A1-F6EECF244321}">
                <p14:modId xmlns:p14="http://schemas.microsoft.com/office/powerpoint/2010/main" val="2128277689"/>
              </p:ext>
            </p:extLst>
          </p:nvPr>
        </p:nvGraphicFramePr>
        <p:xfrm>
          <a:off x="229750" y="1573665"/>
          <a:ext cx="9234290" cy="11030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0" name="Grupo 9"/>
          <p:cNvGrpSpPr/>
          <p:nvPr/>
        </p:nvGrpSpPr>
        <p:grpSpPr>
          <a:xfrm>
            <a:off x="-560976" y="2474913"/>
            <a:ext cx="7213599" cy="4064000"/>
            <a:chOff x="-542504" y="2521270"/>
            <a:chExt cx="7213599" cy="4064000"/>
          </a:xfrm>
        </p:grpSpPr>
        <mc:AlternateContent xmlns:mc="http://schemas.openxmlformats.org/markup-compatibility/2006">
          <mc:Choice xmlns:a14="http://schemas.microsoft.com/office/drawing/2010/main" Requires="a14">
            <p:graphicFrame>
              <p:nvGraphicFramePr>
                <p:cNvPr id="2" name="Diagrama 1"/>
                <p:cNvGraphicFramePr/>
                <p:nvPr>
                  <p:extLst>
                    <p:ext uri="{D42A27DB-BD31-4B8C-83A1-F6EECF244321}">
                      <p14:modId xmlns:p14="http://schemas.microsoft.com/office/powerpoint/2010/main" val="212278244"/>
                    </p:ext>
                  </p:extLst>
                </p:nvPr>
              </p:nvGraphicFramePr>
              <p:xfrm>
                <a:off x="-542504" y="2521270"/>
                <a:ext cx="6096000" cy="4064000"/>
              </p:xfrm>
              <a:graphic>
                <a:graphicData uri="http://schemas.openxmlformats.org/drawingml/2006/diagram">
                  <dgm:relIds xmlns:dgm="http://schemas.openxmlformats.org/drawingml/2006/diagram" xmlns:r="http://schemas.openxmlformats.org/officeDocument/2006/relationships" r:dm="rId8" r:lo="rId9" r:qs="rId10" r:cs="rId11"/>
                </a:graphicData>
              </a:graphic>
            </p:graphicFrame>
          </mc:Choice>
          <mc:Fallback>
            <p:graphicFrame>
              <p:nvGraphicFramePr>
                <p:cNvPr id="2" name="Diagrama 1"/>
                <p:cNvGraphicFramePr/>
                <p:nvPr>
                  <p:extLst>
                    <p:ext uri="{D42A27DB-BD31-4B8C-83A1-F6EECF244321}">
                      <p14:modId xmlns:p14="http://schemas.microsoft.com/office/powerpoint/2010/main" val="212278244"/>
                    </p:ext>
                  </p:extLst>
                </p:nvPr>
              </p:nvGraphicFramePr>
              <p:xfrm>
                <a:off x="-542504" y="2521270"/>
                <a:ext cx="6096000" cy="4064000"/>
              </p:xfrm>
              <a:graphic>
                <a:graphicData uri="http://schemas.openxmlformats.org/drawingml/2006/diagram">
                  <dgm:relIds xmlns:dgm="http://schemas.openxmlformats.org/drawingml/2006/diagram" xmlns:r="http://schemas.openxmlformats.org/officeDocument/2006/relationships" r:dm="rId13" r:lo="rId9" r:qs="rId10" r:cs="rId11"/>
                </a:graphicData>
              </a:graphic>
            </p:graphicFrame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Rectángulo 4"/>
                <p:cNvSpPr/>
                <p:nvPr/>
              </p:nvSpPr>
              <p:spPr>
                <a:xfrm>
                  <a:off x="-542504" y="5791115"/>
                  <a:ext cx="7213599" cy="50924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419" sz="1200" b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419" sz="12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𝑬𝑪𝑪𝑳𝑷</m:t>
                            </m:r>
                          </m:e>
                          <m:sub>
                            <m:r>
                              <a:rPr lang="es-419" sz="12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𝒄</m:t>
                            </m:r>
                          </m:sub>
                        </m:sSub>
                        <m:r>
                          <a:rPr lang="es-419" sz="12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s-419" sz="12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["/>
                                <m:endChr m:val="]"/>
                                <m:ctrlPr>
                                  <a:rPr lang="es-419" sz="1200" b="1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d>
                                  <m:dPr>
                                    <m:ctrlPr>
                                      <a:rPr lang="es-419" sz="1200" b="1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s-419" sz="12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s-419" sz="12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𝑹𝑷𝑭</m:t>
                                        </m:r>
                                      </m:e>
                                      <m:sub>
                                        <m:r>
                                          <a:rPr lang="es-419" sz="12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𝒄</m:t>
                                        </m:r>
                                      </m:sub>
                                    </m:sSub>
                                    <m:r>
                                      <a:rPr lang="es-419" sz="1200" b="1" i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sSub>
                                      <m:sSubPr>
                                        <m:ctrlPr>
                                          <a:rPr lang="es-419" sz="12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s-419" sz="1200" b="1" i="0">
                                            <a:solidFill>
                                              <a:schemeClr val="bg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𝐄𝐕𝐌𝐋𝐏</m:t>
                                        </m:r>
                                      </m:e>
                                      <m:sub>
                                        <m:r>
                                          <a:rPr lang="es-419" sz="12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𝒄</m:t>
                                        </m:r>
                                      </m:sub>
                                    </m:sSub>
                                  </m:e>
                                </m:d>
                                <m:r>
                                  <a:rPr lang="es-419" sz="1200" b="1" i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  <m:sSub>
                                  <m:sSubPr>
                                    <m:ctrlPr>
                                      <a:rPr lang="es-419" sz="1200" b="1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419" sz="1200" b="1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𝒓</m:t>
                                    </m:r>
                                  </m:e>
                                  <m:sub>
                                    <m:r>
                                      <a:rPr lang="es-419" sz="1200" b="1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𝒄</m:t>
                                    </m:r>
                                  </m:sub>
                                </m:sSub>
                                <m:r>
                                  <a:rPr lang="es-419" sz="1200" b="1" i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∗ .</m:t>
                                </m:r>
                                <m:r>
                                  <a:rPr lang="es-419" sz="1200" b="1" i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𝟎𝟖</m:t>
                                </m:r>
                                <m:r>
                                  <a:rPr lang="es-419" sz="1200" b="1" i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e>
                            </m:d>
                            <m:r>
                              <a:rPr lang="es-419" sz="12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∗</m:t>
                            </m:r>
                            <m:sSub>
                              <m:sSubPr>
                                <m:ctrlPr>
                                  <a:rPr lang="es-419" sz="1200" b="1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s-419" sz="1200" b="1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𝑭𝑪𝑬</m:t>
                                </m:r>
                              </m:e>
                              <m:sub>
                                <m:r>
                                  <a:rPr lang="es-419" sz="1200" b="1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𝒄</m:t>
                                </m:r>
                              </m:sub>
                            </m:sSub>
                          </m:e>
                        </m:d>
                      </m:oMath>
                    </m:oMathPara>
                  </a14:m>
                  <a:endParaRPr lang="es-MX" sz="1200" b="1" i="1" dirty="0" smtClean="0">
                    <a:solidFill>
                      <a:schemeClr val="bg1"/>
                    </a:solidFill>
                    <a:latin typeface="Cambria Math" panose="02040503050406030204" pitchFamily="18" charset="0"/>
                  </a:endParaRPr>
                </a:p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s-419" sz="12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s-419" sz="12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["/>
                                <m:endChr m:val="]"/>
                                <m:ctrlPr>
                                  <a:rPr lang="es-419" sz="1200" b="1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d>
                                  <m:dPr>
                                    <m:ctrlPr>
                                      <a:rPr lang="es-419" sz="1200" b="1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s-419" sz="12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s-419" sz="12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𝑹𝑷𝑭</m:t>
                                        </m:r>
                                      </m:e>
                                      <m:sub>
                                        <m:r>
                                          <a:rPr lang="es-419" sz="12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𝒄</m:t>
                                        </m:r>
                                      </m:sub>
                                    </m:sSub>
                                    <m:r>
                                      <a:rPr lang="es-419" sz="1200" b="1" i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sSub>
                                      <m:sSubPr>
                                        <m:ctrlPr>
                                          <a:rPr lang="es-419" sz="12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s-419" sz="1200" b="1" i="0">
                                            <a:solidFill>
                                              <a:schemeClr val="bg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𝐄𝐕𝐌𝐋𝐏</m:t>
                                        </m:r>
                                      </m:e>
                                      <m:sub>
                                        <m:r>
                                          <a:rPr lang="es-419" sz="12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𝒄</m:t>
                                        </m:r>
                                      </m:sub>
                                    </m:sSub>
                                  </m:e>
                                </m:d>
                                <m:r>
                                  <a:rPr lang="es-419" sz="1200" b="1" i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  <m:sSub>
                                  <m:sSubPr>
                                    <m:ctrlPr>
                                      <a:rPr lang="es-419" sz="1200" b="1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419" sz="1200" b="1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𝒓</m:t>
                                    </m:r>
                                  </m:e>
                                  <m:sub>
                                    <m:r>
                                      <a:rPr lang="es-419" sz="1200" b="1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𝒄</m:t>
                                    </m:r>
                                  </m:sub>
                                </m:sSub>
                                <m:r>
                                  <a:rPr lang="es-419" sz="1200" b="1" i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∗ </m:t>
                                </m:r>
                                <m:sSub>
                                  <m:sSubPr>
                                    <m:ctrlPr>
                                      <a:rPr lang="es-419" sz="1200" b="1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419" sz="1200" b="1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𝑭𝑨𝑪</m:t>
                                    </m:r>
                                  </m:e>
                                  <m:sub>
                                    <m:r>
                                      <a:rPr lang="es-419" sz="1200" b="1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𝒄</m:t>
                                    </m:r>
                                  </m:sub>
                                </m:sSub>
                                <m:r>
                                  <a:rPr lang="es-419" sz="1200" b="1" i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∗ .</m:t>
                                </m:r>
                                <m:r>
                                  <a:rPr lang="es-419" sz="1200" b="1" i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𝟎𝟖</m:t>
                                </m:r>
                                <m:r>
                                  <a:rPr lang="es-419" sz="1200" b="1" i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e>
                            </m:d>
                            <m:r>
                              <a:rPr lang="es-419" sz="12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∗</m:t>
                            </m:r>
                            <m:sSub>
                              <m:sSubPr>
                                <m:ctrlPr>
                                  <a:rPr lang="es-419" sz="1200" b="1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s-419" sz="1200" b="1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𝑭𝑪𝑪</m:t>
                                </m:r>
                              </m:e>
                              <m:sub>
                                <m:r>
                                  <a:rPr lang="es-419" sz="1200" b="1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𝒄</m:t>
                                </m:r>
                              </m:sub>
                            </m:sSub>
                          </m:e>
                        </m:d>
                      </m:oMath>
                    </m:oMathPara>
                  </a14:m>
                  <a:endParaRPr lang="es-419" sz="1200" b="1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5" name="Rectángulo 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542504" y="5791115"/>
                  <a:ext cx="7213599" cy="509242"/>
                </a:xfrm>
                <a:prstGeom prst="rect">
                  <a:avLst/>
                </a:prstGeom>
                <a:blipFill rotWithShape="0">
                  <a:blip r:embed="rId1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s-419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uadroTexto 11"/>
              <p:cNvSpPr txBox="1"/>
              <p:nvPr/>
            </p:nvSpPr>
            <p:spPr>
              <a:xfrm>
                <a:off x="4876800" y="2474913"/>
                <a:ext cx="4215443" cy="52475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 algn="just">
                  <a:buFont typeface="Wingdings" panose="05000000000000000000" pitchFamily="2" charset="2"/>
                  <a:buChar char="Ø"/>
                </a:pPr>
                <a:r>
                  <a:rPr lang="es-ES" sz="1600" b="1" dirty="0" smtClean="0"/>
                  <a:t>Ejemplo: </a:t>
                </a:r>
                <a:r>
                  <a:rPr lang="es-ES" sz="1600" dirty="0" smtClean="0"/>
                  <a:t>Un SSC tiene </a:t>
                </a:r>
                <a:r>
                  <a:rPr lang="es-ES" sz="1600" dirty="0"/>
                  <a:t>un Contrato </a:t>
                </a:r>
                <a:r>
                  <a:rPr lang="es-ES" sz="1600" dirty="0" smtClean="0"/>
                  <a:t>por </a:t>
                </a:r>
                <a:r>
                  <a:rPr lang="es-ES" sz="1600" dirty="0"/>
                  <a:t>225 </a:t>
                </a:r>
                <a:r>
                  <a:rPr lang="es-ES" sz="1600" dirty="0" err="1" smtClean="0"/>
                  <a:t>mdp</a:t>
                </a:r>
                <a:r>
                  <a:rPr lang="es-ES" sz="1600" dirty="0" smtClean="0"/>
                  <a:t> </a:t>
                </a:r>
                <a:r>
                  <a:rPr lang="es-ES" sz="1600" dirty="0"/>
                  <a:t>al año de un total del Portafolio de 3,000 millones de pesos. </a:t>
                </a:r>
                <a:endParaRPr lang="es-419" sz="1600" dirty="0"/>
              </a:p>
              <a:p>
                <a:pPr marL="285750" indent="-285750">
                  <a:buFont typeface="Wingdings" panose="05000000000000000000" pitchFamily="2" charset="2"/>
                  <a:buChar char="Ø"/>
                </a:pPr>
                <a:r>
                  <a:rPr lang="es-ES" sz="1600" dirty="0" smtClean="0"/>
                  <a:t>Tiene un FAP de 0.075000</a:t>
                </a:r>
              </a:p>
              <a:p>
                <a:pPr marL="285750" indent="-285750">
                  <a:buFont typeface="Wingdings" panose="05000000000000000000" pitchFamily="2" charset="2"/>
                  <a:buChar char="Ø"/>
                </a:pPr>
                <a:r>
                  <a:rPr lang="es-ES" sz="1600" dirty="0" smtClean="0"/>
                  <a:t>Su </a:t>
                </a:r>
                <a:r>
                  <a:rPr lang="es-ES" sz="1600" dirty="0"/>
                  <a:t>Volumen Estándar y el Volumen Concentrado de la siguiente forma:</a:t>
                </a:r>
                <a:endParaRPr lang="es-419" sz="1600" dirty="0"/>
              </a:p>
              <a:p>
                <a:pPr marL="628650"/>
                <a:r>
                  <a:rPr lang="es-ES" sz="1600" dirty="0"/>
                  <a:t>VE = 3,000 * 0.05 = 150 </a:t>
                </a:r>
                <a:r>
                  <a:rPr lang="es-ES" sz="1600" dirty="0" err="1"/>
                  <a:t>mdp</a:t>
                </a:r>
                <a:endParaRPr lang="es-419" sz="1600" dirty="0"/>
              </a:p>
              <a:p>
                <a:pPr marL="628650"/>
                <a:r>
                  <a:rPr lang="es-ES" sz="1600" dirty="0"/>
                  <a:t>VC =3,000 * 0.075 = 225 </a:t>
                </a:r>
                <a:r>
                  <a:rPr lang="es-ES" sz="1600" dirty="0" err="1"/>
                  <a:t>mdp</a:t>
                </a:r>
                <a:endParaRPr lang="es-419" sz="1600" dirty="0"/>
              </a:p>
              <a:p>
                <a:pPr marL="628650" marR="13335" algn="just">
                  <a:lnSpc>
                    <a:spcPts val="216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419" sz="16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sSubPr>
                      <m:e>
                        <m:r>
                          <a:rPr lang="es-MX" sz="16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𝑭𝑪𝑬</m:t>
                        </m:r>
                      </m:e>
                      <m:sub>
                        <m:r>
                          <a:rPr lang="es-MX" sz="16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𝒄</m:t>
                        </m:r>
                      </m:sub>
                    </m:sSub>
                  </m:oMath>
                </a14:m>
                <a:r>
                  <a:rPr lang="es-ES" sz="1600" b="1" dirty="0"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419" sz="16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sSubPr>
                      <m:e>
                        <m:r>
                          <a:rPr lang="es-MX" sz="16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𝑽𝑬</m:t>
                        </m:r>
                      </m:e>
                      <m:sub>
                        <m:r>
                          <a:rPr lang="es-MX" sz="16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𝒑</m:t>
                        </m:r>
                      </m:sub>
                    </m:sSub>
                  </m:oMath>
                </a14:m>
                <a:r>
                  <a:rPr lang="es-ES" sz="1600" b="1" dirty="0"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/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419" sz="16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sSubPr>
                      <m:e>
                        <m:r>
                          <a:rPr lang="es-MX" sz="16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𝑽𝑪</m:t>
                        </m:r>
                      </m:e>
                      <m:sub>
                        <m:r>
                          <a:rPr lang="es-MX" sz="16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𝒄</m:t>
                        </m:r>
                      </m:sub>
                    </m:sSub>
                  </m:oMath>
                </a14:m>
                <a:r>
                  <a:rPr lang="es-419" sz="1600" b="1" dirty="0" smtClean="0"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=0.6667</a:t>
                </a:r>
                <a:endParaRPr lang="es-419" sz="1600" b="1" dirty="0">
                  <a:latin typeface="Calibri" panose="020F0502020204030204" pitchFamily="34" charset="0"/>
                  <a:ea typeface="Times New Roman" panose="02020603050405020304" pitchFamily="18" charset="0"/>
                  <a:cs typeface="Arial" panose="020B0604020202020204" pitchFamily="34" charset="0"/>
                </a:endParaRPr>
              </a:p>
              <a:p>
                <a:pPr marL="628650" marR="13335" algn="just">
                  <a:lnSpc>
                    <a:spcPts val="216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419" sz="16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sSubPr>
                      <m:e>
                        <m:r>
                          <a:rPr lang="es-MX" sz="16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𝑭𝑪𝑪</m:t>
                        </m:r>
                      </m:e>
                      <m:sub>
                        <m:r>
                          <a:rPr lang="es-MX" sz="16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𝒄</m:t>
                        </m:r>
                      </m:sub>
                    </m:sSub>
                  </m:oMath>
                </a14:m>
                <a:r>
                  <a:rPr lang="es-ES" sz="1600" b="1" dirty="0"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= </a:t>
                </a:r>
                <a:r>
                  <a:rPr lang="es-ES" sz="1600" b="1" dirty="0" smtClean="0"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1-FCE=0.3333</a:t>
                </a:r>
              </a:p>
              <a:p>
                <a:pPr marL="285750" indent="-285750">
                  <a:buFont typeface="Wingdings" panose="05000000000000000000" pitchFamily="2" charset="2"/>
                  <a:buChar char="Ø"/>
                </a:pPr>
                <a:r>
                  <a:rPr lang="es-ES" sz="1600" dirty="0" smtClean="0"/>
                  <a:t>El SSC tiene una calificación </a:t>
                </a:r>
                <a:r>
                  <a:rPr lang="es-ES" sz="1600" dirty="0"/>
                  <a:t>crediticia de </a:t>
                </a:r>
                <a:r>
                  <a:rPr lang="es-ES" sz="1600" dirty="0" smtClean="0"/>
                  <a:t>B-, por lo que </a:t>
                </a:r>
                <a:r>
                  <a:rPr lang="es-ES" sz="1600" dirty="0"/>
                  <a:t>le corresponde un factor de ajuste de concentración de 2. </a:t>
                </a:r>
                <a:endParaRPr lang="es-ES" sz="1600" dirty="0" smtClean="0"/>
              </a:p>
              <a:p>
                <a:pPr marL="285750" indent="-285750">
                  <a:buFont typeface="Wingdings" panose="05000000000000000000" pitchFamily="2" charset="2"/>
                  <a:buChar char="Ø"/>
                </a:pPr>
                <a:r>
                  <a:rPr lang="es-MX" sz="1600" dirty="0"/>
                  <a:t>Exposición Contractual de Largo </a:t>
                </a:r>
                <a:r>
                  <a:rPr lang="es-MX" sz="1600" dirty="0" smtClean="0"/>
                  <a:t>Plazo:</a:t>
                </a:r>
              </a:p>
              <a:p>
                <a:pPr marL="285750" indent="-285750">
                  <a:buFont typeface="Wingdings" panose="05000000000000000000" pitchFamily="2" charset="2"/>
                  <a:buChar char="Ø"/>
                </a:pPr>
                <a:r>
                  <a:rPr lang="es-MX" sz="1600" dirty="0"/>
                  <a:t>[</a:t>
                </a:r>
                <a:r>
                  <a:rPr lang="es-ES" sz="1600" dirty="0"/>
                  <a:t>(540 + 54) * 1 * 0.08 </a:t>
                </a:r>
                <a:r>
                  <a:rPr lang="es-MX" sz="1600" dirty="0"/>
                  <a:t>* 0.6667] + [</a:t>
                </a:r>
                <a:r>
                  <a:rPr lang="es-ES" sz="1600" dirty="0"/>
                  <a:t>(540 + 54) * 1 * 0.08 </a:t>
                </a:r>
                <a:r>
                  <a:rPr lang="es-MX" sz="1600" b="1" dirty="0"/>
                  <a:t>* 2 * </a:t>
                </a:r>
                <a:r>
                  <a:rPr lang="es-MX" sz="1600" dirty="0"/>
                  <a:t>0.3333] = </a:t>
                </a:r>
                <a:r>
                  <a:rPr lang="es-MX" sz="1600" b="1" dirty="0"/>
                  <a:t>63.4 </a:t>
                </a:r>
                <a:r>
                  <a:rPr lang="es-MX" sz="1600" b="1" dirty="0" err="1"/>
                  <a:t>mdp</a:t>
                </a:r>
                <a:endParaRPr lang="es-419" sz="1600" dirty="0"/>
              </a:p>
              <a:p>
                <a:endParaRPr lang="es-419" sz="1400" dirty="0"/>
              </a:p>
              <a:p>
                <a:r>
                  <a:rPr lang="es-ES" sz="1400" dirty="0"/>
                  <a:t> </a:t>
                </a:r>
                <a:endParaRPr lang="es-419" sz="1400" dirty="0"/>
              </a:p>
              <a:p>
                <a:pPr marL="268288" marR="13335" indent="-268288" algn="just">
                  <a:lnSpc>
                    <a:spcPts val="2160"/>
                  </a:lnSpc>
                </a:pPr>
                <a:endParaRPr lang="es-419" sz="1400" b="1" dirty="0">
                  <a:latin typeface="Calibri" panose="020F0502020204030204" pitchFamily="34" charset="0"/>
                  <a:ea typeface="Times New Roman" panose="02020603050405020304" pitchFamily="18" charset="0"/>
                  <a:cs typeface="Arial" panose="020B0604020202020204" pitchFamily="34" charset="0"/>
                </a:endParaRPr>
              </a:p>
              <a:p>
                <a:pPr algn="just"/>
                <a:endParaRPr lang="es-MX" sz="1400" dirty="0" smtClean="0"/>
              </a:p>
              <a:p>
                <a:pPr algn="just"/>
                <a:endParaRPr lang="es-419" sz="1400" dirty="0"/>
              </a:p>
            </p:txBody>
          </p:sp>
        </mc:Choice>
        <mc:Fallback xmlns="">
          <p:sp>
            <p:nvSpPr>
              <p:cNvPr id="12" name="CuadroTexto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6800" y="2474913"/>
                <a:ext cx="4215443" cy="5247590"/>
              </a:xfrm>
              <a:prstGeom prst="rect">
                <a:avLst/>
              </a:prstGeom>
              <a:blipFill rotWithShape="0">
                <a:blip r:embed="rId15"/>
                <a:stretch>
                  <a:fillRect l="-578" t="-348" r="-1012"/>
                </a:stretch>
              </a:blipFill>
            </p:spPr>
            <p:txBody>
              <a:bodyPr/>
              <a:lstStyle/>
              <a:p>
                <a:r>
                  <a:rPr lang="es-419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71266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Red de Seguridad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grpSp>
        <p:nvGrpSpPr>
          <p:cNvPr id="7" name="6 Grupo"/>
          <p:cNvGrpSpPr/>
          <p:nvPr/>
        </p:nvGrpSpPr>
        <p:grpSpPr>
          <a:xfrm>
            <a:off x="427816" y="1870364"/>
            <a:ext cx="8395775" cy="4809781"/>
            <a:chOff x="427816" y="1524200"/>
            <a:chExt cx="8395775" cy="5155945"/>
          </a:xfrm>
        </p:grpSpPr>
        <p:sp>
          <p:nvSpPr>
            <p:cNvPr id="9" name="CuadroTexto 4"/>
            <p:cNvSpPr txBox="1"/>
            <p:nvPr/>
          </p:nvSpPr>
          <p:spPr>
            <a:xfrm>
              <a:off x="427816" y="1524200"/>
              <a:ext cx="8212706" cy="461665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s-MX" sz="2400" b="1" dirty="0"/>
                <a:t>Gestión de Riesgos</a:t>
              </a:r>
              <a:endParaRPr lang="es-MX" sz="2400" b="1" i="1" dirty="0"/>
            </a:p>
          </p:txBody>
        </p:sp>
        <p:sp>
          <p:nvSpPr>
            <p:cNvPr id="10" name="Rectángulo 6"/>
            <p:cNvSpPr/>
            <p:nvPr/>
          </p:nvSpPr>
          <p:spPr>
            <a:xfrm>
              <a:off x="660525" y="2497063"/>
              <a:ext cx="1980363" cy="432048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800" dirty="0"/>
                <a:t>Vendedores</a:t>
              </a:r>
            </a:p>
          </p:txBody>
        </p:sp>
        <p:sp>
          <p:nvSpPr>
            <p:cNvPr id="11" name="Rectángulo 7"/>
            <p:cNvSpPr/>
            <p:nvPr/>
          </p:nvSpPr>
          <p:spPr>
            <a:xfrm>
              <a:off x="6480693" y="2497063"/>
              <a:ext cx="2215248" cy="432048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800" dirty="0"/>
                <a:t>Compradores</a:t>
              </a:r>
            </a:p>
          </p:txBody>
        </p:sp>
        <p:sp>
          <p:nvSpPr>
            <p:cNvPr id="12" name="Triángulo isósceles 84"/>
            <p:cNvSpPr/>
            <p:nvPr/>
          </p:nvSpPr>
          <p:spPr>
            <a:xfrm>
              <a:off x="2914873" y="2123648"/>
              <a:ext cx="3425661" cy="1562979"/>
            </a:xfrm>
            <a:prstGeom prst="triangle">
              <a:avLst/>
            </a:prstGeom>
            <a:solidFill>
              <a:schemeClr val="accent5">
                <a:lumMod val="50000"/>
              </a:schemeClr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sz="1400"/>
            </a:p>
          </p:txBody>
        </p:sp>
        <p:sp>
          <p:nvSpPr>
            <p:cNvPr id="13" name="CuadroTexto 85"/>
            <p:cNvSpPr txBox="1"/>
            <p:nvPr/>
          </p:nvSpPr>
          <p:spPr>
            <a:xfrm>
              <a:off x="3442646" y="2703462"/>
              <a:ext cx="23955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000" b="1" dirty="0">
                  <a:solidFill>
                    <a:schemeClr val="bg1"/>
                  </a:solidFill>
                </a:rPr>
                <a:t>Red de </a:t>
              </a:r>
            </a:p>
            <a:p>
              <a:pPr algn="ctr"/>
              <a:r>
                <a:rPr lang="es-MX" sz="2000" b="1" dirty="0">
                  <a:solidFill>
                    <a:schemeClr val="bg1"/>
                  </a:solidFill>
                </a:rPr>
                <a:t>Seguridad</a:t>
              </a:r>
            </a:p>
          </p:txBody>
        </p:sp>
        <p:cxnSp>
          <p:nvCxnSpPr>
            <p:cNvPr id="14" name="Conector angular 2"/>
            <p:cNvCxnSpPr/>
            <p:nvPr/>
          </p:nvCxnSpPr>
          <p:spPr>
            <a:xfrm rot="16200000" flipV="1">
              <a:off x="1533748" y="3341767"/>
              <a:ext cx="1707115" cy="1473197"/>
            </a:xfrm>
            <a:prstGeom prst="bentConnector3">
              <a:avLst>
                <a:gd name="adj1" fmla="val 1346"/>
              </a:avLst>
            </a:prstGeom>
            <a:ln w="19050" cmpd="sng">
              <a:solidFill>
                <a:srgbClr val="FF6600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angular 5"/>
            <p:cNvCxnSpPr/>
            <p:nvPr/>
          </p:nvCxnSpPr>
          <p:spPr>
            <a:xfrm rot="5400000" flipH="1" flipV="1">
              <a:off x="6062884" y="3344328"/>
              <a:ext cx="1707116" cy="1468076"/>
            </a:xfrm>
            <a:prstGeom prst="bentConnector3">
              <a:avLst>
                <a:gd name="adj1" fmla="val 7"/>
              </a:avLst>
            </a:prstGeom>
            <a:ln w="19050">
              <a:solidFill>
                <a:srgbClr val="FF6600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CuadroTexto 38"/>
            <p:cNvSpPr txBox="1"/>
            <p:nvPr/>
          </p:nvSpPr>
          <p:spPr>
            <a:xfrm>
              <a:off x="452483" y="4498926"/>
              <a:ext cx="2350800" cy="1286718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s-MX" sz="1200" dirty="0"/>
                <a:t>Cualquier faltante de pagos que surja por cuentas incobrables será absorbido por todos los Vendedores de manera proporcional  a sus cuentas por cobrar.</a:t>
              </a:r>
            </a:p>
          </p:txBody>
        </p:sp>
        <p:sp>
          <p:nvSpPr>
            <p:cNvPr id="17" name="CuadroTexto 39"/>
            <p:cNvSpPr txBox="1"/>
            <p:nvPr/>
          </p:nvSpPr>
          <p:spPr>
            <a:xfrm>
              <a:off x="6472976" y="4498925"/>
              <a:ext cx="2350615" cy="1200329"/>
            </a:xfrm>
            <a:prstGeom prst="rect">
              <a:avLst/>
            </a:prstGeom>
            <a:ln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s-MX" sz="1200" dirty="0"/>
                <a:t>Cualquier faltante de Productos que surja por incumplimientos de entrega será absorbido por todos los Compradores de manera proporcional al monto total de pagos que les corresponda realizar.</a:t>
              </a:r>
            </a:p>
          </p:txBody>
        </p:sp>
        <p:pic>
          <p:nvPicPr>
            <p:cNvPr id="18" name="Imagen 4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2836" y="5279064"/>
              <a:ext cx="2395514" cy="679270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EAEAEA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  <p:sp>
          <p:nvSpPr>
            <p:cNvPr id="19" name="CuadroTexto 22"/>
            <p:cNvSpPr txBox="1"/>
            <p:nvPr/>
          </p:nvSpPr>
          <p:spPr>
            <a:xfrm>
              <a:off x="3826146" y="5231684"/>
              <a:ext cx="16546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1600" dirty="0"/>
                <a:t>Equilibrio</a:t>
              </a:r>
            </a:p>
          </p:txBody>
        </p:sp>
        <p:sp>
          <p:nvSpPr>
            <p:cNvPr id="20" name="Rectángulo 42"/>
            <p:cNvSpPr/>
            <p:nvPr/>
          </p:nvSpPr>
          <p:spPr>
            <a:xfrm>
              <a:off x="2220687" y="6206040"/>
              <a:ext cx="4710024" cy="474105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600" dirty="0"/>
                <a:t>La Posición Neta de Pagos de la CC será  Neutral.</a:t>
              </a:r>
            </a:p>
            <a:p>
              <a:pPr algn="ctr"/>
              <a:r>
                <a:rPr lang="es-MX" sz="1600" dirty="0"/>
                <a:t>-No se prevén Riesgos en la Operación de la CC-</a:t>
              </a:r>
            </a:p>
          </p:txBody>
        </p:sp>
        <p:graphicFrame>
          <p:nvGraphicFramePr>
            <p:cNvPr id="21" name="Diagrama 27"/>
            <p:cNvGraphicFramePr/>
            <p:nvPr>
              <p:extLst>
                <p:ext uri="{D42A27DB-BD31-4B8C-83A1-F6EECF244321}">
                  <p14:modId xmlns:p14="http://schemas.microsoft.com/office/powerpoint/2010/main" val="4059160021"/>
                </p:ext>
              </p:extLst>
            </p:nvPr>
          </p:nvGraphicFramePr>
          <p:xfrm>
            <a:off x="3134023" y="3775028"/>
            <a:ext cx="3055665" cy="133530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4" r:lo="rId5" r:qs="rId6" r:cs="rId7"/>
            </a:graphicData>
          </a:graphic>
        </p:graphicFrame>
      </p:grpSp>
      <p:sp>
        <p:nvSpPr>
          <p:cNvPr id="22" name="2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43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4037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Fondo de Reserva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sp>
        <p:nvSpPr>
          <p:cNvPr id="53" name="Rectángulo 7"/>
          <p:cNvSpPr/>
          <p:nvPr/>
        </p:nvSpPr>
        <p:spPr>
          <a:xfrm>
            <a:off x="5855855" y="1902922"/>
            <a:ext cx="3110345" cy="479597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buFont typeface="Wingdings" pitchFamily="2" charset="2"/>
              <a:buChar char="Ø"/>
            </a:pPr>
            <a:endParaRPr lang="es-MX" dirty="0"/>
          </a:p>
          <a:p>
            <a:pPr algn="just">
              <a:buFont typeface="Wingdings" pitchFamily="2" charset="2"/>
              <a:buChar char="Ø"/>
            </a:pPr>
            <a:endParaRPr lang="es-MX" dirty="0" smtClean="0"/>
          </a:p>
          <a:p>
            <a:pPr algn="just">
              <a:buFont typeface="Wingdings" pitchFamily="2" charset="2"/>
              <a:buChar char="Ø"/>
            </a:pPr>
            <a:endParaRPr lang="es-MX" dirty="0"/>
          </a:p>
          <a:p>
            <a:pPr algn="just">
              <a:buFont typeface="Wingdings" pitchFamily="2" charset="2"/>
              <a:buChar char="Ø"/>
            </a:pPr>
            <a:r>
              <a:rPr lang="es-MX" dirty="0" smtClean="0"/>
              <a:t>Las </a:t>
            </a:r>
            <a:r>
              <a:rPr lang="es-MX" dirty="0"/>
              <a:t>contribuciones al Fondo de Reserva serán realizadas por los Compradores distintos a los Suministradores de Servicios Básicos.</a:t>
            </a:r>
          </a:p>
          <a:p>
            <a:pPr algn="just"/>
            <a:endParaRPr lang="es-MX" dirty="0"/>
          </a:p>
          <a:p>
            <a:pPr algn="just">
              <a:buFont typeface="Wingdings" pitchFamily="2" charset="2"/>
              <a:buChar char="Ø"/>
            </a:pPr>
            <a:r>
              <a:rPr lang="es-MX" dirty="0"/>
              <a:t>El Fondo de Reserva no se utilizará para cubrir incumplimientos de los Suministradores de Servicios Básicos. </a:t>
            </a:r>
          </a:p>
          <a:p>
            <a:pPr algn="just"/>
            <a:endParaRPr lang="es-MX" dirty="0"/>
          </a:p>
          <a:p>
            <a:pPr algn="just"/>
            <a:endParaRPr lang="es-MX" dirty="0"/>
          </a:p>
          <a:p>
            <a:pPr algn="just"/>
            <a:endParaRPr lang="es-MX" dirty="0"/>
          </a:p>
        </p:txBody>
      </p:sp>
      <p:sp>
        <p:nvSpPr>
          <p:cNvPr id="12" name="1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44</a:t>
            </a:fld>
            <a:endParaRPr lang="es-ES"/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3797455897"/>
              </p:ext>
            </p:extLst>
          </p:nvPr>
        </p:nvGraphicFramePr>
        <p:xfrm>
          <a:off x="-1424880" y="1902921"/>
          <a:ext cx="8865586" cy="47959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ectángulo redondeado 3"/>
          <p:cNvSpPr/>
          <p:nvPr/>
        </p:nvSpPr>
        <p:spPr>
          <a:xfrm>
            <a:off x="346710" y="2747011"/>
            <a:ext cx="723900" cy="74922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15" name="Rectángulo redondeado 14"/>
          <p:cNvSpPr/>
          <p:nvPr/>
        </p:nvSpPr>
        <p:spPr>
          <a:xfrm>
            <a:off x="346710" y="3516223"/>
            <a:ext cx="723900" cy="74922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16" name="Rectángulo redondeado 15"/>
          <p:cNvSpPr/>
          <p:nvPr/>
        </p:nvSpPr>
        <p:spPr>
          <a:xfrm>
            <a:off x="346710" y="4365725"/>
            <a:ext cx="723900" cy="68887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17" name="Rectángulo redondeado 16"/>
          <p:cNvSpPr/>
          <p:nvPr/>
        </p:nvSpPr>
        <p:spPr>
          <a:xfrm>
            <a:off x="346710" y="5204096"/>
            <a:ext cx="723900" cy="68887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18" name="Rectángulo redondeado 17"/>
          <p:cNvSpPr/>
          <p:nvPr/>
        </p:nvSpPr>
        <p:spPr>
          <a:xfrm>
            <a:off x="346710" y="6010019"/>
            <a:ext cx="723900" cy="68887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44037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pPr lvl="1"/>
            <a:r>
              <a:rPr lang="es-MX" sz="22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Gestión de Desbalances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graphicFrame>
        <p:nvGraphicFramePr>
          <p:cNvPr id="12" name="11 Diagrama"/>
          <p:cNvGraphicFramePr/>
          <p:nvPr/>
        </p:nvGraphicFramePr>
        <p:xfrm>
          <a:off x="177799" y="1015999"/>
          <a:ext cx="7099301" cy="57086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13 CuadroTexto"/>
          <p:cNvSpPr txBox="1"/>
          <p:nvPr/>
        </p:nvSpPr>
        <p:spPr>
          <a:xfrm>
            <a:off x="158750" y="5784850"/>
            <a:ext cx="8985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s-MX" dirty="0"/>
              <a:t>Existe un desbalance cuando existe incumplimiento de pago y no se cuente con recursos para realizar los pagos mensuales o los pagos anuales correspondientes</a:t>
            </a:r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8" cstate="print"/>
          <a:srcRect l="2459" r="4645" b="4709"/>
          <a:stretch>
            <a:fillRect/>
          </a:stretch>
        </p:blipFill>
        <p:spPr bwMode="auto">
          <a:xfrm>
            <a:off x="4600575" y="1924050"/>
            <a:ext cx="885825" cy="790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27 CuadroTexto"/>
          <p:cNvSpPr txBox="1"/>
          <p:nvPr/>
        </p:nvSpPr>
        <p:spPr>
          <a:xfrm>
            <a:off x="6235701" y="2637555"/>
            <a:ext cx="2085974" cy="107721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MX" sz="1600" dirty="0"/>
              <a:t>Venta de productos en el mercado spot o a través de </a:t>
            </a:r>
            <a:r>
              <a:rPr lang="es-MX" sz="1600" dirty="0" smtClean="0"/>
              <a:t>Subastas de </a:t>
            </a:r>
            <a:r>
              <a:rPr lang="es-MX" sz="1600" dirty="0"/>
              <a:t>R</a:t>
            </a:r>
            <a:r>
              <a:rPr lang="es-MX" sz="1600" dirty="0" smtClean="0"/>
              <a:t>eemplazo</a:t>
            </a:r>
            <a:endParaRPr lang="es-MX" sz="1600" dirty="0"/>
          </a:p>
        </p:txBody>
      </p:sp>
      <p:sp>
        <p:nvSpPr>
          <p:cNvPr id="29" name="28 CuadroTexto"/>
          <p:cNvSpPr txBox="1"/>
          <p:nvPr/>
        </p:nvSpPr>
        <p:spPr>
          <a:xfrm>
            <a:off x="6178551" y="4762500"/>
            <a:ext cx="2085974" cy="83099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MX" sz="1600" dirty="0"/>
              <a:t>Gestión de faltantes de </a:t>
            </a:r>
            <a:r>
              <a:rPr lang="es-MX" sz="1600" dirty="0" smtClean="0"/>
              <a:t>Productos </a:t>
            </a:r>
            <a:r>
              <a:rPr lang="es-MX" sz="1600" dirty="0"/>
              <a:t>en el MEM</a:t>
            </a:r>
          </a:p>
        </p:txBody>
      </p:sp>
      <p:pic>
        <p:nvPicPr>
          <p:cNvPr id="57349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86300" y="3790949"/>
            <a:ext cx="685799" cy="935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0" name="Picture 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52650" y="3924300"/>
            <a:ext cx="1666875" cy="80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1" name="Picture 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495550" y="1919290"/>
            <a:ext cx="1076325" cy="795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45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4037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500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Estados de Cuenta, Facturación y Pagos</a:t>
            </a:r>
          </a:p>
        </p:txBody>
      </p:sp>
      <p:sp>
        <p:nvSpPr>
          <p:cNvPr id="22" name="21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23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grpSp>
        <p:nvGrpSpPr>
          <p:cNvPr id="116" name="115 Grupo"/>
          <p:cNvGrpSpPr/>
          <p:nvPr/>
        </p:nvGrpSpPr>
        <p:grpSpPr>
          <a:xfrm>
            <a:off x="332521" y="1867764"/>
            <a:ext cx="8049479" cy="4489169"/>
            <a:chOff x="332521" y="1867764"/>
            <a:chExt cx="8229579" cy="4590512"/>
          </a:xfrm>
        </p:grpSpPr>
        <p:graphicFrame>
          <p:nvGraphicFramePr>
            <p:cNvPr id="20" name="19 Diagrama"/>
            <p:cNvGraphicFramePr/>
            <p:nvPr/>
          </p:nvGraphicFramePr>
          <p:xfrm>
            <a:off x="3338945" y="3006434"/>
            <a:ext cx="2479964" cy="2052781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24" name="23 Flecha derecha"/>
            <p:cNvSpPr/>
            <p:nvPr/>
          </p:nvSpPr>
          <p:spPr>
            <a:xfrm rot="10800000">
              <a:off x="2228850" y="3685308"/>
              <a:ext cx="1262500" cy="678876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25" name="24 Flecha derecha"/>
            <p:cNvSpPr/>
            <p:nvPr/>
          </p:nvSpPr>
          <p:spPr>
            <a:xfrm>
              <a:off x="5652780" y="3768437"/>
              <a:ext cx="1033770" cy="678873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7564581" y="4142516"/>
              <a:ext cx="900537" cy="1025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61970" y="4073248"/>
              <a:ext cx="1463812" cy="1025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8" name="27 Grupo"/>
            <p:cNvGrpSpPr/>
            <p:nvPr/>
          </p:nvGrpSpPr>
          <p:grpSpPr>
            <a:xfrm>
              <a:off x="332521" y="3172890"/>
              <a:ext cx="1676400" cy="872464"/>
              <a:chOff x="2348" y="2418093"/>
              <a:chExt cx="1744929" cy="872464"/>
            </a:xfrm>
          </p:grpSpPr>
          <p:sp>
            <p:nvSpPr>
              <p:cNvPr id="29" name="28 Rectángulo redondeado"/>
              <p:cNvSpPr/>
              <p:nvPr/>
            </p:nvSpPr>
            <p:spPr>
              <a:xfrm>
                <a:off x="2348" y="2418093"/>
                <a:ext cx="1744929" cy="872464"/>
              </a:xfrm>
              <a:prstGeom prst="roundRect">
                <a:avLst>
                  <a:gd name="adj" fmla="val 10000"/>
                </a:avLst>
              </a:prstGeom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</p:sp>
          <p:sp>
            <p:nvSpPr>
              <p:cNvPr id="30" name="29 Rectángulo"/>
              <p:cNvSpPr/>
              <p:nvPr/>
            </p:nvSpPr>
            <p:spPr>
              <a:xfrm>
                <a:off x="27902" y="2443647"/>
                <a:ext cx="1693821" cy="82135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160" tIns="10160" rIns="10160" bIns="10160" numCol="1" spcCol="1270" anchor="ctr" anchorCtr="0">
                <a:noAutofit/>
              </a:bodyPr>
              <a:lstStyle/>
              <a:p>
                <a:pPr lvl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MX" sz="1600" b="1" kern="1200" dirty="0"/>
                  <a:t>Vendedores</a:t>
                </a:r>
              </a:p>
            </p:txBody>
          </p:sp>
        </p:grpSp>
        <p:grpSp>
          <p:nvGrpSpPr>
            <p:cNvPr id="32" name="31 Grupo"/>
            <p:cNvGrpSpPr/>
            <p:nvPr/>
          </p:nvGrpSpPr>
          <p:grpSpPr>
            <a:xfrm>
              <a:off x="6817171" y="3200596"/>
              <a:ext cx="1744929" cy="874620"/>
              <a:chOff x="2348" y="2418093"/>
              <a:chExt cx="1744929" cy="874620"/>
            </a:xfrm>
          </p:grpSpPr>
          <p:sp>
            <p:nvSpPr>
              <p:cNvPr id="37" name="36 Rectángulo redondeado"/>
              <p:cNvSpPr/>
              <p:nvPr/>
            </p:nvSpPr>
            <p:spPr>
              <a:xfrm>
                <a:off x="2348" y="2418093"/>
                <a:ext cx="1744929" cy="872464"/>
              </a:xfrm>
              <a:prstGeom prst="roundRect">
                <a:avLst>
                  <a:gd name="adj" fmla="val 10000"/>
                </a:avLst>
              </a:prstGeom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</p:sp>
          <p:sp>
            <p:nvSpPr>
              <p:cNvPr id="38" name="37 Rectángulo"/>
              <p:cNvSpPr/>
              <p:nvPr/>
            </p:nvSpPr>
            <p:spPr>
              <a:xfrm>
                <a:off x="27902" y="2471357"/>
                <a:ext cx="1693821" cy="82135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160" tIns="10160" rIns="10160" bIns="10160" numCol="1" spcCol="1270" anchor="ctr" anchorCtr="0">
                <a:noAutofit/>
              </a:bodyPr>
              <a:lstStyle/>
              <a:p>
                <a:pPr lvl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MX" sz="1600" b="1" kern="1200" dirty="0"/>
                  <a:t>Compradores</a:t>
                </a:r>
              </a:p>
            </p:txBody>
          </p:sp>
        </p:grpSp>
        <p:pic>
          <p:nvPicPr>
            <p:cNvPr id="59394" name="Picture 2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786563" y="4112202"/>
              <a:ext cx="736455" cy="1097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9395" name="Picture 3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311544" y="1867764"/>
              <a:ext cx="930419" cy="1097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48" name="47 Conector angular"/>
            <p:cNvCxnSpPr>
              <a:stCxn id="29" idx="0"/>
              <a:endCxn id="59395" idx="1"/>
            </p:cNvCxnSpPr>
            <p:nvPr/>
          </p:nvCxnSpPr>
          <p:spPr>
            <a:xfrm rot="5400000" flipH="1" flipV="1">
              <a:off x="1362846" y="2224193"/>
              <a:ext cx="756572" cy="1140823"/>
            </a:xfrm>
            <a:prstGeom prst="bentConnector2">
              <a:avLst/>
            </a:prstGeom>
            <a:ln w="25400">
              <a:solidFill>
                <a:srgbClr val="FF66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79 Grupo"/>
            <p:cNvGrpSpPr/>
            <p:nvPr/>
          </p:nvGrpSpPr>
          <p:grpSpPr>
            <a:xfrm>
              <a:off x="3178463" y="2331929"/>
              <a:ext cx="1302328" cy="563563"/>
              <a:chOff x="3222913" y="2306529"/>
              <a:chExt cx="1302328" cy="563563"/>
            </a:xfrm>
          </p:grpSpPr>
          <p:cxnSp>
            <p:nvCxnSpPr>
              <p:cNvPr id="77" name="76 Conector recto"/>
              <p:cNvCxnSpPr/>
              <p:nvPr/>
            </p:nvCxnSpPr>
            <p:spPr>
              <a:xfrm flipV="1">
                <a:off x="3222913" y="2315441"/>
                <a:ext cx="1302328" cy="5627"/>
              </a:xfrm>
              <a:prstGeom prst="line">
                <a:avLst/>
              </a:prstGeom>
              <a:ln w="2540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78 Conector recto de flecha"/>
              <p:cNvCxnSpPr/>
              <p:nvPr/>
            </p:nvCxnSpPr>
            <p:spPr>
              <a:xfrm>
                <a:off x="4517810" y="2306529"/>
                <a:ext cx="3175" cy="563563"/>
              </a:xfrm>
              <a:prstGeom prst="straightConnector1">
                <a:avLst/>
              </a:prstGeom>
              <a:ln w="25400">
                <a:solidFill>
                  <a:srgbClr val="FF66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80 CuadroTexto"/>
            <p:cNvSpPr txBox="1"/>
            <p:nvPr/>
          </p:nvSpPr>
          <p:spPr>
            <a:xfrm>
              <a:off x="2314574" y="4357680"/>
              <a:ext cx="1285875" cy="535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1400" b="1" dirty="0"/>
                <a:t>1.Estados de cuenta</a:t>
              </a:r>
            </a:p>
          </p:txBody>
        </p:sp>
        <p:sp>
          <p:nvSpPr>
            <p:cNvPr id="83" name="82 CuadroTexto"/>
            <p:cNvSpPr txBox="1"/>
            <p:nvPr/>
          </p:nvSpPr>
          <p:spPr>
            <a:xfrm>
              <a:off x="2185988" y="2928937"/>
              <a:ext cx="1200150" cy="314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1400" b="1" dirty="0"/>
                <a:t>2.Factura</a:t>
              </a:r>
            </a:p>
          </p:txBody>
        </p:sp>
        <p:sp>
          <p:nvSpPr>
            <p:cNvPr id="97" name="96 CuadroTexto"/>
            <p:cNvSpPr txBox="1"/>
            <p:nvPr/>
          </p:nvSpPr>
          <p:spPr>
            <a:xfrm>
              <a:off x="5250874" y="4662480"/>
              <a:ext cx="1458536" cy="535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1400" b="1" dirty="0"/>
                <a:t>1.Estados de cuenta y factura</a:t>
              </a:r>
            </a:p>
          </p:txBody>
        </p:sp>
        <p:grpSp>
          <p:nvGrpSpPr>
            <p:cNvPr id="113" name="112 Grupo"/>
            <p:cNvGrpSpPr/>
            <p:nvPr/>
          </p:nvGrpSpPr>
          <p:grpSpPr>
            <a:xfrm>
              <a:off x="4699315" y="2334402"/>
              <a:ext cx="3019682" cy="866194"/>
              <a:chOff x="4699315" y="2334402"/>
              <a:chExt cx="3019682" cy="866194"/>
            </a:xfrm>
          </p:grpSpPr>
          <p:cxnSp>
            <p:nvCxnSpPr>
              <p:cNvPr id="103" name="102 Conector recto"/>
              <p:cNvCxnSpPr>
                <a:stCxn id="37" idx="0"/>
              </p:cNvCxnSpPr>
              <p:nvPr/>
            </p:nvCxnSpPr>
            <p:spPr>
              <a:xfrm flipV="1">
                <a:off x="7689636" y="2341418"/>
                <a:ext cx="13491" cy="859178"/>
              </a:xfrm>
              <a:prstGeom prst="line">
                <a:avLst/>
              </a:prstGeom>
              <a:ln w="2540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104 Conector recto de flecha"/>
              <p:cNvCxnSpPr/>
              <p:nvPr/>
            </p:nvCxnSpPr>
            <p:spPr>
              <a:xfrm flipH="1">
                <a:off x="4700440" y="2342141"/>
                <a:ext cx="3018557" cy="579"/>
              </a:xfrm>
              <a:prstGeom prst="straightConnector1">
                <a:avLst/>
              </a:prstGeom>
              <a:ln w="25400">
                <a:solidFill>
                  <a:srgbClr val="FF66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108 Conector recto de flecha"/>
              <p:cNvCxnSpPr/>
              <p:nvPr/>
            </p:nvCxnSpPr>
            <p:spPr>
              <a:xfrm flipH="1">
                <a:off x="4699315" y="2334402"/>
                <a:ext cx="1" cy="564922"/>
              </a:xfrm>
              <a:prstGeom prst="straightConnector1">
                <a:avLst/>
              </a:prstGeom>
              <a:ln w="25400">
                <a:solidFill>
                  <a:srgbClr val="FF66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59396" name="Picture 4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2360904" y="5237282"/>
              <a:ext cx="991897" cy="9275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4" name="113 CuadroTexto"/>
            <p:cNvSpPr txBox="1"/>
            <p:nvPr/>
          </p:nvSpPr>
          <p:spPr>
            <a:xfrm>
              <a:off x="2757920" y="5923244"/>
              <a:ext cx="1285875" cy="535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1400" b="1" dirty="0"/>
                <a:t>4.Pago de la Cámara</a:t>
              </a:r>
            </a:p>
          </p:txBody>
        </p:sp>
        <p:pic>
          <p:nvPicPr>
            <p:cNvPr id="59397" name="Picture 5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5669542" y="1925780"/>
              <a:ext cx="997094" cy="8485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5" name="114 CuadroTexto"/>
            <p:cNvSpPr txBox="1"/>
            <p:nvPr/>
          </p:nvSpPr>
          <p:spPr>
            <a:xfrm>
              <a:off x="6027593" y="2542735"/>
              <a:ext cx="1285875" cy="535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1400" b="1" dirty="0"/>
                <a:t>3.Pago a la Cámara</a:t>
              </a:r>
            </a:p>
          </p:txBody>
        </p:sp>
      </p:grpSp>
      <p:cxnSp>
        <p:nvCxnSpPr>
          <p:cNvPr id="40" name="47 Conector angular"/>
          <p:cNvCxnSpPr/>
          <p:nvPr/>
        </p:nvCxnSpPr>
        <p:spPr>
          <a:xfrm rot="10800000" flipV="1">
            <a:off x="3298910" y="5063020"/>
            <a:ext cx="1154573" cy="524627"/>
          </a:xfrm>
          <a:prstGeom prst="bentConnector3">
            <a:avLst>
              <a:gd name="adj1" fmla="val 721"/>
            </a:avLst>
          </a:prstGeom>
          <a:ln w="25400">
            <a:solidFill>
              <a:srgbClr val="FF66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47 Conector angular"/>
          <p:cNvCxnSpPr/>
          <p:nvPr/>
        </p:nvCxnSpPr>
        <p:spPr>
          <a:xfrm rot="10800000">
            <a:off x="1175026" y="5120135"/>
            <a:ext cx="1135803" cy="504747"/>
          </a:xfrm>
          <a:prstGeom prst="bentConnector3">
            <a:avLst>
              <a:gd name="adj1" fmla="val 99914"/>
            </a:avLst>
          </a:prstGeom>
          <a:ln w="254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719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Estados de Cuenta</a:t>
            </a:r>
          </a:p>
        </p:txBody>
      </p:sp>
      <p:sp>
        <p:nvSpPr>
          <p:cNvPr id="22" name="21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23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grpSp>
        <p:nvGrpSpPr>
          <p:cNvPr id="2" name="59 Grupo"/>
          <p:cNvGrpSpPr/>
          <p:nvPr/>
        </p:nvGrpSpPr>
        <p:grpSpPr>
          <a:xfrm>
            <a:off x="1052975" y="1953491"/>
            <a:ext cx="4599006" cy="4661202"/>
            <a:chOff x="816575" y="1981198"/>
            <a:chExt cx="4370659" cy="4661202"/>
          </a:xfrm>
        </p:grpSpPr>
        <p:grpSp>
          <p:nvGrpSpPr>
            <p:cNvPr id="3" name="52 Grupo"/>
            <p:cNvGrpSpPr/>
            <p:nvPr/>
          </p:nvGrpSpPr>
          <p:grpSpPr>
            <a:xfrm>
              <a:off x="816575" y="1981198"/>
              <a:ext cx="2781254" cy="4661202"/>
              <a:chOff x="123825" y="3358875"/>
              <a:chExt cx="3028950" cy="3352800"/>
            </a:xfrm>
          </p:grpSpPr>
          <p:sp>
            <p:nvSpPr>
              <p:cNvPr id="52" name="51 Rectángulo redondeado"/>
              <p:cNvSpPr/>
              <p:nvPr/>
            </p:nvSpPr>
            <p:spPr>
              <a:xfrm>
                <a:off x="1019175" y="3358875"/>
                <a:ext cx="2133600" cy="3352800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sp>
            <p:nvSpPr>
              <p:cNvPr id="33" name="Rectángulo redondeado 10"/>
              <p:cNvSpPr/>
              <p:nvPr/>
            </p:nvSpPr>
            <p:spPr>
              <a:xfrm>
                <a:off x="123825" y="3568425"/>
                <a:ext cx="1943100" cy="2867950"/>
              </a:xfrm>
              <a:prstGeom prst="roundRect">
                <a:avLst/>
              </a:prstGeom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sz="2400" b="1" dirty="0"/>
                  <a:t>Estados de Cuenta</a:t>
                </a:r>
              </a:p>
            </p:txBody>
          </p:sp>
        </p:grpSp>
        <p:sp>
          <p:nvSpPr>
            <p:cNvPr id="55" name="54 CuadroTexto"/>
            <p:cNvSpPr txBox="1"/>
            <p:nvPr/>
          </p:nvSpPr>
          <p:spPr>
            <a:xfrm>
              <a:off x="2673048" y="2632363"/>
              <a:ext cx="2513501" cy="1077218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s-MX" sz="1600" dirty="0"/>
                <a:t>Están individualmente identificados con el Folio Único de Estado de Cuenta (FUEC) </a:t>
              </a:r>
            </a:p>
          </p:txBody>
        </p:sp>
        <p:sp>
          <p:nvSpPr>
            <p:cNvPr id="57" name="56 CuadroTexto"/>
            <p:cNvSpPr txBox="1"/>
            <p:nvPr/>
          </p:nvSpPr>
          <p:spPr>
            <a:xfrm>
              <a:off x="2679561" y="3810002"/>
              <a:ext cx="2507673" cy="830997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s-MX" sz="1600" dirty="0"/>
                <a:t>Contienen los importes a cargo o a favor</a:t>
              </a:r>
            </a:p>
            <a:p>
              <a:pPr algn="just"/>
              <a:endParaRPr lang="es-MX" sz="1600" dirty="0"/>
            </a:p>
          </p:txBody>
        </p:sp>
        <p:sp>
          <p:nvSpPr>
            <p:cNvPr id="58" name="57 CuadroTexto"/>
            <p:cNvSpPr txBox="1"/>
            <p:nvPr/>
          </p:nvSpPr>
          <p:spPr>
            <a:xfrm>
              <a:off x="2693415" y="4738257"/>
              <a:ext cx="2468128" cy="830997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s-MX" sz="1600" dirty="0"/>
                <a:t>Contiene las cantidades de los productos entregados o recibidos</a:t>
              </a:r>
            </a:p>
          </p:txBody>
        </p:sp>
      </p:grp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96253" y="2410681"/>
            <a:ext cx="151447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19 CuadroTexto"/>
          <p:cNvSpPr txBox="1"/>
          <p:nvPr/>
        </p:nvSpPr>
        <p:spPr>
          <a:xfrm>
            <a:off x="6151418" y="2715490"/>
            <a:ext cx="2424546" cy="258532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MX" dirty="0"/>
              <a:t>La Cámara de Compensación </a:t>
            </a:r>
            <a:r>
              <a:rPr lang="es-MX" b="1" dirty="0"/>
              <a:t>emitirá </a:t>
            </a:r>
            <a:r>
              <a:rPr lang="es-MX" dirty="0"/>
              <a:t>estados de cuenta </a:t>
            </a:r>
            <a:r>
              <a:rPr lang="es-MX" b="1" dirty="0"/>
              <a:t>para compradores y vendedores</a:t>
            </a:r>
            <a:r>
              <a:rPr lang="es-MX" dirty="0"/>
              <a:t> dentro de los primeros </a:t>
            </a:r>
            <a:r>
              <a:rPr lang="es-MX" b="1" dirty="0">
                <a:solidFill>
                  <a:schemeClr val="accent6">
                    <a:lumMod val="50000"/>
                  </a:schemeClr>
                </a:solidFill>
              </a:rPr>
              <a:t>5 días hábiles posteriores a que termine el periodo de cumplimiento</a:t>
            </a:r>
          </a:p>
        </p:txBody>
      </p:sp>
    </p:spTree>
    <p:extLst>
      <p:ext uri="{BB962C8B-B14F-4D97-AF65-F5344CB8AC3E}">
        <p14:creationId xmlns:p14="http://schemas.microsoft.com/office/powerpoint/2010/main" val="378719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Facturas</a:t>
            </a:r>
          </a:p>
        </p:txBody>
      </p:sp>
      <p:sp>
        <p:nvSpPr>
          <p:cNvPr id="22" name="21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mtClean="0"/>
              <a:t>g</a:t>
            </a:r>
            <a:endParaRPr lang="es-MX" dirty="0"/>
          </a:p>
        </p:txBody>
      </p:sp>
      <p:sp>
        <p:nvSpPr>
          <p:cNvPr id="23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grpSp>
        <p:nvGrpSpPr>
          <p:cNvPr id="2" name="59 Grupo"/>
          <p:cNvGrpSpPr/>
          <p:nvPr/>
        </p:nvGrpSpPr>
        <p:grpSpPr>
          <a:xfrm>
            <a:off x="1052975" y="1953491"/>
            <a:ext cx="4599006" cy="4661202"/>
            <a:chOff x="816575" y="1981198"/>
            <a:chExt cx="4370659" cy="4661202"/>
          </a:xfrm>
        </p:grpSpPr>
        <p:grpSp>
          <p:nvGrpSpPr>
            <p:cNvPr id="3" name="52 Grupo"/>
            <p:cNvGrpSpPr/>
            <p:nvPr/>
          </p:nvGrpSpPr>
          <p:grpSpPr>
            <a:xfrm>
              <a:off x="816575" y="1981198"/>
              <a:ext cx="2781254" cy="4661202"/>
              <a:chOff x="123825" y="3358875"/>
              <a:chExt cx="3028950" cy="3352800"/>
            </a:xfrm>
          </p:grpSpPr>
          <p:sp>
            <p:nvSpPr>
              <p:cNvPr id="52" name="51 Rectángulo redondeado"/>
              <p:cNvSpPr/>
              <p:nvPr/>
            </p:nvSpPr>
            <p:spPr>
              <a:xfrm>
                <a:off x="1019175" y="3358875"/>
                <a:ext cx="2133600" cy="3352800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sp>
            <p:nvSpPr>
              <p:cNvPr id="33" name="Rectángulo redondeado 10"/>
              <p:cNvSpPr/>
              <p:nvPr/>
            </p:nvSpPr>
            <p:spPr>
              <a:xfrm>
                <a:off x="123825" y="3568425"/>
                <a:ext cx="1943100" cy="2867950"/>
              </a:xfrm>
              <a:prstGeom prst="roundRect">
                <a:avLst/>
              </a:prstGeom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sz="2400" b="1" dirty="0"/>
                  <a:t>Emisión de Facturas</a:t>
                </a:r>
              </a:p>
            </p:txBody>
          </p:sp>
        </p:grpSp>
        <p:sp>
          <p:nvSpPr>
            <p:cNvPr id="55" name="54 CuadroTexto"/>
            <p:cNvSpPr txBox="1"/>
            <p:nvPr/>
          </p:nvSpPr>
          <p:spPr>
            <a:xfrm>
              <a:off x="2673048" y="2632363"/>
              <a:ext cx="2513501" cy="830997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s-MX" sz="1600" dirty="0"/>
                <a:t>Contiene la información de las liquidaciones indicadas en el Estado de Cuenta </a:t>
              </a:r>
            </a:p>
          </p:txBody>
        </p:sp>
        <p:sp>
          <p:nvSpPr>
            <p:cNvPr id="57" name="56 CuadroTexto"/>
            <p:cNvSpPr txBox="1"/>
            <p:nvPr/>
          </p:nvSpPr>
          <p:spPr>
            <a:xfrm>
              <a:off x="2679561" y="3810002"/>
              <a:ext cx="2507673" cy="584775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s-MX" sz="1600" dirty="0"/>
                <a:t>Información del Usuario</a:t>
              </a:r>
            </a:p>
            <a:p>
              <a:pPr algn="just"/>
              <a:r>
                <a:rPr lang="es-MX" sz="1600" dirty="0"/>
                <a:t>Información de la Cámara</a:t>
              </a:r>
            </a:p>
          </p:txBody>
        </p:sp>
        <p:sp>
          <p:nvSpPr>
            <p:cNvPr id="58" name="57 CuadroTexto"/>
            <p:cNvSpPr txBox="1"/>
            <p:nvPr/>
          </p:nvSpPr>
          <p:spPr>
            <a:xfrm>
              <a:off x="2693415" y="4738257"/>
              <a:ext cx="2468128" cy="830997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s-MX" sz="1600" dirty="0"/>
                <a:t>Importes a ajustarse por liquidación con su Folio Único de Liquidación (FUL)</a:t>
              </a:r>
            </a:p>
          </p:txBody>
        </p:sp>
      </p:grpSp>
      <p:sp>
        <p:nvSpPr>
          <p:cNvPr id="20" name="19 CuadroTexto"/>
          <p:cNvSpPr txBox="1"/>
          <p:nvPr/>
        </p:nvSpPr>
        <p:spPr>
          <a:xfrm>
            <a:off x="6151418" y="1902690"/>
            <a:ext cx="2424546" cy="230832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s-MX" dirty="0"/>
              <a:t>La </a:t>
            </a:r>
            <a:r>
              <a:rPr lang="es-MX" b="1" dirty="0"/>
              <a:t>Cámara de Compensación </a:t>
            </a:r>
            <a:r>
              <a:rPr lang="es-MX" dirty="0"/>
              <a:t>emitirá las facturas que los Compradores deban pagar dentro de los primeros </a:t>
            </a:r>
            <a:r>
              <a:rPr lang="es-MX" b="1" dirty="0">
                <a:solidFill>
                  <a:schemeClr val="accent5">
                    <a:lumMod val="75000"/>
                  </a:schemeClr>
                </a:solidFill>
              </a:rPr>
              <a:t>5 días hábiles posteriores al periodo de facturación.</a:t>
            </a: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6234" y="2496414"/>
            <a:ext cx="910057" cy="107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14 Rectángulo"/>
          <p:cNvSpPr/>
          <p:nvPr/>
        </p:nvSpPr>
        <p:spPr>
          <a:xfrm>
            <a:off x="6172200" y="4306669"/>
            <a:ext cx="2425700" cy="230832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s-MX" dirty="0"/>
              <a:t>Los </a:t>
            </a:r>
            <a:r>
              <a:rPr lang="es-MX" b="1" dirty="0"/>
              <a:t>Vendedores </a:t>
            </a:r>
            <a:r>
              <a:rPr lang="es-MX" dirty="0"/>
              <a:t>emitirán las facturas que la Cámara de Compensación deba pagar a más tardar </a:t>
            </a:r>
            <a:r>
              <a:rPr lang="es-MX" b="1" dirty="0">
                <a:solidFill>
                  <a:schemeClr val="accent5">
                    <a:lumMod val="75000"/>
                  </a:schemeClr>
                </a:solidFill>
              </a:rPr>
              <a:t>3 días hábiles después de recibir el Estado de Cuenta.</a:t>
            </a:r>
          </a:p>
        </p:txBody>
      </p:sp>
    </p:spTree>
    <p:extLst>
      <p:ext uri="{BB962C8B-B14F-4D97-AF65-F5344CB8AC3E}">
        <p14:creationId xmlns:p14="http://schemas.microsoft.com/office/powerpoint/2010/main" val="378719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Cesión de Contratos para Compradores</a:t>
            </a:r>
          </a:p>
        </p:txBody>
      </p:sp>
      <p:sp>
        <p:nvSpPr>
          <p:cNvPr id="8" name="7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11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49</a:t>
            </a:fld>
            <a:endParaRPr lang="es-ES" dirty="0"/>
          </a:p>
        </p:txBody>
      </p:sp>
      <p:graphicFrame>
        <p:nvGraphicFramePr>
          <p:cNvPr id="17" name="16 Diagrama"/>
          <p:cNvGraphicFramePr/>
          <p:nvPr/>
        </p:nvGraphicFramePr>
        <p:xfrm>
          <a:off x="245531" y="2116678"/>
          <a:ext cx="8678334" cy="4783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9144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5" name="104 Conector recto"/>
          <p:cNvCxnSpPr>
            <a:stCxn id="11" idx="0"/>
            <a:endCxn id="107" idx="2"/>
          </p:cNvCxnSpPr>
          <p:nvPr/>
        </p:nvCxnSpPr>
        <p:spPr>
          <a:xfrm rot="16200000" flipH="1">
            <a:off x="217621" y="4762204"/>
            <a:ext cx="2036640" cy="8653"/>
          </a:xfrm>
          <a:prstGeom prst="line">
            <a:avLst/>
          </a:prstGeom>
          <a:ln>
            <a:solidFill>
              <a:srgbClr val="FF50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88 Conector recto"/>
          <p:cNvCxnSpPr>
            <a:stCxn id="71" idx="1"/>
            <a:endCxn id="70" idx="3"/>
          </p:cNvCxnSpPr>
          <p:nvPr/>
        </p:nvCxnSpPr>
        <p:spPr>
          <a:xfrm rot="10800000" flipH="1">
            <a:off x="5237020" y="5575055"/>
            <a:ext cx="3018560" cy="12700"/>
          </a:xfrm>
          <a:prstGeom prst="line">
            <a:avLst/>
          </a:prstGeom>
          <a:ln>
            <a:solidFill>
              <a:srgbClr val="FF50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85 Conector recto"/>
          <p:cNvCxnSpPr>
            <a:stCxn id="38" idx="1"/>
            <a:endCxn id="52" idx="3"/>
          </p:cNvCxnSpPr>
          <p:nvPr/>
        </p:nvCxnSpPr>
        <p:spPr>
          <a:xfrm>
            <a:off x="3339085" y="1536455"/>
            <a:ext cx="5023006" cy="4763"/>
          </a:xfrm>
          <a:prstGeom prst="line">
            <a:avLst/>
          </a:prstGeom>
          <a:ln>
            <a:solidFill>
              <a:srgbClr val="FF50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83 Conector recto"/>
          <p:cNvCxnSpPr>
            <a:stCxn id="43" idx="2"/>
            <a:endCxn id="48" idx="2"/>
          </p:cNvCxnSpPr>
          <p:nvPr/>
        </p:nvCxnSpPr>
        <p:spPr>
          <a:xfrm rot="5400000">
            <a:off x="367361" y="2914002"/>
            <a:ext cx="1162050" cy="1296"/>
          </a:xfrm>
          <a:prstGeom prst="line">
            <a:avLst/>
          </a:prstGeom>
          <a:ln>
            <a:solidFill>
              <a:srgbClr val="FF50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46 Conector recto"/>
          <p:cNvCxnSpPr/>
          <p:nvPr/>
        </p:nvCxnSpPr>
        <p:spPr>
          <a:xfrm>
            <a:off x="62345" y="3685303"/>
            <a:ext cx="3123029" cy="3897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ángulo 2"/>
          <p:cNvSpPr/>
          <p:nvPr/>
        </p:nvSpPr>
        <p:spPr>
          <a:xfrm>
            <a:off x="212989" y="1108365"/>
            <a:ext cx="2847711" cy="5444836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" name="Rectángulo 1"/>
          <p:cNvSpPr/>
          <p:nvPr/>
        </p:nvSpPr>
        <p:spPr>
          <a:xfrm>
            <a:off x="3213100" y="1108365"/>
            <a:ext cx="5545554" cy="5419436"/>
          </a:xfrm>
          <a:prstGeom prst="rect">
            <a:avLst/>
          </a:prstGeom>
          <a:noFill/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1" name="Rectángulo redondeado 10"/>
          <p:cNvSpPr/>
          <p:nvPr/>
        </p:nvSpPr>
        <p:spPr>
          <a:xfrm>
            <a:off x="296433" y="3748210"/>
            <a:ext cx="1870363" cy="540351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/>
              <a:t>Asignación de Contratos</a:t>
            </a:r>
          </a:p>
        </p:txBody>
      </p:sp>
      <p:sp>
        <p:nvSpPr>
          <p:cNvPr id="58" name="AutoShape 2" descr="Resultado de imagen para contrato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25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 Proceso para poder entrar a la Cámara de Compensación</a:t>
            </a:r>
          </a:p>
        </p:txBody>
      </p:sp>
      <p:sp>
        <p:nvSpPr>
          <p:cNvPr id="34" name="Rectángulo redondeado 10"/>
          <p:cNvSpPr/>
          <p:nvPr/>
        </p:nvSpPr>
        <p:spPr>
          <a:xfrm>
            <a:off x="3209925" y="6046544"/>
            <a:ext cx="5562600" cy="624235"/>
          </a:xfrm>
          <a:prstGeom prst="roundRect">
            <a:avLst/>
          </a:prstGeom>
          <a:solidFill>
            <a:srgbClr val="F1995D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Subastas de Largo Plazo CENACE</a:t>
            </a:r>
          </a:p>
        </p:txBody>
      </p:sp>
      <p:sp>
        <p:nvSpPr>
          <p:cNvPr id="56" name="Rectángulo 7"/>
          <p:cNvSpPr/>
          <p:nvPr/>
        </p:nvSpPr>
        <p:spPr>
          <a:xfrm>
            <a:off x="291567" y="1600200"/>
            <a:ext cx="2270658" cy="2190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dirty="0"/>
              <a:t>Compradores</a:t>
            </a:r>
          </a:p>
        </p:txBody>
      </p:sp>
      <p:sp>
        <p:nvSpPr>
          <p:cNvPr id="38" name="Rectángulo 6"/>
          <p:cNvSpPr/>
          <p:nvPr/>
        </p:nvSpPr>
        <p:spPr>
          <a:xfrm>
            <a:off x="3339085" y="1272685"/>
            <a:ext cx="1533523" cy="5275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/>
              <a:t> Se registran como Compradores Potenciales</a:t>
            </a:r>
          </a:p>
        </p:txBody>
      </p:sp>
      <p:sp>
        <p:nvSpPr>
          <p:cNvPr id="46" name="Rectángulo redondeado 10"/>
          <p:cNvSpPr/>
          <p:nvPr/>
        </p:nvSpPr>
        <p:spPr>
          <a:xfrm>
            <a:off x="193675" y="6056979"/>
            <a:ext cx="2892425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Cámara de Compensación</a:t>
            </a:r>
          </a:p>
        </p:txBody>
      </p:sp>
      <p:sp>
        <p:nvSpPr>
          <p:cNvPr id="43" name="Rectángulo 6"/>
          <p:cNvSpPr/>
          <p:nvPr/>
        </p:nvSpPr>
        <p:spPr>
          <a:xfrm>
            <a:off x="326442" y="1847850"/>
            <a:ext cx="1245183" cy="485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100" dirty="0"/>
              <a:t>Solicitud de Reporte de Calidad Crediticia</a:t>
            </a:r>
          </a:p>
        </p:txBody>
      </p:sp>
      <p:sp>
        <p:nvSpPr>
          <p:cNvPr id="44" name="Rectángulo 6"/>
          <p:cNvSpPr/>
          <p:nvPr/>
        </p:nvSpPr>
        <p:spPr>
          <a:xfrm>
            <a:off x="329034" y="2428873"/>
            <a:ext cx="1223541" cy="47625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100" dirty="0"/>
              <a:t> Evaluación</a:t>
            </a:r>
          </a:p>
        </p:txBody>
      </p:sp>
      <p:sp>
        <p:nvSpPr>
          <p:cNvPr id="48" name="Rectángulo 6"/>
          <p:cNvSpPr/>
          <p:nvPr/>
        </p:nvSpPr>
        <p:spPr>
          <a:xfrm>
            <a:off x="323850" y="3000375"/>
            <a:ext cx="1247775" cy="4953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100" dirty="0"/>
              <a:t>Reporte de Calidad Crediticia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3089" y="1828800"/>
            <a:ext cx="669023" cy="495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00225" y="2396868"/>
            <a:ext cx="581025" cy="551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38315" y="3028949"/>
            <a:ext cx="752041" cy="514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2" name="Rectángulo 6"/>
          <p:cNvSpPr/>
          <p:nvPr/>
        </p:nvSpPr>
        <p:spPr>
          <a:xfrm>
            <a:off x="6904767" y="1282210"/>
            <a:ext cx="1457324" cy="51801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/>
              <a:t>Realizan Ofertas de Compra</a:t>
            </a:r>
          </a:p>
        </p:txBody>
      </p:sp>
      <p:sp>
        <p:nvSpPr>
          <p:cNvPr id="53" name="Rectángulo 6"/>
          <p:cNvSpPr/>
          <p:nvPr/>
        </p:nvSpPr>
        <p:spPr>
          <a:xfrm>
            <a:off x="5148768" y="1276350"/>
            <a:ext cx="1447799" cy="5238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/>
              <a:t>Entregan Garantías de Seriedad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8985" y="1917978"/>
            <a:ext cx="771525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85001" y="1828800"/>
            <a:ext cx="1225959" cy="904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0" name="Picture 19" descr="https://encrypted-tbn2.gstatic.com/images?q=tbn:ANd9GcRYBZASLTkoxmn0FVaGcnKQ4Ivcw_mi4tX433Z7hjuSZMtlGrkHkBzXJjtb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645" y="1147698"/>
            <a:ext cx="424050" cy="43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3" t="19894" r="6213" b="8708"/>
          <a:stretch>
            <a:fillRect/>
          </a:stretch>
        </p:blipFill>
        <p:spPr bwMode="auto">
          <a:xfrm>
            <a:off x="631263" y="1161988"/>
            <a:ext cx="503179" cy="395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5" name="74 Grupo"/>
          <p:cNvGrpSpPr/>
          <p:nvPr/>
        </p:nvGrpSpPr>
        <p:grpSpPr>
          <a:xfrm>
            <a:off x="3464799" y="5291339"/>
            <a:ext cx="1547650" cy="694212"/>
            <a:chOff x="6779499" y="5316739"/>
            <a:chExt cx="1547650" cy="694212"/>
          </a:xfrm>
        </p:grpSpPr>
        <p:sp>
          <p:nvSpPr>
            <p:cNvPr id="54" name="Rectángulo 6"/>
            <p:cNvSpPr/>
            <p:nvPr/>
          </p:nvSpPr>
          <p:spPr>
            <a:xfrm>
              <a:off x="6779499" y="5316739"/>
              <a:ext cx="1541541" cy="255386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400" dirty="0"/>
                <a:t>Generadores</a:t>
              </a:r>
            </a:p>
          </p:txBody>
        </p:sp>
        <p:pic>
          <p:nvPicPr>
            <p:cNvPr id="102" name="Picture 25" descr="http://www.navigantresearch.com/wp-assets/uploads/2013/04/WindEnergy_Icon.gif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26891" y="5581650"/>
              <a:ext cx="425517" cy="4255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6" name="Picture 10" descr="http://www.sparksolar.ca/wp-content/themes/Spark%20Solar/images/solartracker.pn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20646" y="5539624"/>
              <a:ext cx="619690" cy="471327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extLst/>
          </p:spPr>
        </p:pic>
        <p:pic>
          <p:nvPicPr>
            <p:cNvPr id="68" name="Picture 7" descr="http://www.smartpowergeneration.com/spg/assets/img/myth_icon_1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646"/>
            <a:stretch>
              <a:fillRect/>
            </a:stretch>
          </p:blipFill>
          <p:spPr bwMode="auto">
            <a:xfrm>
              <a:off x="7796371" y="5591185"/>
              <a:ext cx="530778" cy="419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0" name="Rectángulo 6"/>
          <p:cNvSpPr/>
          <p:nvPr/>
        </p:nvSpPr>
        <p:spPr>
          <a:xfrm>
            <a:off x="6814132" y="5311285"/>
            <a:ext cx="1441448" cy="5275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/>
              <a:t>Realizan Ofertas de Venta</a:t>
            </a:r>
          </a:p>
        </p:txBody>
      </p:sp>
      <p:sp>
        <p:nvSpPr>
          <p:cNvPr id="71" name="Rectángulo 6"/>
          <p:cNvSpPr/>
          <p:nvPr/>
        </p:nvSpPr>
        <p:spPr>
          <a:xfrm>
            <a:off x="5237020" y="5323985"/>
            <a:ext cx="1457324" cy="5275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/>
              <a:t>Entregan  Garantías de Seriedad</a:t>
            </a:r>
          </a:p>
        </p:txBody>
      </p:sp>
      <p:sp>
        <p:nvSpPr>
          <p:cNvPr id="72" name="71 Flecha derecha"/>
          <p:cNvSpPr/>
          <p:nvPr/>
        </p:nvSpPr>
        <p:spPr>
          <a:xfrm rot="5400000">
            <a:off x="7072872" y="3074114"/>
            <a:ext cx="731412" cy="374389"/>
          </a:xfrm>
          <a:prstGeom prst="rightArrow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6" name="Rectángulo 6"/>
          <p:cNvSpPr/>
          <p:nvPr/>
        </p:nvSpPr>
        <p:spPr>
          <a:xfrm>
            <a:off x="5759450" y="3652415"/>
            <a:ext cx="1422400" cy="9017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/>
              <a:t>Modelo de Enteros Mixtos</a:t>
            </a: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207249" y="3674640"/>
            <a:ext cx="1038226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7" name="76 Flecha derecha"/>
          <p:cNvSpPr/>
          <p:nvPr/>
        </p:nvSpPr>
        <p:spPr>
          <a:xfrm rot="16200000">
            <a:off x="7105366" y="4738547"/>
            <a:ext cx="689225" cy="390842"/>
          </a:xfrm>
          <a:prstGeom prst="rightArrow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8" name="77 Flecha derecha"/>
          <p:cNvSpPr/>
          <p:nvPr/>
        </p:nvSpPr>
        <p:spPr>
          <a:xfrm rot="10800000">
            <a:off x="4835235" y="4011594"/>
            <a:ext cx="872837" cy="350520"/>
          </a:xfrm>
          <a:prstGeom prst="rightArrow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0" name="Rectángulo 6"/>
          <p:cNvSpPr/>
          <p:nvPr/>
        </p:nvSpPr>
        <p:spPr>
          <a:xfrm>
            <a:off x="3286992" y="3932768"/>
            <a:ext cx="1533523" cy="5275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/>
              <a:t> Ofertas </a:t>
            </a:r>
            <a:r>
              <a:rPr lang="es-MX" sz="1200" dirty="0" smtClean="0"/>
              <a:t>Ganadoras</a:t>
            </a:r>
            <a:endParaRPr lang="es-MX" sz="1200" dirty="0"/>
          </a:p>
        </p:txBody>
      </p:sp>
      <p:sp>
        <p:nvSpPr>
          <p:cNvPr id="82" name="81 Flecha derecha"/>
          <p:cNvSpPr/>
          <p:nvPr/>
        </p:nvSpPr>
        <p:spPr>
          <a:xfrm rot="10800000">
            <a:off x="2258291" y="4027345"/>
            <a:ext cx="982980" cy="364548"/>
          </a:xfrm>
          <a:prstGeom prst="rightArrow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03" name="Rectángulo redondeado 10"/>
          <p:cNvSpPr/>
          <p:nvPr/>
        </p:nvSpPr>
        <p:spPr>
          <a:xfrm>
            <a:off x="300758" y="4359560"/>
            <a:ext cx="1870363" cy="540351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/>
              <a:t>Firma de Contratos de Cobertura</a:t>
            </a:r>
          </a:p>
        </p:txBody>
      </p:sp>
      <p:sp>
        <p:nvSpPr>
          <p:cNvPr id="107" name="Rectángulo redondeado 10"/>
          <p:cNvSpPr/>
          <p:nvPr/>
        </p:nvSpPr>
        <p:spPr>
          <a:xfrm>
            <a:off x="305086" y="4967428"/>
            <a:ext cx="1870363" cy="817422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/>
              <a:t>Entrega de Garantías</a:t>
            </a:r>
          </a:p>
          <a:p>
            <a:pPr>
              <a:buFont typeface="Wingdings" pitchFamily="2" charset="2"/>
              <a:buChar char="Ø"/>
            </a:pPr>
            <a:r>
              <a:rPr lang="es-MX" sz="1000" dirty="0"/>
              <a:t>Garantías de Cumplimiento</a:t>
            </a:r>
          </a:p>
          <a:p>
            <a:pPr>
              <a:buFont typeface="Wingdings" pitchFamily="2" charset="2"/>
              <a:buChar char="Ø"/>
            </a:pPr>
            <a:r>
              <a:rPr lang="es-MX" sz="1000" dirty="0"/>
              <a:t>Contribución al Fondo de Reserva</a:t>
            </a:r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326761" y="1848987"/>
            <a:ext cx="982980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4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327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Solución de Controversias</a:t>
            </a:r>
          </a:p>
        </p:txBody>
      </p:sp>
      <p:grpSp>
        <p:nvGrpSpPr>
          <p:cNvPr id="3" name="59 Grupo"/>
          <p:cNvGrpSpPr/>
          <p:nvPr/>
        </p:nvGrpSpPr>
        <p:grpSpPr>
          <a:xfrm>
            <a:off x="474135" y="1976877"/>
            <a:ext cx="7128931" cy="4661202"/>
            <a:chOff x="816576" y="1981198"/>
            <a:chExt cx="3270701" cy="4661202"/>
          </a:xfrm>
        </p:grpSpPr>
        <p:grpSp>
          <p:nvGrpSpPr>
            <p:cNvPr id="4" name="52 Grupo"/>
            <p:cNvGrpSpPr/>
            <p:nvPr/>
          </p:nvGrpSpPr>
          <p:grpSpPr>
            <a:xfrm>
              <a:off x="816576" y="1981198"/>
              <a:ext cx="2781253" cy="4661202"/>
              <a:chOff x="123826" y="3358875"/>
              <a:chExt cx="3028949" cy="3352800"/>
            </a:xfrm>
          </p:grpSpPr>
          <p:sp>
            <p:nvSpPr>
              <p:cNvPr id="8" name="7 Rectángulo redondeado"/>
              <p:cNvSpPr/>
              <p:nvPr/>
            </p:nvSpPr>
            <p:spPr>
              <a:xfrm>
                <a:off x="1019175" y="3358875"/>
                <a:ext cx="2133600" cy="3352800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sp>
            <p:nvSpPr>
              <p:cNvPr id="9" name="Rectángulo redondeado 10"/>
              <p:cNvSpPr/>
              <p:nvPr/>
            </p:nvSpPr>
            <p:spPr>
              <a:xfrm>
                <a:off x="123826" y="3568425"/>
                <a:ext cx="1074518" cy="2867950"/>
              </a:xfrm>
              <a:prstGeom prst="roundRect">
                <a:avLst/>
              </a:prstGeom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 sz="2000" b="1" dirty="0"/>
              </a:p>
            </p:txBody>
          </p:sp>
        </p:grpSp>
        <p:sp>
          <p:nvSpPr>
            <p:cNvPr id="5" name="4 CuadroTexto"/>
            <p:cNvSpPr txBox="1"/>
            <p:nvPr/>
          </p:nvSpPr>
          <p:spPr>
            <a:xfrm>
              <a:off x="1896451" y="2162449"/>
              <a:ext cx="2186942" cy="1600438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s-MX" sz="1400" dirty="0"/>
                <a:t>Las controversias que surjan </a:t>
              </a:r>
              <a:r>
                <a:rPr lang="es-MX" sz="1400" b="1" dirty="0"/>
                <a:t>entre Interesados, Compradores o Vendedores y la Cámara de Compensación</a:t>
              </a:r>
              <a:r>
                <a:rPr lang="es-MX" sz="1400" dirty="0"/>
                <a:t> con respecto a la </a:t>
              </a:r>
              <a:r>
                <a:rPr lang="es-MX" sz="1400" b="1" dirty="0">
                  <a:solidFill>
                    <a:schemeClr val="accent1">
                      <a:lumMod val="75000"/>
                    </a:schemeClr>
                  </a:solidFill>
                </a:rPr>
                <a:t>determinación de su Calidad Crediticia, su Exposición Permitida sin Garantía Líquida y su Exposición Contractual de Corto Plazo o de Largo Plazo</a:t>
              </a:r>
              <a:r>
                <a:rPr lang="es-MX" sz="1400" dirty="0"/>
                <a:t>, serán resueltas en </a:t>
              </a:r>
              <a:r>
                <a:rPr lang="es-MX" sz="1400" b="1" dirty="0"/>
                <a:t>primera instancia por el CENACE y en forma definitiva por la CRE</a:t>
              </a:r>
              <a:r>
                <a:rPr lang="es-MX" sz="1400" dirty="0"/>
                <a:t>, quien podrá solicitar la participación de la CNBV.</a:t>
              </a:r>
            </a:p>
          </p:txBody>
        </p:sp>
        <p:sp>
          <p:nvSpPr>
            <p:cNvPr id="6" name="5 CuadroTexto"/>
            <p:cNvSpPr txBox="1"/>
            <p:nvPr/>
          </p:nvSpPr>
          <p:spPr>
            <a:xfrm>
              <a:off x="1894402" y="3936997"/>
              <a:ext cx="2192875" cy="1600438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s-MX" sz="1400" dirty="0"/>
                <a:t>Las controversias que surjan </a:t>
              </a:r>
              <a:r>
                <a:rPr lang="es-MX" sz="1400" b="1" dirty="0"/>
                <a:t>entre Compradores o Vendedores y la Cámara de Compensación</a:t>
              </a:r>
              <a:r>
                <a:rPr lang="es-MX" sz="1400" dirty="0"/>
                <a:t> con respecto a </a:t>
              </a:r>
              <a:r>
                <a:rPr lang="es-MX" sz="1400" dirty="0">
                  <a:solidFill>
                    <a:schemeClr val="tx1"/>
                  </a:solidFill>
                </a:rPr>
                <a:t>otros temas </a:t>
              </a:r>
              <a:r>
                <a:rPr lang="es-MX" sz="1400" dirty="0"/>
                <a:t>serán resueltas en los términos previstos en el Contrato correspondiente (mediante procedimiento de </a:t>
              </a:r>
              <a:r>
                <a:rPr lang="es-MX" sz="1400" b="1" dirty="0"/>
                <a:t>amigable composición</a:t>
              </a:r>
              <a:r>
                <a:rPr lang="es-MX" sz="1400" dirty="0"/>
                <a:t>, y si no son resueltas, mediante </a:t>
              </a:r>
              <a:r>
                <a:rPr lang="es-MX" sz="1400" b="1" dirty="0"/>
                <a:t>procedimiento de peritaje</a:t>
              </a:r>
              <a:r>
                <a:rPr lang="es-MX" sz="1400" dirty="0"/>
                <a:t>, y si no son resueltas, mediante </a:t>
              </a:r>
              <a:r>
                <a:rPr lang="es-MX" sz="1400" b="1" dirty="0"/>
                <a:t>procedimiento arbitral</a:t>
              </a:r>
              <a:r>
                <a:rPr lang="es-MX" sz="1400" dirty="0"/>
                <a:t>, siempre </a:t>
              </a:r>
              <a:r>
                <a:rPr lang="es-MX" sz="1400" b="1" dirty="0"/>
                <a:t>bajo ley mexicana y en la Ciudad de México</a:t>
              </a:r>
              <a:r>
                <a:rPr lang="es-MX" sz="1400" dirty="0"/>
                <a:t>).</a:t>
              </a:r>
            </a:p>
          </p:txBody>
        </p:sp>
        <p:sp>
          <p:nvSpPr>
            <p:cNvPr id="7" name="6 CuadroTexto"/>
            <p:cNvSpPr txBox="1"/>
            <p:nvPr/>
          </p:nvSpPr>
          <p:spPr>
            <a:xfrm>
              <a:off x="1896451" y="5719328"/>
              <a:ext cx="2183057" cy="738664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s-MX" sz="1400" dirty="0"/>
                <a:t>Las controversias que surjan entre </a:t>
              </a:r>
              <a:r>
                <a:rPr lang="es-MX" sz="1400" b="1" dirty="0"/>
                <a:t>Compradores y Vendedores </a:t>
              </a:r>
              <a:r>
                <a:rPr lang="es-MX" sz="1400" dirty="0"/>
                <a:t>serán resueltas en los términos del </a:t>
              </a:r>
              <a:r>
                <a:rPr lang="es-MX" sz="1400" u="sng" dirty="0"/>
                <a:t>Manual de Solución de Controversias</a:t>
              </a:r>
              <a:r>
                <a:rPr lang="es-MX" sz="1400" dirty="0"/>
                <a:t>.</a:t>
              </a:r>
            </a:p>
          </p:txBody>
        </p:sp>
      </p:grpSp>
      <p:sp>
        <p:nvSpPr>
          <p:cNvPr id="12" name="11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13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321" y="3632195"/>
            <a:ext cx="1719091" cy="1101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9 Marcador de número de diapositiva"/>
          <p:cNvSpPr txBox="1">
            <a:spLocks/>
          </p:cNvSpPr>
          <p:nvPr/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966A13-F9AF-4CB5-AE86-3EBB639FB98C}" type="slidenum">
              <a:rPr lang="es-ES" sz="1200" smtClean="0">
                <a:solidFill>
                  <a:schemeClr val="tx1">
                    <a:tint val="75000"/>
                  </a:schemeClr>
                </a:solidFill>
              </a:rPr>
              <a:pPr marR="0" lvl="0" indent="0" algn="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lang="es-ES" sz="1200" dirty="0">
              <a:solidFill>
                <a:schemeClr val="tx1">
                  <a:tint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9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Portal de la Cámara de Compensación</a:t>
            </a:r>
          </a:p>
        </p:txBody>
      </p:sp>
      <p:sp>
        <p:nvSpPr>
          <p:cNvPr id="4" name="3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grpSp>
        <p:nvGrpSpPr>
          <p:cNvPr id="2" name="Grupo 14"/>
          <p:cNvGrpSpPr/>
          <p:nvPr/>
        </p:nvGrpSpPr>
        <p:grpSpPr>
          <a:xfrm>
            <a:off x="3707802" y="3079273"/>
            <a:ext cx="1930297" cy="1842556"/>
            <a:chOff x="3458714" y="3198647"/>
            <a:chExt cx="2235200" cy="2133600"/>
          </a:xfrm>
        </p:grpSpPr>
        <p:grpSp>
          <p:nvGrpSpPr>
            <p:cNvPr id="7" name="6 Grupo"/>
            <p:cNvGrpSpPr/>
            <p:nvPr/>
          </p:nvGrpSpPr>
          <p:grpSpPr>
            <a:xfrm>
              <a:off x="3458714" y="3198647"/>
              <a:ext cx="2235200" cy="2133600"/>
              <a:chOff x="0" y="0"/>
              <a:chExt cx="3487528" cy="3078842"/>
            </a:xfrm>
          </p:grpSpPr>
          <p:sp>
            <p:nvSpPr>
              <p:cNvPr id="8" name="7 Rectángulo redondeado"/>
              <p:cNvSpPr/>
              <p:nvPr/>
            </p:nvSpPr>
            <p:spPr>
              <a:xfrm>
                <a:off x="0" y="0"/>
                <a:ext cx="3487528" cy="3078842"/>
              </a:xfrm>
              <a:prstGeom prst="roundRect">
                <a:avLst/>
              </a:prstGeom>
              <a:solidFill>
                <a:schemeClr val="accent5">
                  <a:lumMod val="75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" name="8 Rectángulo"/>
              <p:cNvSpPr/>
              <p:nvPr/>
            </p:nvSpPr>
            <p:spPr>
              <a:xfrm>
                <a:off x="150297" y="150297"/>
                <a:ext cx="3186934" cy="2778248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6680" tIns="53340" rIns="106680" bIns="53340" numCol="1" spcCol="1270" anchor="t" anchorCtr="0">
                <a:noAutofit/>
              </a:bodyPr>
              <a:lstStyle/>
              <a:p>
                <a:pPr lvl="0" algn="ctr" defTabSz="12446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ES" sz="2800" b="1" kern="1200" dirty="0"/>
                  <a:t>Portal </a:t>
                </a:r>
              </a:p>
            </p:txBody>
          </p:sp>
        </p:grpSp>
        <p:pic>
          <p:nvPicPr>
            <p:cNvPr id="3" name="Gráfico 2" descr="Portátil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951916" y="3868178"/>
              <a:ext cx="1248796" cy="1168400"/>
            </a:xfrm>
            <a:prstGeom prst="rect">
              <a:avLst/>
            </a:prstGeom>
          </p:spPr>
        </p:pic>
      </p:grpSp>
      <p:grpSp>
        <p:nvGrpSpPr>
          <p:cNvPr id="10" name="Grupo 38"/>
          <p:cNvGrpSpPr/>
          <p:nvPr/>
        </p:nvGrpSpPr>
        <p:grpSpPr>
          <a:xfrm>
            <a:off x="6562982" y="1843371"/>
            <a:ext cx="2395487" cy="1959821"/>
            <a:chOff x="6562075" y="5228093"/>
            <a:chExt cx="2395487" cy="1959821"/>
          </a:xfrm>
        </p:grpSpPr>
        <p:pic>
          <p:nvPicPr>
            <p:cNvPr id="14" name="Imagen 1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65" t="12857" b="6200"/>
            <a:stretch/>
          </p:blipFill>
          <p:spPr>
            <a:xfrm>
              <a:off x="6838121" y="5228093"/>
              <a:ext cx="1993771" cy="1205740"/>
            </a:xfrm>
            <a:prstGeom prst="rect">
              <a:avLst/>
            </a:prstGeom>
          </p:spPr>
        </p:pic>
        <p:sp>
          <p:nvSpPr>
            <p:cNvPr id="21" name="4 CuadroTexto"/>
            <p:cNvSpPr txBox="1"/>
            <p:nvPr/>
          </p:nvSpPr>
          <p:spPr>
            <a:xfrm>
              <a:off x="6562075" y="6356917"/>
              <a:ext cx="2395487" cy="83099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r"/>
              <a:r>
                <a:rPr lang="es-MX" sz="1600" dirty="0"/>
                <a:t>Facilita la Comunicación y permite las notificaciones entre usuarios y Cámara</a:t>
              </a:r>
            </a:p>
          </p:txBody>
        </p:sp>
      </p:grpSp>
      <p:grpSp>
        <p:nvGrpSpPr>
          <p:cNvPr id="11" name="Grupo 50"/>
          <p:cNvGrpSpPr/>
          <p:nvPr/>
        </p:nvGrpSpPr>
        <p:grpSpPr>
          <a:xfrm>
            <a:off x="2694834" y="1855852"/>
            <a:ext cx="3387911" cy="1300886"/>
            <a:chOff x="2247117" y="1683794"/>
            <a:chExt cx="3387911" cy="1300886"/>
          </a:xfrm>
        </p:grpSpPr>
        <p:pic>
          <p:nvPicPr>
            <p:cNvPr id="20" name="Imagen 1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7117" y="1766677"/>
              <a:ext cx="1168405" cy="1218003"/>
            </a:xfrm>
            <a:prstGeom prst="rect">
              <a:avLst/>
            </a:prstGeom>
            <a:ln>
              <a:noFill/>
            </a:ln>
          </p:spPr>
        </p:pic>
        <p:sp>
          <p:nvSpPr>
            <p:cNvPr id="22" name="4 CuadroTexto"/>
            <p:cNvSpPr txBox="1"/>
            <p:nvPr/>
          </p:nvSpPr>
          <p:spPr>
            <a:xfrm>
              <a:off x="3442026" y="1683794"/>
              <a:ext cx="2193002" cy="58477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s-MX" sz="1600" dirty="0"/>
                <a:t>Permite obtener cálculo de la Calidad Crediticia </a:t>
              </a:r>
            </a:p>
          </p:txBody>
        </p:sp>
      </p:grpSp>
      <p:grpSp>
        <p:nvGrpSpPr>
          <p:cNvPr id="12" name="Grupo 51"/>
          <p:cNvGrpSpPr/>
          <p:nvPr/>
        </p:nvGrpSpPr>
        <p:grpSpPr>
          <a:xfrm>
            <a:off x="304800" y="2871911"/>
            <a:ext cx="2663687" cy="1877842"/>
            <a:chOff x="-246949" y="2886868"/>
            <a:chExt cx="2663687" cy="1877842"/>
          </a:xfrm>
        </p:grpSpPr>
        <p:sp>
          <p:nvSpPr>
            <p:cNvPr id="36" name="4 CuadroTexto"/>
            <p:cNvSpPr txBox="1"/>
            <p:nvPr/>
          </p:nvSpPr>
          <p:spPr>
            <a:xfrm>
              <a:off x="-246949" y="4179935"/>
              <a:ext cx="2663687" cy="58477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s-MX" sz="1600" dirty="0"/>
                <a:t>Facilita la Administración de contratos</a:t>
              </a:r>
            </a:p>
          </p:txBody>
        </p:sp>
        <p:pic>
          <p:nvPicPr>
            <p:cNvPr id="49" name="Imagen 48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09" t="3185" r="4256" b="6383"/>
            <a:stretch/>
          </p:blipFill>
          <p:spPr>
            <a:xfrm>
              <a:off x="158709" y="2886868"/>
              <a:ext cx="1791881" cy="1356354"/>
            </a:xfrm>
            <a:prstGeom prst="rect">
              <a:avLst/>
            </a:prstGeom>
          </p:spPr>
        </p:pic>
      </p:grpSp>
      <p:grpSp>
        <p:nvGrpSpPr>
          <p:cNvPr id="13" name="Grupo 55"/>
          <p:cNvGrpSpPr/>
          <p:nvPr/>
        </p:nvGrpSpPr>
        <p:grpSpPr>
          <a:xfrm>
            <a:off x="956226" y="5458659"/>
            <a:ext cx="4265131" cy="1316007"/>
            <a:chOff x="558702" y="5390443"/>
            <a:chExt cx="4265131" cy="1316007"/>
          </a:xfrm>
        </p:grpSpPr>
        <p:pic>
          <p:nvPicPr>
            <p:cNvPr id="55" name="Imagen 5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8702" y="5409676"/>
              <a:ext cx="2513003" cy="1296774"/>
            </a:xfrm>
            <a:prstGeom prst="rect">
              <a:avLst/>
            </a:prstGeom>
          </p:spPr>
        </p:pic>
        <p:sp>
          <p:nvSpPr>
            <p:cNvPr id="37" name="4 CuadroTexto"/>
            <p:cNvSpPr txBox="1"/>
            <p:nvPr/>
          </p:nvSpPr>
          <p:spPr>
            <a:xfrm>
              <a:off x="2499553" y="5390443"/>
              <a:ext cx="2324280" cy="107721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s-MX" sz="1600" dirty="0"/>
                <a:t>Seguridad: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MX" sz="1600" dirty="0"/>
                <a:t>Cuenta de Portal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MX" sz="1600" dirty="0"/>
                <a:t>Contraseña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MX" sz="1600" dirty="0"/>
                <a:t>Certificado Digital</a:t>
              </a:r>
            </a:p>
          </p:txBody>
        </p:sp>
      </p:grpSp>
      <p:grpSp>
        <p:nvGrpSpPr>
          <p:cNvPr id="15" name="Grupo 58"/>
          <p:cNvGrpSpPr/>
          <p:nvPr/>
        </p:nvGrpSpPr>
        <p:grpSpPr>
          <a:xfrm>
            <a:off x="6562983" y="4502545"/>
            <a:ext cx="2395487" cy="2079627"/>
            <a:chOff x="6549731" y="4423037"/>
            <a:chExt cx="2395487" cy="2079627"/>
          </a:xfrm>
        </p:grpSpPr>
        <p:sp>
          <p:nvSpPr>
            <p:cNvPr id="29" name="4 CuadroTexto"/>
            <p:cNvSpPr txBox="1"/>
            <p:nvPr/>
          </p:nvSpPr>
          <p:spPr>
            <a:xfrm>
              <a:off x="6549731" y="5671667"/>
              <a:ext cx="2395487" cy="83099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s-MX" sz="1600" dirty="0"/>
                <a:t>Envío de Información para Facturación, Liquidación, Estados de Cuenta</a:t>
              </a:r>
            </a:p>
          </p:txBody>
        </p:sp>
        <p:pic>
          <p:nvPicPr>
            <p:cNvPr id="58" name="Imagen 57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7986" y="4423037"/>
              <a:ext cx="2061628" cy="11991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9620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endParaRPr lang="es-MX" sz="2800" b="1" cap="small" dirty="0">
              <a:solidFill>
                <a:schemeClr val="bg1">
                  <a:lumMod val="50000"/>
                </a:schemeClr>
              </a:solidFill>
              <a:latin typeface="+mn-lt"/>
              <a:ea typeface="Tahoma" charset="0"/>
              <a:cs typeface="Tahoma" charset="0"/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2396821" y="2812493"/>
            <a:ext cx="40039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7200" dirty="0">
                <a:solidFill>
                  <a:schemeClr val="bg1">
                    <a:lumMod val="50000"/>
                  </a:schemeClr>
                </a:solidFill>
              </a:rPr>
              <a:t>GRACIAS</a:t>
            </a:r>
          </a:p>
        </p:txBody>
      </p:sp>
    </p:spTree>
    <p:extLst>
      <p:ext uri="{BB962C8B-B14F-4D97-AF65-F5344CB8AC3E}">
        <p14:creationId xmlns:p14="http://schemas.microsoft.com/office/powerpoint/2010/main" val="16962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18 Diagrama"/>
          <p:cNvGraphicFramePr/>
          <p:nvPr>
            <p:extLst>
              <p:ext uri="{D42A27DB-BD31-4B8C-83A1-F6EECF244321}">
                <p14:modId xmlns:p14="http://schemas.microsoft.com/office/powerpoint/2010/main" val="2787139032"/>
              </p:ext>
            </p:extLst>
          </p:nvPr>
        </p:nvGraphicFramePr>
        <p:xfrm>
          <a:off x="400049" y="3181350"/>
          <a:ext cx="3343275" cy="29908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9" name="28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Reporte de Calidad Crediticia </a:t>
            </a:r>
          </a:p>
        </p:txBody>
      </p:sp>
      <p:sp>
        <p:nvSpPr>
          <p:cNvPr id="31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graphicFrame>
        <p:nvGraphicFramePr>
          <p:cNvPr id="20" name="19 Diagrama"/>
          <p:cNvGraphicFramePr/>
          <p:nvPr>
            <p:extLst>
              <p:ext uri="{D42A27DB-BD31-4B8C-83A1-F6EECF244321}">
                <p14:modId xmlns:p14="http://schemas.microsoft.com/office/powerpoint/2010/main" val="3992871047"/>
              </p:ext>
            </p:extLst>
          </p:nvPr>
        </p:nvGraphicFramePr>
        <p:xfrm>
          <a:off x="4466773" y="2833914"/>
          <a:ext cx="3396344" cy="38172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23" name="22 Flecha derecha"/>
          <p:cNvSpPr/>
          <p:nvPr/>
        </p:nvSpPr>
        <p:spPr>
          <a:xfrm>
            <a:off x="3952875" y="4384675"/>
            <a:ext cx="1117600" cy="774700"/>
          </a:xfrm>
          <a:prstGeom prst="righ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6" name="25 CuadroTexto"/>
          <p:cNvSpPr txBox="1"/>
          <p:nvPr/>
        </p:nvSpPr>
        <p:spPr>
          <a:xfrm>
            <a:off x="504825" y="6229350"/>
            <a:ext cx="3124200" cy="30777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MX" sz="1400" dirty="0"/>
              <a:t>Tiene una vigencia mínima de 3 meses</a:t>
            </a: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290376" y="4398833"/>
            <a:ext cx="1244024" cy="697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Picture 7"/>
          <p:cNvPicPr>
            <a:picLocks noChangeAspect="1" noChangeArrowheads="1"/>
          </p:cNvPicPr>
          <p:nvPr/>
        </p:nvPicPr>
        <p:blipFill>
          <a:blip r:embed="rId14" cstate="print"/>
          <a:srcRect t="15896"/>
          <a:stretch>
            <a:fillRect/>
          </a:stretch>
        </p:blipFill>
        <p:spPr bwMode="auto">
          <a:xfrm>
            <a:off x="7243763" y="6022414"/>
            <a:ext cx="1290637" cy="597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300913" y="3606240"/>
            <a:ext cx="1128711" cy="651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281863" y="5248275"/>
            <a:ext cx="1204911" cy="571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33 CuadroTexto"/>
          <p:cNvSpPr txBox="1"/>
          <p:nvPr/>
        </p:nvSpPr>
        <p:spPr>
          <a:xfrm>
            <a:off x="209548" y="1847850"/>
            <a:ext cx="854392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400" b="1" dirty="0"/>
              <a:t>¿Quiénes pueden solicitar  el Reporte de Calidad Crediticia? </a:t>
            </a:r>
          </a:p>
          <a:p>
            <a:pPr marL="1076325" algn="just">
              <a:buFont typeface="Wingdings" pitchFamily="2" charset="2"/>
              <a:buChar char="Ø"/>
            </a:pPr>
            <a:r>
              <a:rPr lang="es-MX" sz="1400" b="1" dirty="0"/>
              <a:t>Interesado: </a:t>
            </a:r>
            <a:r>
              <a:rPr lang="es-MX" sz="1400" dirty="0"/>
              <a:t>Cualquier persona que desee participar en una Subasta de Largo Plazo como Comprador Potencial, o que desee adquirir los derechos y obligaciones que deriven de un Contrato vigente suscrito con la Cámara de Compensación</a:t>
            </a:r>
            <a:endParaRPr lang="es-MX" sz="1400" b="1" dirty="0"/>
          </a:p>
          <a:p>
            <a:pPr algn="just"/>
            <a:endParaRPr lang="es-MX" sz="1100" dirty="0"/>
          </a:p>
        </p:txBody>
      </p:sp>
      <p:pic>
        <p:nvPicPr>
          <p:cNvPr id="35" name="Picture 4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28599" y="2136215"/>
            <a:ext cx="1133475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1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4037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Solicitud del Reporte de Calidad Crediticia </a:t>
            </a:r>
          </a:p>
        </p:txBody>
      </p:sp>
      <p:sp>
        <p:nvSpPr>
          <p:cNvPr id="31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grpSp>
        <p:nvGrpSpPr>
          <p:cNvPr id="21" name="20 Grupo"/>
          <p:cNvGrpSpPr/>
          <p:nvPr/>
        </p:nvGrpSpPr>
        <p:grpSpPr>
          <a:xfrm>
            <a:off x="414019" y="2498781"/>
            <a:ext cx="8156575" cy="1816100"/>
            <a:chOff x="406400" y="2895600"/>
            <a:chExt cx="7734300" cy="1816100"/>
          </a:xfrm>
        </p:grpSpPr>
        <p:graphicFrame>
          <p:nvGraphicFramePr>
            <p:cNvPr id="15" name="14 Diagrama"/>
            <p:cNvGraphicFramePr/>
            <p:nvPr/>
          </p:nvGraphicFramePr>
          <p:xfrm>
            <a:off x="406400" y="3086100"/>
            <a:ext cx="5080000" cy="13589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17" name="16 Flecha derecha"/>
            <p:cNvSpPr/>
            <p:nvPr/>
          </p:nvSpPr>
          <p:spPr>
            <a:xfrm>
              <a:off x="5410477" y="3441700"/>
              <a:ext cx="1041400" cy="7112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18" name="17 Rectángulo"/>
            <p:cNvSpPr/>
            <p:nvPr/>
          </p:nvSpPr>
          <p:spPr>
            <a:xfrm>
              <a:off x="6515100" y="2895600"/>
              <a:ext cx="1625600" cy="18161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/>
                <a:t>Reporte de Calidad Crediticia</a:t>
              </a:r>
            </a:p>
          </p:txBody>
        </p:sp>
      </p:grpSp>
      <p:sp>
        <p:nvSpPr>
          <p:cNvPr id="22" name="21 CuadroTexto"/>
          <p:cNvSpPr txBox="1"/>
          <p:nvPr/>
        </p:nvSpPr>
        <p:spPr>
          <a:xfrm>
            <a:off x="1475741" y="1757648"/>
            <a:ext cx="6757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es-MX" b="1" dirty="0"/>
              <a:t>Proceso de solicitud del Reporte de Calidad Crediticia</a:t>
            </a:r>
          </a:p>
          <a:p>
            <a:pPr marL="342900" indent="-342900" algn="ctr"/>
            <a:endParaRPr lang="es-MX" b="1" dirty="0"/>
          </a:p>
        </p:txBody>
      </p:sp>
      <p:sp>
        <p:nvSpPr>
          <p:cNvPr id="24" name="23 CuadroTexto"/>
          <p:cNvSpPr txBox="1"/>
          <p:nvPr/>
        </p:nvSpPr>
        <p:spPr>
          <a:xfrm>
            <a:off x="25881" y="4928285"/>
            <a:ext cx="545035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s-MX" dirty="0"/>
              <a:t>Se realiza una solicitud del Reporte de Calidad Crediticia a la </a:t>
            </a:r>
            <a:r>
              <a:rPr lang="es-MX" dirty="0" smtClean="0"/>
              <a:t>Cámara </a:t>
            </a:r>
            <a:endParaRPr lang="es-MX" dirty="0"/>
          </a:p>
          <a:p>
            <a:pPr marL="342900" indent="-342900">
              <a:buAutoNum type="arabicPeriod"/>
            </a:pPr>
            <a:r>
              <a:rPr lang="es-MX" dirty="0"/>
              <a:t>Validación de la documentación y corrección de información</a:t>
            </a:r>
          </a:p>
          <a:p>
            <a:pPr marL="342900" indent="-342900">
              <a:buAutoNum type="arabicPeriod"/>
            </a:pPr>
            <a:r>
              <a:rPr lang="es-MX" dirty="0"/>
              <a:t>La Cámara de Compensación realiza la </a:t>
            </a:r>
            <a:r>
              <a:rPr lang="es-MX" dirty="0" smtClean="0"/>
              <a:t>evaluación  </a:t>
            </a:r>
            <a:r>
              <a:rPr lang="es-MX" dirty="0"/>
              <a:t>y</a:t>
            </a:r>
          </a:p>
          <a:p>
            <a:pPr marL="342900" indent="-342900"/>
            <a:r>
              <a:rPr lang="es-MX" b="1" dirty="0">
                <a:solidFill>
                  <a:schemeClr val="accent1">
                    <a:lumMod val="75000"/>
                  </a:schemeClr>
                </a:solidFill>
              </a:rPr>
              <a:t>       Emite el Reporte de Calidad Crediticia</a:t>
            </a:r>
          </a:p>
        </p:txBody>
      </p:sp>
      <p:sp>
        <p:nvSpPr>
          <p:cNvPr id="11" name="10 CuadroTexto"/>
          <p:cNvSpPr txBox="1"/>
          <p:nvPr/>
        </p:nvSpPr>
        <p:spPr>
          <a:xfrm>
            <a:off x="998220" y="2506401"/>
            <a:ext cx="666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>
                <a:solidFill>
                  <a:schemeClr val="accent1">
                    <a:lumMod val="50000"/>
                  </a:schemeClr>
                </a:solidFill>
              </a:rPr>
              <a:t>1 </a:t>
            </a:r>
            <a:r>
              <a:rPr lang="es-MX" sz="1200" b="1" dirty="0" smtClean="0">
                <a:solidFill>
                  <a:schemeClr val="accent1">
                    <a:lumMod val="50000"/>
                  </a:schemeClr>
                </a:solidFill>
              </a:rPr>
              <a:t>día hábil</a:t>
            </a:r>
            <a:endParaRPr lang="es-MX" sz="1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1725757" y="2047484"/>
            <a:ext cx="1250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">
              <a:tabLst>
                <a:tab pos="0" algn="l"/>
              </a:tabLst>
            </a:pPr>
            <a:r>
              <a:rPr lang="es-MX" sz="1200" b="1" dirty="0">
                <a:solidFill>
                  <a:srgbClr val="FF5001"/>
                </a:solidFill>
              </a:rPr>
              <a:t>2 </a:t>
            </a:r>
            <a:r>
              <a:rPr lang="es-MX" sz="1200" b="1" dirty="0" smtClean="0">
                <a:solidFill>
                  <a:srgbClr val="FF5001"/>
                </a:solidFill>
              </a:rPr>
              <a:t>días hábiles</a:t>
            </a:r>
          </a:p>
          <a:p>
            <a:pPr marL="85725" algn="ctr">
              <a:tabLst>
                <a:tab pos="0" algn="l"/>
              </a:tabLst>
            </a:pPr>
            <a:r>
              <a:rPr lang="es-MX" sz="1200" b="1" dirty="0" smtClean="0">
                <a:solidFill>
                  <a:srgbClr val="FF5001"/>
                </a:solidFill>
              </a:rPr>
              <a:t> </a:t>
            </a:r>
            <a:r>
              <a:rPr lang="es-MX" sz="1200" b="1" dirty="0">
                <a:solidFill>
                  <a:srgbClr val="FF5001"/>
                </a:solidFill>
              </a:rPr>
              <a:t>revisión CC </a:t>
            </a:r>
          </a:p>
        </p:txBody>
      </p:sp>
      <p:sp>
        <p:nvSpPr>
          <p:cNvPr id="13" name="12 CuadroTexto"/>
          <p:cNvSpPr txBox="1"/>
          <p:nvPr/>
        </p:nvSpPr>
        <p:spPr>
          <a:xfrm>
            <a:off x="4610100" y="2365431"/>
            <a:ext cx="1476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accent6">
                    <a:lumMod val="75000"/>
                  </a:schemeClr>
                </a:solidFill>
              </a:rPr>
              <a:t>7 </a:t>
            </a:r>
            <a:r>
              <a:rPr lang="es-MX" sz="1200" b="1" dirty="0" smtClean="0">
                <a:solidFill>
                  <a:schemeClr val="accent6">
                    <a:lumMod val="75000"/>
                  </a:schemeClr>
                </a:solidFill>
              </a:rPr>
              <a:t>días hábiles</a:t>
            </a:r>
            <a:endParaRPr lang="es-MX" sz="12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85725" algn="ctr"/>
            <a:r>
              <a:rPr lang="es-MX" sz="1200" dirty="0">
                <a:solidFill>
                  <a:schemeClr val="accent6">
                    <a:lumMod val="75000"/>
                  </a:schemeClr>
                </a:solidFill>
              </a:rPr>
              <a:t>Para evaluar y </a:t>
            </a:r>
          </a:p>
          <a:p>
            <a:pPr marL="85725" algn="ctr"/>
            <a:r>
              <a:rPr lang="es-MX" sz="1200" dirty="0">
                <a:solidFill>
                  <a:schemeClr val="accent6">
                    <a:lumMod val="75000"/>
                  </a:schemeClr>
                </a:solidFill>
              </a:rPr>
              <a:t>enviar notificación</a:t>
            </a:r>
          </a:p>
        </p:txBody>
      </p:sp>
      <p:sp>
        <p:nvSpPr>
          <p:cNvPr id="19" name="1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7</a:t>
            </a:fld>
            <a:endParaRPr lang="es-ES"/>
          </a:p>
        </p:txBody>
      </p:sp>
      <p:sp>
        <p:nvSpPr>
          <p:cNvPr id="20" name=" 3"/>
          <p:cNvSpPr/>
          <p:nvPr/>
        </p:nvSpPr>
        <p:spPr>
          <a:xfrm rot="10800000">
            <a:off x="1475742" y="2404803"/>
            <a:ext cx="1762755" cy="1762755"/>
          </a:xfrm>
          <a:prstGeom prst="leftCircularArrow">
            <a:avLst>
              <a:gd name="adj1" fmla="val 3191"/>
              <a:gd name="adj2" fmla="val 393055"/>
              <a:gd name="adj3" fmla="val 1938454"/>
              <a:gd name="adj4" fmla="val 8794378"/>
              <a:gd name="adj5" fmla="val 3723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3" name="22 Rectángulo"/>
          <p:cNvSpPr/>
          <p:nvPr/>
        </p:nvSpPr>
        <p:spPr>
          <a:xfrm>
            <a:off x="1725757" y="4311851"/>
            <a:ext cx="11387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200" b="1" dirty="0">
                <a:solidFill>
                  <a:srgbClr val="FF5001"/>
                </a:solidFill>
              </a:rPr>
              <a:t>3 </a:t>
            </a:r>
            <a:r>
              <a:rPr lang="es-MX" sz="1200" b="1" dirty="0" smtClean="0">
                <a:solidFill>
                  <a:srgbClr val="FF5001"/>
                </a:solidFill>
              </a:rPr>
              <a:t>días hábiles </a:t>
            </a:r>
            <a:r>
              <a:rPr lang="es-MX" sz="1200" b="1" dirty="0">
                <a:solidFill>
                  <a:srgbClr val="FF5001"/>
                </a:solidFill>
              </a:rPr>
              <a:t>corrección </a:t>
            </a:r>
            <a:endParaRPr lang="es-MX" sz="1200" b="1" dirty="0"/>
          </a:p>
        </p:txBody>
      </p:sp>
      <p:sp>
        <p:nvSpPr>
          <p:cNvPr id="2" name="CuadroTexto 1"/>
          <p:cNvSpPr txBox="1"/>
          <p:nvPr/>
        </p:nvSpPr>
        <p:spPr>
          <a:xfrm>
            <a:off x="5384800" y="4977389"/>
            <a:ext cx="37074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s-MX" dirty="0" smtClean="0"/>
              <a:t>La Cuota de Estudio se requiere para los Interesados en obtener un Reporte de Calidad Crediticia.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MX" dirty="0"/>
              <a:t>La Cámara </a:t>
            </a:r>
            <a:r>
              <a:rPr lang="es-MX" dirty="0" smtClean="0"/>
              <a:t>no cobrará cuota </a:t>
            </a:r>
            <a:r>
              <a:rPr lang="es-MX" dirty="0"/>
              <a:t>adicional por la actualización de los Reportes de Calidad Crediticia </a:t>
            </a:r>
            <a:r>
              <a:rPr lang="es-MX" dirty="0" smtClean="0"/>
              <a:t>. 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44037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Evaluación de Calidad Crediticia</a:t>
            </a:r>
          </a:p>
        </p:txBody>
      </p:sp>
      <p:sp>
        <p:nvSpPr>
          <p:cNvPr id="31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sp>
        <p:nvSpPr>
          <p:cNvPr id="48" name="47 CuadroTexto"/>
          <p:cNvSpPr txBox="1"/>
          <p:nvPr/>
        </p:nvSpPr>
        <p:spPr>
          <a:xfrm>
            <a:off x="1962151" y="1971675"/>
            <a:ext cx="5219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/>
              <a:t>Esquema General de la Evaluación de Calidad Crediticia</a:t>
            </a:r>
          </a:p>
        </p:txBody>
      </p:sp>
      <p:sp>
        <p:nvSpPr>
          <p:cNvPr id="37" name="3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8</a:t>
            </a:fld>
            <a:endParaRPr lang="es-ES"/>
          </a:p>
        </p:txBody>
      </p:sp>
      <p:grpSp>
        <p:nvGrpSpPr>
          <p:cNvPr id="14" name="Grupo 13"/>
          <p:cNvGrpSpPr/>
          <p:nvPr/>
        </p:nvGrpSpPr>
        <p:grpSpPr>
          <a:xfrm>
            <a:off x="88379" y="2760390"/>
            <a:ext cx="8975958" cy="3623959"/>
            <a:chOff x="88379" y="2760390"/>
            <a:chExt cx="8975958" cy="3623959"/>
          </a:xfrm>
        </p:grpSpPr>
        <p:grpSp>
          <p:nvGrpSpPr>
            <p:cNvPr id="86" name="85 Grupo"/>
            <p:cNvGrpSpPr/>
            <p:nvPr/>
          </p:nvGrpSpPr>
          <p:grpSpPr>
            <a:xfrm>
              <a:off x="88379" y="2760390"/>
              <a:ext cx="8975958" cy="3623959"/>
              <a:chOff x="504824" y="2700548"/>
              <a:chExt cx="8260191" cy="3330889"/>
            </a:xfrm>
          </p:grpSpPr>
          <p:sp>
            <p:nvSpPr>
              <p:cNvPr id="10" name="Rectángulo 6"/>
              <p:cNvSpPr/>
              <p:nvPr/>
            </p:nvSpPr>
            <p:spPr>
              <a:xfrm>
                <a:off x="504824" y="3603077"/>
                <a:ext cx="971714" cy="1584955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sz="1200" dirty="0"/>
                  <a:t>Evaluación de la Calidad Crediticia </a:t>
                </a:r>
              </a:p>
            </p:txBody>
          </p:sp>
          <p:sp>
            <p:nvSpPr>
              <p:cNvPr id="57" name="Rectángulo 6"/>
              <p:cNvSpPr/>
              <p:nvPr/>
            </p:nvSpPr>
            <p:spPr>
              <a:xfrm>
                <a:off x="1857856" y="3248496"/>
                <a:ext cx="1350753" cy="629662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sz="1100" dirty="0"/>
                  <a:t>Entidades CON Calificación de grado de Inversión</a:t>
                </a:r>
              </a:p>
            </p:txBody>
          </p:sp>
          <p:sp>
            <p:nvSpPr>
              <p:cNvPr id="58" name="Rectángulo 6"/>
              <p:cNvSpPr/>
              <p:nvPr/>
            </p:nvSpPr>
            <p:spPr>
              <a:xfrm>
                <a:off x="1854941" y="4856777"/>
                <a:ext cx="1347196" cy="629645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sz="1100" dirty="0"/>
                  <a:t>Entidades SIN Calificación de grado de Inversión</a:t>
                </a:r>
              </a:p>
            </p:txBody>
          </p:sp>
          <p:sp>
            <p:nvSpPr>
              <p:cNvPr id="21" name="Rectángulo 6"/>
              <p:cNvSpPr/>
              <p:nvPr/>
            </p:nvSpPr>
            <p:spPr>
              <a:xfrm>
                <a:off x="3612476" y="2700548"/>
                <a:ext cx="1925833" cy="755091"/>
              </a:xfrm>
              <a:prstGeom prst="rect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sz="1400" dirty="0"/>
                  <a:t>La calificación  de la Agencia Calificadora/Global o Nacional</a:t>
                </a:r>
              </a:p>
            </p:txBody>
          </p:sp>
          <p:sp>
            <p:nvSpPr>
              <p:cNvPr id="30" name="Rectángulo 6"/>
              <p:cNvSpPr/>
              <p:nvPr/>
            </p:nvSpPr>
            <p:spPr>
              <a:xfrm>
                <a:off x="3595302" y="3716767"/>
                <a:ext cx="1943007" cy="1357558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s-MX" sz="1400" dirty="0"/>
                  <a:t>Evaluación de Métricas Financieras</a:t>
                </a:r>
              </a:p>
            </p:txBody>
          </p:sp>
          <p:sp>
            <p:nvSpPr>
              <p:cNvPr id="35" name="Rectángulo 6"/>
              <p:cNvSpPr/>
              <p:nvPr/>
            </p:nvSpPr>
            <p:spPr>
              <a:xfrm>
                <a:off x="5937069" y="3272854"/>
                <a:ext cx="1502672" cy="599825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sz="1200" dirty="0"/>
                  <a:t>Calidad Crediticia</a:t>
                </a:r>
              </a:p>
            </p:txBody>
          </p:sp>
          <p:sp>
            <p:nvSpPr>
              <p:cNvPr id="36" name="Rectángulo 6"/>
              <p:cNvSpPr/>
              <p:nvPr/>
            </p:nvSpPr>
            <p:spPr>
              <a:xfrm>
                <a:off x="3599497" y="5346534"/>
                <a:ext cx="1943007" cy="684903"/>
              </a:xfrm>
              <a:prstGeom prst="rect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sz="1400" dirty="0"/>
                  <a:t>Capital inicial requerido</a:t>
                </a:r>
              </a:p>
            </p:txBody>
          </p:sp>
          <p:sp>
            <p:nvSpPr>
              <p:cNvPr id="38" name="Rectángulo 6"/>
              <p:cNvSpPr/>
              <p:nvPr/>
            </p:nvSpPr>
            <p:spPr>
              <a:xfrm>
                <a:off x="5932476" y="4929224"/>
                <a:ext cx="1490091" cy="599825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sz="1200" dirty="0"/>
                  <a:t>Calidad Crediticia</a:t>
                </a:r>
              </a:p>
            </p:txBody>
          </p:sp>
          <p:sp>
            <p:nvSpPr>
              <p:cNvPr id="41" name="Rectángulo 6"/>
              <p:cNvSpPr/>
              <p:nvPr/>
            </p:nvSpPr>
            <p:spPr>
              <a:xfrm>
                <a:off x="7793301" y="3604753"/>
                <a:ext cx="971714" cy="1584955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r>
                  <a:rPr lang="es-MX" sz="1200" dirty="0"/>
                  <a:t>Exposición Permitida sin Garantía Liquida </a:t>
                </a:r>
              </a:p>
            </p:txBody>
          </p:sp>
        </p:grpSp>
        <p:cxnSp>
          <p:nvCxnSpPr>
            <p:cNvPr id="5" name="Conector angular 4"/>
            <p:cNvCxnSpPr>
              <a:stCxn id="10" idx="3"/>
              <a:endCxn id="58" idx="1"/>
            </p:cNvCxnSpPr>
            <p:nvPr/>
          </p:nvCxnSpPr>
          <p:spPr>
            <a:xfrm>
              <a:off x="1144295" y="4604532"/>
              <a:ext cx="411192" cy="844327"/>
            </a:xfrm>
            <a:prstGeom prst="bentConnector3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ector angular 8"/>
            <p:cNvCxnSpPr>
              <a:stCxn id="10" idx="3"/>
              <a:endCxn id="57" idx="1"/>
            </p:cNvCxnSpPr>
            <p:nvPr/>
          </p:nvCxnSpPr>
          <p:spPr>
            <a:xfrm flipV="1">
              <a:off x="1144295" y="3699081"/>
              <a:ext cx="414360" cy="905451"/>
            </a:xfrm>
            <a:prstGeom prst="bentConnector3">
              <a:avLst>
                <a:gd name="adj1" fmla="val 5000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Grupo 12"/>
            <p:cNvGrpSpPr/>
            <p:nvPr/>
          </p:nvGrpSpPr>
          <p:grpSpPr>
            <a:xfrm>
              <a:off x="1145481" y="3699074"/>
              <a:ext cx="408284" cy="1749774"/>
              <a:chOff x="1210798" y="3699074"/>
              <a:chExt cx="408284" cy="1749774"/>
            </a:xfrm>
          </p:grpSpPr>
          <p:cxnSp>
            <p:nvCxnSpPr>
              <p:cNvPr id="49" name="Conector angular 48"/>
              <p:cNvCxnSpPr/>
              <p:nvPr/>
            </p:nvCxnSpPr>
            <p:spPr>
              <a:xfrm>
                <a:off x="1210798" y="4604524"/>
                <a:ext cx="405163" cy="844324"/>
              </a:xfrm>
              <a:prstGeom prst="bentConnector3">
                <a:avLst/>
              </a:prstGeom>
              <a:ln w="25400">
                <a:solidFill>
                  <a:srgbClr val="FF66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Conector angular 49"/>
              <p:cNvCxnSpPr/>
              <p:nvPr/>
            </p:nvCxnSpPr>
            <p:spPr>
              <a:xfrm flipV="1">
                <a:off x="1210798" y="3699074"/>
                <a:ext cx="408284" cy="905450"/>
              </a:xfrm>
              <a:prstGeom prst="bentConnector3">
                <a:avLst>
                  <a:gd name="adj1" fmla="val 50000"/>
                </a:avLst>
              </a:prstGeom>
              <a:ln w="25400">
                <a:solidFill>
                  <a:srgbClr val="FF66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1" name="Grupo 50"/>
            <p:cNvGrpSpPr/>
            <p:nvPr/>
          </p:nvGrpSpPr>
          <p:grpSpPr>
            <a:xfrm>
              <a:off x="3048590" y="3180737"/>
              <a:ext cx="408284" cy="1095601"/>
              <a:chOff x="1231118" y="3699074"/>
              <a:chExt cx="408284" cy="1749774"/>
            </a:xfrm>
          </p:grpSpPr>
          <p:cxnSp>
            <p:nvCxnSpPr>
              <p:cNvPr id="52" name="Conector angular 51"/>
              <p:cNvCxnSpPr/>
              <p:nvPr/>
            </p:nvCxnSpPr>
            <p:spPr>
              <a:xfrm>
                <a:off x="1231118" y="4604524"/>
                <a:ext cx="405163" cy="844324"/>
              </a:xfrm>
              <a:prstGeom prst="bentConnector3">
                <a:avLst/>
              </a:prstGeom>
              <a:ln w="25400">
                <a:solidFill>
                  <a:srgbClr val="FF66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Conector angular 52"/>
              <p:cNvCxnSpPr/>
              <p:nvPr/>
            </p:nvCxnSpPr>
            <p:spPr>
              <a:xfrm flipV="1">
                <a:off x="1231118" y="3699074"/>
                <a:ext cx="408284" cy="905450"/>
              </a:xfrm>
              <a:prstGeom prst="bentConnector3">
                <a:avLst>
                  <a:gd name="adj1" fmla="val 50000"/>
                </a:avLst>
              </a:prstGeom>
              <a:ln w="25400">
                <a:solidFill>
                  <a:srgbClr val="FF66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9" name="Grupo 58"/>
            <p:cNvGrpSpPr/>
            <p:nvPr/>
          </p:nvGrpSpPr>
          <p:grpSpPr>
            <a:xfrm>
              <a:off x="3048590" y="4915334"/>
              <a:ext cx="408284" cy="1095601"/>
              <a:chOff x="1231118" y="3699074"/>
              <a:chExt cx="408284" cy="1749774"/>
            </a:xfrm>
          </p:grpSpPr>
          <p:cxnSp>
            <p:nvCxnSpPr>
              <p:cNvPr id="60" name="Conector angular 59"/>
              <p:cNvCxnSpPr/>
              <p:nvPr/>
            </p:nvCxnSpPr>
            <p:spPr>
              <a:xfrm>
                <a:off x="1231118" y="4604524"/>
                <a:ext cx="405163" cy="844324"/>
              </a:xfrm>
              <a:prstGeom prst="bentConnector3">
                <a:avLst/>
              </a:prstGeom>
              <a:ln w="25400">
                <a:solidFill>
                  <a:srgbClr val="FF66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Conector angular 60"/>
              <p:cNvCxnSpPr/>
              <p:nvPr/>
            </p:nvCxnSpPr>
            <p:spPr>
              <a:xfrm flipV="1">
                <a:off x="1231118" y="3699074"/>
                <a:ext cx="408284" cy="905450"/>
              </a:xfrm>
              <a:prstGeom prst="bentConnector3">
                <a:avLst>
                  <a:gd name="adj1" fmla="val 50000"/>
                </a:avLst>
              </a:prstGeom>
              <a:ln w="25400">
                <a:solidFill>
                  <a:srgbClr val="FF66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2" name="Grupo 61"/>
            <p:cNvGrpSpPr/>
            <p:nvPr/>
          </p:nvGrpSpPr>
          <p:grpSpPr>
            <a:xfrm rot="10800000">
              <a:off x="5589313" y="4991765"/>
              <a:ext cx="408284" cy="1095601"/>
              <a:chOff x="1231118" y="3699074"/>
              <a:chExt cx="408284" cy="1749774"/>
            </a:xfrm>
          </p:grpSpPr>
          <p:cxnSp>
            <p:nvCxnSpPr>
              <p:cNvPr id="63" name="Conector angular 62"/>
              <p:cNvCxnSpPr/>
              <p:nvPr/>
            </p:nvCxnSpPr>
            <p:spPr>
              <a:xfrm>
                <a:off x="1231118" y="4604524"/>
                <a:ext cx="405163" cy="844324"/>
              </a:xfrm>
              <a:prstGeom prst="bentConnector3">
                <a:avLst/>
              </a:prstGeom>
              <a:ln w="25400">
                <a:solidFill>
                  <a:srgbClr val="FF6600"/>
                </a:solidFill>
                <a:headEnd type="arrow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Conector angular 63"/>
              <p:cNvCxnSpPr/>
              <p:nvPr/>
            </p:nvCxnSpPr>
            <p:spPr>
              <a:xfrm flipV="1">
                <a:off x="1231118" y="3699074"/>
                <a:ext cx="408284" cy="905450"/>
              </a:xfrm>
              <a:prstGeom prst="bentConnector3">
                <a:avLst>
                  <a:gd name="adj1" fmla="val 50000"/>
                </a:avLst>
              </a:prstGeom>
              <a:ln w="25400">
                <a:solidFill>
                  <a:srgbClr val="FF6600"/>
                </a:solidFill>
                <a:headEnd type="arrow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1" name="Grupo 70"/>
            <p:cNvGrpSpPr/>
            <p:nvPr/>
          </p:nvGrpSpPr>
          <p:grpSpPr>
            <a:xfrm rot="10800000">
              <a:off x="5576417" y="3175555"/>
              <a:ext cx="408284" cy="1095601"/>
              <a:chOff x="1231118" y="3699074"/>
              <a:chExt cx="408284" cy="1749774"/>
            </a:xfrm>
          </p:grpSpPr>
          <p:cxnSp>
            <p:nvCxnSpPr>
              <p:cNvPr id="73" name="Conector angular 72"/>
              <p:cNvCxnSpPr/>
              <p:nvPr/>
            </p:nvCxnSpPr>
            <p:spPr>
              <a:xfrm>
                <a:off x="1231118" y="4604524"/>
                <a:ext cx="405163" cy="844324"/>
              </a:xfrm>
              <a:prstGeom prst="bentConnector3">
                <a:avLst/>
              </a:prstGeom>
              <a:ln w="25400">
                <a:solidFill>
                  <a:srgbClr val="FF6600"/>
                </a:solidFill>
                <a:headEnd type="arrow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Conector angular 73"/>
              <p:cNvCxnSpPr/>
              <p:nvPr/>
            </p:nvCxnSpPr>
            <p:spPr>
              <a:xfrm flipV="1">
                <a:off x="1231118" y="3699074"/>
                <a:ext cx="408284" cy="905450"/>
              </a:xfrm>
              <a:prstGeom prst="bentConnector3">
                <a:avLst>
                  <a:gd name="adj1" fmla="val 50000"/>
                </a:avLst>
              </a:prstGeom>
              <a:ln w="25400">
                <a:solidFill>
                  <a:srgbClr val="FF6600"/>
                </a:solidFill>
                <a:headEnd type="arrow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9" name="Grupo 78"/>
            <p:cNvGrpSpPr/>
            <p:nvPr/>
          </p:nvGrpSpPr>
          <p:grpSpPr>
            <a:xfrm rot="10800000">
              <a:off x="7611306" y="3699073"/>
              <a:ext cx="408284" cy="1821355"/>
              <a:chOff x="1231118" y="3699074"/>
              <a:chExt cx="408284" cy="1749774"/>
            </a:xfrm>
          </p:grpSpPr>
          <p:cxnSp>
            <p:nvCxnSpPr>
              <p:cNvPr id="87" name="Conector angular 86"/>
              <p:cNvCxnSpPr/>
              <p:nvPr/>
            </p:nvCxnSpPr>
            <p:spPr>
              <a:xfrm>
                <a:off x="1231118" y="4604524"/>
                <a:ext cx="405163" cy="844324"/>
              </a:xfrm>
              <a:prstGeom prst="bentConnector3">
                <a:avLst/>
              </a:prstGeom>
              <a:ln w="25400">
                <a:solidFill>
                  <a:srgbClr val="FF6600"/>
                </a:solidFill>
                <a:headEnd type="arrow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Conector angular 87"/>
              <p:cNvCxnSpPr/>
              <p:nvPr/>
            </p:nvCxnSpPr>
            <p:spPr>
              <a:xfrm flipV="1">
                <a:off x="1231118" y="3699074"/>
                <a:ext cx="408284" cy="905450"/>
              </a:xfrm>
              <a:prstGeom prst="bentConnector3">
                <a:avLst>
                  <a:gd name="adj1" fmla="val 50000"/>
                </a:avLst>
              </a:prstGeom>
              <a:ln w="25400">
                <a:solidFill>
                  <a:srgbClr val="FF6600"/>
                </a:solidFill>
                <a:headEnd type="arrow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4037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500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96344" y="2716283"/>
            <a:ext cx="5419725" cy="1898755"/>
          </a:xfrm>
          <a:prstGeom prst="rect">
            <a:avLst/>
          </a:prstGeom>
        </p:spPr>
      </p:pic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Evaluación de Calidad Crediticia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sp>
        <p:nvSpPr>
          <p:cNvPr id="38" name="Rectángulo 6"/>
          <p:cNvSpPr/>
          <p:nvPr/>
        </p:nvSpPr>
        <p:spPr>
          <a:xfrm>
            <a:off x="80140" y="1832437"/>
            <a:ext cx="4025135" cy="529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MX" sz="1600" b="1" dirty="0">
                <a:solidFill>
                  <a:schemeClr val="accent5">
                    <a:lumMod val="75000"/>
                  </a:schemeClr>
                </a:solidFill>
              </a:rPr>
              <a:t>Entidades CON Calificación de grado de Inversión (GLOBAL)</a:t>
            </a:r>
          </a:p>
        </p:txBody>
      </p:sp>
      <p:sp>
        <p:nvSpPr>
          <p:cNvPr id="53" name="52 CuadroTexto"/>
          <p:cNvSpPr txBox="1"/>
          <p:nvPr/>
        </p:nvSpPr>
        <p:spPr>
          <a:xfrm>
            <a:off x="6234545" y="2729345"/>
            <a:ext cx="2299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/>
              <a:t> </a:t>
            </a:r>
          </a:p>
        </p:txBody>
      </p:sp>
      <p:graphicFrame>
        <p:nvGraphicFramePr>
          <p:cNvPr id="55" name="54 Diagrama"/>
          <p:cNvGraphicFramePr/>
          <p:nvPr>
            <p:extLst>
              <p:ext uri="{D42A27DB-BD31-4B8C-83A1-F6EECF244321}">
                <p14:modId xmlns:p14="http://schemas.microsoft.com/office/powerpoint/2010/main" val="3007130649"/>
              </p:ext>
            </p:extLst>
          </p:nvPr>
        </p:nvGraphicFramePr>
        <p:xfrm>
          <a:off x="0" y="2501406"/>
          <a:ext cx="3396344" cy="38172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6" name="55 Elipse"/>
          <p:cNvSpPr/>
          <p:nvPr/>
        </p:nvSpPr>
        <p:spPr>
          <a:xfrm>
            <a:off x="5133975" y="2912918"/>
            <a:ext cx="318655" cy="277091"/>
          </a:xfrm>
          <a:prstGeom prst="ellipse">
            <a:avLst/>
          </a:prstGeom>
          <a:noFill/>
          <a:ln w="34925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cxnSp>
        <p:nvCxnSpPr>
          <p:cNvPr id="60" name="59 Conector recto de flecha"/>
          <p:cNvCxnSpPr/>
          <p:nvPr/>
        </p:nvCxnSpPr>
        <p:spPr>
          <a:xfrm flipV="1">
            <a:off x="3114675" y="3181350"/>
            <a:ext cx="1933575" cy="733425"/>
          </a:xfrm>
          <a:prstGeom prst="straightConnector1">
            <a:avLst/>
          </a:prstGeom>
          <a:ln w="254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60 Elipse"/>
          <p:cNvSpPr/>
          <p:nvPr/>
        </p:nvSpPr>
        <p:spPr>
          <a:xfrm>
            <a:off x="5133975" y="3297480"/>
            <a:ext cx="318655" cy="277091"/>
          </a:xfrm>
          <a:prstGeom prst="ellipse">
            <a:avLst/>
          </a:prstGeom>
          <a:noFill/>
          <a:ln w="3492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cxnSp>
        <p:nvCxnSpPr>
          <p:cNvPr id="62" name="61 Conector recto de flecha"/>
          <p:cNvCxnSpPr/>
          <p:nvPr/>
        </p:nvCxnSpPr>
        <p:spPr>
          <a:xfrm flipV="1">
            <a:off x="3114675" y="3548062"/>
            <a:ext cx="2019300" cy="1408968"/>
          </a:xfrm>
          <a:prstGeom prst="straightConnector1">
            <a:avLst/>
          </a:prstGeom>
          <a:ln w="254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67 Rectángulo"/>
          <p:cNvSpPr/>
          <p:nvPr/>
        </p:nvSpPr>
        <p:spPr>
          <a:xfrm>
            <a:off x="3902401" y="4772431"/>
            <a:ext cx="4794560" cy="807913"/>
          </a:xfrm>
          <a:prstGeom prst="rect">
            <a:avLst/>
          </a:prstGeom>
          <a:noFill/>
          <a:ln w="254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s-MX" sz="1200" b="1" dirty="0"/>
              <a:t>Patrimonio Neto Tangible (PNT): $5,000 </a:t>
            </a:r>
            <a:r>
              <a:rPr lang="es-MX" sz="1200" b="1" dirty="0" err="1"/>
              <a:t>mdp</a:t>
            </a:r>
            <a:endParaRPr lang="es-MX" sz="1200" b="1" dirty="0"/>
          </a:p>
          <a:p>
            <a:pPr lvl="0"/>
            <a:r>
              <a:rPr lang="es-MX" sz="1200" b="1" dirty="0"/>
              <a:t>Factor de Porcentaje Inicial: 5%</a:t>
            </a:r>
          </a:p>
          <a:p>
            <a:r>
              <a:rPr lang="es-MX" sz="1200" b="1" dirty="0"/>
              <a:t>Exposición Permitida sin Garantía Líquida*: (5%)X(5,000 </a:t>
            </a:r>
            <a:r>
              <a:rPr lang="es-MX" sz="1200" b="1" dirty="0" err="1"/>
              <a:t>mdp</a:t>
            </a:r>
            <a:r>
              <a:rPr lang="es-MX" sz="1200" b="1" dirty="0"/>
              <a:t>)=250 </a:t>
            </a:r>
            <a:r>
              <a:rPr lang="es-MX" sz="1200" b="1" dirty="0" err="1"/>
              <a:t>mdp</a:t>
            </a:r>
            <a:endParaRPr lang="es-MX" sz="1200" b="1" dirty="0"/>
          </a:p>
          <a:p>
            <a:r>
              <a:rPr lang="es-MX" sz="1050" dirty="0"/>
              <a:t>*Previo al ajuste de la evaluación crediticia por la evaluación de métricas</a:t>
            </a:r>
            <a:endParaRPr lang="es-MX" sz="1200" dirty="0"/>
          </a:p>
        </p:txBody>
      </p:sp>
      <p:cxnSp>
        <p:nvCxnSpPr>
          <p:cNvPr id="71" name="70 Conector recto de flecha"/>
          <p:cNvCxnSpPr/>
          <p:nvPr/>
        </p:nvCxnSpPr>
        <p:spPr>
          <a:xfrm>
            <a:off x="3114675" y="4957029"/>
            <a:ext cx="756285" cy="224571"/>
          </a:xfrm>
          <a:prstGeom prst="straightConnector1">
            <a:avLst/>
          </a:prstGeom>
          <a:ln w="254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1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4037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31789</TotalTime>
  <Words>5417</Words>
  <Application>Microsoft Office PowerPoint</Application>
  <PresentationFormat>Presentación en pantalla (4:3)</PresentationFormat>
  <Paragraphs>1253</Paragraphs>
  <Slides>52</Slides>
  <Notes>41</Notes>
  <HiddenSlides>0</HiddenSlides>
  <MMClips>0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52</vt:i4>
      </vt:variant>
    </vt:vector>
  </HeadingPairs>
  <TitlesOfParts>
    <vt:vector size="63" baseType="lpstr">
      <vt:lpstr>Arial</vt:lpstr>
      <vt:lpstr>Arial Narrow</vt:lpstr>
      <vt:lpstr>Calibri</vt:lpstr>
      <vt:lpstr>Calibri Light</vt:lpstr>
      <vt:lpstr>Cambria Math</vt:lpstr>
      <vt:lpstr>Soberana Titular</vt:lpstr>
      <vt:lpstr>Tahoma</vt:lpstr>
      <vt:lpstr>Times New Roman</vt:lpstr>
      <vt:lpstr>Trajan Pro</vt:lpstr>
      <vt:lpstr>Wingdings</vt:lpstr>
      <vt:lpstr>Tema de Office</vt:lpstr>
      <vt:lpstr>Guía Operativa de la Cámara de Compensación para las  Subastas de Largo Plazo 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David Collado</dc:creator>
  <cp:lastModifiedBy>Gabriel Portilla Orozco</cp:lastModifiedBy>
  <cp:revision>431</cp:revision>
  <cp:lastPrinted>2017-02-15T01:50:01Z</cp:lastPrinted>
  <dcterms:created xsi:type="dcterms:W3CDTF">2017-01-25T16:27:00Z</dcterms:created>
  <dcterms:modified xsi:type="dcterms:W3CDTF">2017-04-26T16:30:12Z</dcterms:modified>
</cp:coreProperties>
</file>